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551" r:id="rId2"/>
    <p:sldId id="604" r:id="rId3"/>
    <p:sldId id="610" r:id="rId4"/>
    <p:sldId id="658" r:id="rId5"/>
    <p:sldId id="659" r:id="rId6"/>
    <p:sldId id="660" r:id="rId7"/>
    <p:sldId id="661" r:id="rId8"/>
    <p:sldId id="700" r:id="rId9"/>
    <p:sldId id="701" r:id="rId10"/>
    <p:sldId id="662" r:id="rId11"/>
    <p:sldId id="680" r:id="rId12"/>
    <p:sldId id="681" r:id="rId13"/>
    <p:sldId id="682" r:id="rId14"/>
    <p:sldId id="683" r:id="rId15"/>
    <p:sldId id="684" r:id="rId16"/>
    <p:sldId id="685" r:id="rId17"/>
    <p:sldId id="686" r:id="rId18"/>
    <p:sldId id="687" r:id="rId19"/>
    <p:sldId id="664" r:id="rId20"/>
    <p:sldId id="665" r:id="rId21"/>
    <p:sldId id="666" r:id="rId22"/>
    <p:sldId id="667" r:id="rId23"/>
    <p:sldId id="690" r:id="rId24"/>
    <p:sldId id="695" r:id="rId25"/>
    <p:sldId id="699" r:id="rId26"/>
    <p:sldId id="694" r:id="rId27"/>
    <p:sldId id="688" r:id="rId28"/>
    <p:sldId id="689" r:id="rId29"/>
    <p:sldId id="691" r:id="rId30"/>
    <p:sldId id="692" r:id="rId31"/>
    <p:sldId id="673" r:id="rId32"/>
    <p:sldId id="674" r:id="rId33"/>
    <p:sldId id="675" r:id="rId34"/>
    <p:sldId id="676" r:id="rId35"/>
    <p:sldId id="677" r:id="rId36"/>
    <p:sldId id="678" r:id="rId37"/>
    <p:sldId id="679" r:id="rId38"/>
    <p:sldId id="693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2B2B2"/>
    <a:srgbClr val="0033CC"/>
    <a:srgbClr val="13046A"/>
    <a:srgbClr val="000099"/>
    <a:srgbClr val="FFFFFF"/>
    <a:srgbClr val="333333"/>
    <a:srgbClr val="4D4D4D"/>
    <a:srgbClr val="FFFF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580" autoAdjust="0"/>
  </p:normalViewPr>
  <p:slideViewPr>
    <p:cSldViewPr>
      <p:cViewPr>
        <p:scale>
          <a:sx n="68" d="100"/>
          <a:sy n="68" d="100"/>
        </p:scale>
        <p:origin x="-13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49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t-PT" altLang="pt-BR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PT" altLang="pt-BR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pt-PT" altLang="pt-BR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09B254-4D14-4346-A224-E8FB34B88114}" type="slidenum">
              <a:rPr lang="pt-PT" altLang="pt-BR"/>
              <a:pPr/>
              <a:t>‹#›</a:t>
            </a:fld>
            <a:endParaRPr lang="pt-PT" altLang="pt-BR"/>
          </a:p>
        </p:txBody>
      </p:sp>
    </p:spTree>
    <p:extLst>
      <p:ext uri="{BB962C8B-B14F-4D97-AF65-F5344CB8AC3E}">
        <p14:creationId xmlns:p14="http://schemas.microsoft.com/office/powerpoint/2010/main" val="3316207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noProof="0" smtClean="0"/>
              <a:t>Click to edit Master text styles</a:t>
            </a:r>
          </a:p>
          <a:p>
            <a:pPr lvl="1"/>
            <a:r>
              <a:rPr lang="en-US" altLang="pt-BR" noProof="0" smtClean="0"/>
              <a:t>Second level</a:t>
            </a:r>
          </a:p>
          <a:p>
            <a:pPr lvl="2"/>
            <a:r>
              <a:rPr lang="en-US" altLang="pt-BR" noProof="0" smtClean="0"/>
              <a:t>Third level</a:t>
            </a:r>
          </a:p>
          <a:p>
            <a:pPr lvl="3"/>
            <a:r>
              <a:rPr lang="en-US" altLang="pt-BR" noProof="0" smtClean="0"/>
              <a:t>Fourth level</a:t>
            </a:r>
          </a:p>
          <a:p>
            <a:pPr lvl="4"/>
            <a:r>
              <a:rPr lang="en-US" altLang="pt-BR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CF1271-42EF-4BCF-8428-8128763D4FC0}" type="slidenum">
              <a:rPr lang="en-US" altLang="pt-BR"/>
              <a:pPr/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61323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669" indent="-263719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875" indent="-210975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825" indent="-210975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774" indent="-210975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07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26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6462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586574" indent="-2109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69A49B-87EB-4974-8A56-5CB25BC3894C}" type="slidenum">
              <a:rPr lang="en-GB" altLang="pt-BR" sz="12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19</a:t>
            </a:fld>
            <a:endParaRPr lang="en-GB" altLang="pt-BR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9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16534B-5843-4627-A80C-3A2B86442E77}" type="slidenum">
              <a:rPr lang="en-GB" altLang="pt-BR" sz="1200">
                <a:solidFill>
                  <a:srgbClr val="000000"/>
                </a:solidFill>
              </a:rPr>
              <a:pPr/>
              <a:t>25</a:t>
            </a:fld>
            <a:endParaRPr lang="en-GB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44700" y="1447800"/>
            <a:ext cx="5486400" cy="11684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pt-BR" noProof="0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92400"/>
            <a:ext cx="5575300" cy="1651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pt-BR" noProof="0" smtClean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9680" r="70731" b="84475"/>
          <a:stretch/>
        </p:blipFill>
        <p:spPr>
          <a:xfrm>
            <a:off x="7276808" y="228600"/>
            <a:ext cx="1481787" cy="7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4702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894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8338" y="371475"/>
            <a:ext cx="2125662" cy="5300663"/>
          </a:xfrm>
        </p:spPr>
        <p:txBody>
          <a:bodyPr vert="eaVert"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371475"/>
            <a:ext cx="6224588" cy="53006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4461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371475"/>
            <a:ext cx="6521450" cy="723900"/>
          </a:xfrm>
        </p:spPr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0" y="1152525"/>
            <a:ext cx="4175125" cy="21828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0" y="3487738"/>
            <a:ext cx="4175125" cy="218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68875" y="1152525"/>
            <a:ext cx="4175125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54654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09345-6F65-4A94-B4C5-3EA002B58048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4335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371475"/>
            <a:ext cx="6597650" cy="723900"/>
          </a:xfrm>
        </p:spPr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4693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5171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152525"/>
            <a:ext cx="4175125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8875" y="1152525"/>
            <a:ext cx="4175125" cy="451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4717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6532562" cy="701675"/>
          </a:xfrm>
        </p:spPr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71712"/>
            <a:ext cx="3868737" cy="3976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8512" y="1447800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8512" y="2271712"/>
            <a:ext cx="3887788" cy="3976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0149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8119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4695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17537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 i="0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5251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1350" y="371475"/>
            <a:ext cx="652145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0" y="1152525"/>
            <a:ext cx="85026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 flipV="1">
            <a:off x="469900" y="0"/>
            <a:ext cx="0" cy="6057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auto">
          <a:xfrm>
            <a:off x="0" y="1087438"/>
            <a:ext cx="872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9680" r="70731" b="84475"/>
          <a:stretch/>
        </p:blipFill>
        <p:spPr>
          <a:xfrm>
            <a:off x="7276808" y="228600"/>
            <a:ext cx="1481787" cy="7077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ransition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0" kern="1200">
          <a:solidFill>
            <a:srgbClr val="000000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 i="1">
          <a:solidFill>
            <a:srgbClr val="0F245F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–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•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3pPr>
      <a:lvl4pPr marL="148590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–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4pPr>
      <a:lvl5pPr marL="207010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Char char="»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57"/>
          <a:stretch/>
        </p:blipFill>
        <p:spPr>
          <a:xfrm>
            <a:off x="0" y="-1"/>
            <a:ext cx="9144000" cy="2755901"/>
          </a:xfrm>
          <a:prstGeom prst="rect">
            <a:avLst/>
          </a:prstGeom>
        </p:spPr>
      </p:pic>
      <p:sp>
        <p:nvSpPr>
          <p:cNvPr id="1638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914399" y="2775466"/>
            <a:ext cx="7315200" cy="838200"/>
          </a:xfrm>
        </p:spPr>
        <p:txBody>
          <a:bodyPr/>
          <a:lstStyle/>
          <a:p>
            <a:pPr algn="ctr"/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Projeto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Demonstrativo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para o </a:t>
            </a:r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Gerenciamento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Integrado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no </a:t>
            </a:r>
            <a:r>
              <a:rPr lang="en-US" altLang="pt-BR" sz="2500" i="0" dirty="0" err="1" smtClean="0">
                <a:solidFill>
                  <a:srgbClr val="CC3300"/>
                </a:solidFill>
                <a:effectLst/>
              </a:rPr>
              <a:t>Setor</a:t>
            </a:r>
            <a:r>
              <a:rPr lang="en-US" altLang="pt-BR" sz="2500" i="0" dirty="0" smtClean="0">
                <a:solidFill>
                  <a:srgbClr val="CC3300"/>
                </a:solidFill>
                <a:effectLst/>
              </a:rPr>
              <a:t> de Chillers</a:t>
            </a: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689520" y="3886200"/>
            <a:ext cx="739257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3300" i="0" dirty="0" err="1" smtClean="0">
                <a:solidFill>
                  <a:srgbClr val="CC3300"/>
                </a:solidFill>
                <a:effectLst/>
              </a:rPr>
              <a:t>Eficiência</a:t>
            </a:r>
            <a:r>
              <a:rPr lang="en-US" altLang="pt-BR" sz="3300" i="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altLang="pt-BR" sz="3300" i="0" dirty="0" err="1" smtClean="0">
                <a:solidFill>
                  <a:srgbClr val="CC3300"/>
                </a:solidFill>
                <a:effectLst/>
              </a:rPr>
              <a:t>Energética</a:t>
            </a:r>
            <a:r>
              <a:rPr lang="en-US" altLang="pt-BR" sz="3300" i="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altLang="pt-BR" sz="3300" i="0" dirty="0" err="1" smtClean="0">
                <a:solidFill>
                  <a:srgbClr val="CC3300"/>
                </a:solidFill>
                <a:effectLst/>
              </a:rPr>
              <a:t>em</a:t>
            </a:r>
            <a:r>
              <a:rPr lang="en-US" altLang="pt-BR" sz="3300" i="0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altLang="pt-BR" sz="3300" i="0" dirty="0" err="1" smtClean="0">
                <a:solidFill>
                  <a:srgbClr val="CC3300"/>
                </a:solidFill>
                <a:effectLst/>
              </a:rPr>
              <a:t>Sistemas</a:t>
            </a:r>
            <a:r>
              <a:rPr lang="en-US" altLang="pt-BR" sz="3300" i="0" dirty="0" smtClean="0">
                <a:solidFill>
                  <a:srgbClr val="CC3300"/>
                </a:solidFill>
                <a:effectLst/>
              </a:rPr>
              <a:t> de </a:t>
            </a:r>
            <a:r>
              <a:rPr lang="en-US" altLang="pt-BR" sz="3300" i="0" dirty="0" err="1" smtClean="0">
                <a:solidFill>
                  <a:srgbClr val="CC3300"/>
                </a:solidFill>
                <a:effectLst/>
              </a:rPr>
              <a:t>Água</a:t>
            </a:r>
            <a:r>
              <a:rPr lang="en-US" altLang="pt-BR" sz="3300" i="0" dirty="0" smtClean="0">
                <a:solidFill>
                  <a:srgbClr val="CC3300"/>
                </a:solidFill>
                <a:effectLst/>
              </a:rPr>
              <a:t> Gelada </a:t>
            </a:r>
            <a:r>
              <a:rPr lang="en-US" altLang="pt-BR" sz="3300" i="0" dirty="0" err="1" smtClean="0">
                <a:solidFill>
                  <a:srgbClr val="CC3300"/>
                </a:solidFill>
                <a:effectLst/>
              </a:rPr>
              <a:t>Existentes</a:t>
            </a:r>
            <a:endParaRPr lang="en-US" altLang="pt-BR" sz="3300" i="0" dirty="0" smtClean="0">
              <a:solidFill>
                <a:srgbClr val="CC33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6" r="82842" b="3333"/>
          <a:stretch/>
        </p:blipFill>
        <p:spPr>
          <a:xfrm>
            <a:off x="951646" y="5753100"/>
            <a:ext cx="992308" cy="85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7" t="84074" r="61035" b="1666"/>
          <a:stretch/>
        </p:blipFill>
        <p:spPr>
          <a:xfrm>
            <a:off x="3816606" y="5775325"/>
            <a:ext cx="825500" cy="977900"/>
          </a:xfrm>
          <a:prstGeom prst="rect">
            <a:avLst/>
          </a:prstGeom>
        </p:spPr>
      </p:pic>
      <p:sp>
        <p:nvSpPr>
          <p:cNvPr id="11" name="Rectangle 1026"/>
          <p:cNvSpPr txBox="1">
            <a:spLocks noChangeArrowheads="1"/>
          </p:cNvSpPr>
          <p:nvPr/>
        </p:nvSpPr>
        <p:spPr bwMode="auto">
          <a:xfrm>
            <a:off x="685800" y="5499098"/>
            <a:ext cx="1524000" cy="2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0" i="0" dirty="0" err="1" smtClean="0">
                <a:solidFill>
                  <a:srgbClr val="CC3300"/>
                </a:solidFill>
                <a:effectLst/>
              </a:rPr>
              <a:t>Execução</a:t>
            </a:r>
            <a:endParaRPr lang="en-US" altLang="pt-BR" sz="1200" b="0" i="0" dirty="0" smtClean="0">
              <a:solidFill>
                <a:srgbClr val="CC3300"/>
              </a:solidFill>
              <a:effectLst/>
            </a:endParaRPr>
          </a:p>
        </p:txBody>
      </p:sp>
      <p:sp>
        <p:nvSpPr>
          <p:cNvPr id="12" name="Rectangle 1026"/>
          <p:cNvSpPr txBox="1">
            <a:spLocks noChangeArrowheads="1"/>
          </p:cNvSpPr>
          <p:nvPr/>
        </p:nvSpPr>
        <p:spPr bwMode="auto">
          <a:xfrm>
            <a:off x="3359150" y="5499099"/>
            <a:ext cx="1740412" cy="2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0" i="0" dirty="0" err="1" smtClean="0">
                <a:solidFill>
                  <a:srgbClr val="CC3300"/>
                </a:solidFill>
                <a:effectLst/>
              </a:rPr>
              <a:t>Implementação</a:t>
            </a:r>
            <a:endParaRPr lang="en-US" altLang="pt-BR" sz="1200" b="0" i="0" dirty="0" smtClean="0">
              <a:solidFill>
                <a:srgbClr val="CC3300"/>
              </a:solidFill>
              <a:effectLst/>
            </a:endParaRPr>
          </a:p>
        </p:txBody>
      </p:sp>
      <p:sp>
        <p:nvSpPr>
          <p:cNvPr id="14" name="Rectangle 1026"/>
          <p:cNvSpPr txBox="1">
            <a:spLocks noChangeArrowheads="1"/>
          </p:cNvSpPr>
          <p:nvPr/>
        </p:nvSpPr>
        <p:spPr bwMode="auto">
          <a:xfrm>
            <a:off x="928687" y="4727542"/>
            <a:ext cx="7315200" cy="60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0" kern="12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pt-BR" sz="1700" dirty="0" smtClean="0">
                <a:solidFill>
                  <a:srgbClr val="CC3300"/>
                </a:solidFill>
              </a:rPr>
              <a:t>Leonilton Tomaz Cleto</a:t>
            </a:r>
          </a:p>
        </p:txBody>
      </p:sp>
      <p:sp>
        <p:nvSpPr>
          <p:cNvPr id="15" name="Rectangle 1026"/>
          <p:cNvSpPr txBox="1">
            <a:spLocks noChangeArrowheads="1"/>
          </p:cNvSpPr>
          <p:nvPr/>
        </p:nvSpPr>
        <p:spPr bwMode="auto">
          <a:xfrm>
            <a:off x="6530438" y="5481244"/>
            <a:ext cx="1740412" cy="2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F24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pt-BR" sz="1200" b="0" i="0" dirty="0" err="1" smtClean="0">
                <a:solidFill>
                  <a:srgbClr val="CC3300"/>
                </a:solidFill>
                <a:effectLst/>
              </a:rPr>
              <a:t>Realização</a:t>
            </a:r>
            <a:endParaRPr lang="en-US" altLang="pt-BR" sz="1200" b="0" i="0" dirty="0" smtClean="0">
              <a:solidFill>
                <a:srgbClr val="CC3300"/>
              </a:solidFill>
              <a:effectLst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825" y="5735245"/>
            <a:ext cx="3269765" cy="86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5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179388" y="188912"/>
            <a:ext cx="770498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buSzPct val="30000"/>
              <a:buFont typeface="Monotype Sorts"/>
              <a:buNone/>
            </a:pP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Fatores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afetam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eficiência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operacional</a:t>
            </a:r>
            <a:r>
              <a:rPr lang="en-US" altLang="pt-BR" sz="3100" b="1" dirty="0" smtClean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mesmo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edifícios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pt-BR" sz="3100" b="1" dirty="0" smtClean="0">
              <a:solidFill>
                <a:srgbClr val="120175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buSzPct val="30000"/>
              <a:buFont typeface="Monotype Sorts"/>
              <a:buNone/>
            </a:pPr>
            <a:r>
              <a:rPr lang="en-US" altLang="pt-BR" sz="3100" b="1" dirty="0" smtClean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com 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um </a:t>
            </a: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bom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t-BR" sz="3100" b="1" dirty="0" err="1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projeto</a:t>
            </a:r>
            <a:r>
              <a:rPr lang="en-US" altLang="pt-BR" sz="3100" b="1" dirty="0">
                <a:solidFill>
                  <a:srgbClr val="12017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>
              <a:lnSpc>
                <a:spcPct val="60000"/>
              </a:lnSpc>
              <a:buSzPct val="30000"/>
              <a:buFont typeface="Monotype Sorts"/>
              <a:buNone/>
            </a:pPr>
            <a:endParaRPr lang="en-US" altLang="pt-BR" sz="2700" dirty="0">
              <a:solidFill>
                <a:srgbClr val="0000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395288" y="2276872"/>
            <a:ext cx="85709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buSzPct val="90000"/>
              <a:buFont typeface="Arial" panose="020B0604020202020204" pitchFamily="34" charset="0"/>
              <a:buChar char="•"/>
            </a:pPr>
            <a:r>
              <a:rPr lang="pt-BR" altLang="pt-BR" sz="2300" dirty="0">
                <a:latin typeface="Arial" pitchFamily="34" charset="0"/>
                <a:cs typeface="Arial" pitchFamily="34" charset="0"/>
              </a:rPr>
              <a:t>Comissionamento mal executado</a:t>
            </a:r>
            <a:r>
              <a:rPr lang="en-US" altLang="pt-BR" sz="23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10000"/>
              </a:lnSpc>
              <a:buSzPct val="90000"/>
              <a:buFont typeface="Arial" panose="020B0604020202020204" pitchFamily="34" charset="0"/>
              <a:buChar char="•"/>
            </a:pPr>
            <a:r>
              <a:rPr lang="pt-BR" altLang="pt-BR" sz="2300" dirty="0">
                <a:latin typeface="Arial" pitchFamily="34" charset="0"/>
                <a:cs typeface="Arial" pitchFamily="34" charset="0"/>
              </a:rPr>
              <a:t>Alterações no conceito original do </a:t>
            </a:r>
            <a:r>
              <a:rPr lang="pt-BR" altLang="pt-BR" sz="2300" dirty="0" smtClean="0">
                <a:latin typeface="Arial" pitchFamily="34" charset="0"/>
                <a:cs typeface="Arial" pitchFamily="34" charset="0"/>
              </a:rPr>
              <a:t>projeto. </a:t>
            </a:r>
            <a:endParaRPr lang="en-US" altLang="pt-BR" sz="23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buSzPct val="90000"/>
              <a:buFont typeface="Arial" panose="020B0604020202020204" pitchFamily="34" charset="0"/>
              <a:buChar char="•"/>
            </a:pPr>
            <a:r>
              <a:rPr lang="pt-BR" altLang="pt-BR" sz="2300" dirty="0" smtClean="0">
                <a:latin typeface="Arial" pitchFamily="34" charset="0"/>
                <a:cs typeface="Arial" pitchFamily="34" charset="0"/>
              </a:rPr>
              <a:t>Construção </a:t>
            </a:r>
            <a:r>
              <a:rPr lang="pt-BR" altLang="pt-BR" sz="2300" dirty="0">
                <a:latin typeface="Arial" pitchFamily="34" charset="0"/>
                <a:cs typeface="Arial" pitchFamily="34" charset="0"/>
              </a:rPr>
              <a:t>com baixa qualidade</a:t>
            </a:r>
            <a:r>
              <a:rPr lang="en-US" altLang="pt-BR" sz="23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10000"/>
              </a:lnSpc>
              <a:buSzPct val="90000"/>
              <a:buFont typeface="Arial" panose="020B0604020202020204" pitchFamily="34" charset="0"/>
              <a:buChar char="•"/>
            </a:pPr>
            <a:r>
              <a:rPr lang="pt-BR" altLang="pt-BR" sz="2300" dirty="0">
                <a:latin typeface="Arial" pitchFamily="34" charset="0"/>
                <a:cs typeface="Arial" pitchFamily="34" charset="0"/>
              </a:rPr>
              <a:t>Componentes baratos e não confiáveis. </a:t>
            </a:r>
          </a:p>
          <a:p>
            <a:pPr>
              <a:lnSpc>
                <a:spcPct val="110000"/>
              </a:lnSpc>
              <a:buSzPct val="90000"/>
              <a:buFont typeface="Arial" panose="020B0604020202020204" pitchFamily="34" charset="0"/>
              <a:buChar char="•"/>
            </a:pPr>
            <a:r>
              <a:rPr lang="pt-BR" altLang="pt-BR" sz="2300" dirty="0">
                <a:latin typeface="Arial" pitchFamily="34" charset="0"/>
                <a:cs typeface="Arial" pitchFamily="34" charset="0"/>
              </a:rPr>
              <a:t>Controles programados de forma ineficiente ou incorreta</a:t>
            </a:r>
            <a:r>
              <a:rPr lang="en-US" altLang="pt-BR" sz="23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10000"/>
              </a:lnSpc>
              <a:buSzPct val="90000"/>
              <a:buFont typeface="Arial" panose="020B0604020202020204" pitchFamily="34" charset="0"/>
              <a:buChar char="•"/>
            </a:pPr>
            <a:r>
              <a:rPr lang="pt-BR" altLang="pt-BR" sz="2300" dirty="0">
                <a:latin typeface="Arial" pitchFamily="34" charset="0"/>
                <a:cs typeface="Arial" pitchFamily="34" charset="0"/>
              </a:rPr>
              <a:t>Operação ruim.</a:t>
            </a:r>
          </a:p>
          <a:p>
            <a:pPr>
              <a:lnSpc>
                <a:spcPct val="110000"/>
              </a:lnSpc>
              <a:buSzPct val="90000"/>
              <a:buFont typeface="Arial" panose="020B0604020202020204" pitchFamily="34" charset="0"/>
              <a:buChar char="•"/>
            </a:pPr>
            <a:r>
              <a:rPr lang="pt-BR" altLang="pt-BR" sz="2300" dirty="0">
                <a:latin typeface="Arial" pitchFamily="34" charset="0"/>
                <a:cs typeface="Arial" pitchFamily="34" charset="0"/>
              </a:rPr>
              <a:t>Usuários ruins (</a:t>
            </a:r>
            <a:r>
              <a:rPr lang="pt-BR" altLang="pt-BR" sz="2300" dirty="0" err="1">
                <a:latin typeface="Arial" pitchFamily="34" charset="0"/>
                <a:cs typeface="Arial" pitchFamily="34" charset="0"/>
              </a:rPr>
              <a:t>ex</a:t>
            </a:r>
            <a:r>
              <a:rPr lang="pt-BR" altLang="pt-BR" sz="2300" dirty="0">
                <a:latin typeface="Arial" pitchFamily="34" charset="0"/>
                <a:cs typeface="Arial" pitchFamily="34" charset="0"/>
              </a:rPr>
              <a:t>: temperatura ambiente = 19ºC)</a:t>
            </a:r>
            <a:r>
              <a:rPr lang="en-US" altLang="pt-BR" sz="23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4478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533400" y="280064"/>
            <a:ext cx="6736492" cy="61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100" dirty="0" err="1">
                <a:latin typeface="+mj-lt"/>
              </a:rPr>
              <a:t>Problemas</a:t>
            </a:r>
            <a:r>
              <a:rPr lang="en-US" sz="3100" dirty="0">
                <a:latin typeface="+mj-lt"/>
              </a:rPr>
              <a:t> </a:t>
            </a:r>
            <a:r>
              <a:rPr lang="en-US" sz="3100" dirty="0" err="1" smtClean="0">
                <a:latin typeface="+mj-lt"/>
              </a:rPr>
              <a:t>Comuns</a:t>
            </a:r>
            <a:r>
              <a:rPr lang="en-US" sz="3100" dirty="0" smtClean="0">
                <a:latin typeface="+mj-lt"/>
              </a:rPr>
              <a:t> </a:t>
            </a:r>
            <a:r>
              <a:rPr lang="en-US" sz="3100" dirty="0" err="1" smtClean="0">
                <a:latin typeface="+mj-lt"/>
              </a:rPr>
              <a:t>nas</a:t>
            </a:r>
            <a:r>
              <a:rPr lang="en-US" sz="3100" dirty="0" smtClean="0">
                <a:latin typeface="+mj-lt"/>
              </a:rPr>
              <a:t> </a:t>
            </a:r>
            <a:r>
              <a:rPr lang="en-US" sz="3100" dirty="0" err="1">
                <a:latin typeface="+mj-lt"/>
              </a:rPr>
              <a:t>Instalações</a:t>
            </a:r>
            <a:r>
              <a:rPr lang="en-US" sz="3100" dirty="0">
                <a:solidFill>
                  <a:srgbClr val="FFFF00"/>
                </a:solidFill>
                <a:latin typeface="+mj-lt"/>
              </a:rPr>
              <a:t>: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551935" y="1447800"/>
            <a:ext cx="8305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20000"/>
              </a:lnSpc>
              <a:buSzPct val="30000"/>
              <a:buFont typeface="Monotype Sorts" pitchFamily="2" charset="2"/>
              <a:buNone/>
              <a:defRPr/>
            </a:pPr>
            <a:r>
              <a:rPr lang="en-US" sz="2700" dirty="0" err="1">
                <a:latin typeface="+mn-lt"/>
              </a:rPr>
              <a:t>Partindo</a:t>
            </a:r>
            <a:r>
              <a:rPr lang="en-US" sz="2700" dirty="0">
                <a:latin typeface="+mn-lt"/>
              </a:rPr>
              <a:t> da </a:t>
            </a:r>
            <a:r>
              <a:rPr lang="en-US" sz="2700" dirty="0" err="1">
                <a:latin typeface="+mn-lt"/>
              </a:rPr>
              <a:t>premissa</a:t>
            </a:r>
            <a:r>
              <a:rPr lang="en-US" sz="2700" dirty="0">
                <a:latin typeface="+mn-lt"/>
              </a:rPr>
              <a:t> (</a:t>
            </a:r>
            <a:r>
              <a:rPr lang="en-US" sz="2700" i="1" u="sng" dirty="0" err="1">
                <a:latin typeface="+mn-lt"/>
              </a:rPr>
              <a:t>improvável</a:t>
            </a:r>
            <a:r>
              <a:rPr lang="en-US" sz="2700" dirty="0">
                <a:latin typeface="+mn-lt"/>
              </a:rPr>
              <a:t>) de que as </a:t>
            </a:r>
            <a:r>
              <a:rPr lang="en-US" sz="2700" dirty="0" err="1">
                <a:latin typeface="+mn-lt"/>
              </a:rPr>
              <a:t>instalações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 smtClean="0">
                <a:latin typeface="+mn-lt"/>
              </a:rPr>
              <a:t>estavam</a:t>
            </a:r>
            <a:r>
              <a:rPr lang="en-US" sz="2700" dirty="0" smtClean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em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 smtClean="0">
                <a:latin typeface="+mn-lt"/>
              </a:rPr>
              <a:t>ótimas</a:t>
            </a:r>
            <a:r>
              <a:rPr lang="en-US" sz="2700" dirty="0" smtClean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condições</a:t>
            </a:r>
            <a:r>
              <a:rPr lang="en-US" sz="2700" dirty="0">
                <a:latin typeface="+mn-lt"/>
              </a:rPr>
              <a:t> de </a:t>
            </a:r>
            <a:r>
              <a:rPr lang="en-US" sz="2700" dirty="0" err="1">
                <a:latin typeface="+mn-lt"/>
              </a:rPr>
              <a:t>funcionamento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 smtClean="0">
                <a:latin typeface="+mn-lt"/>
              </a:rPr>
              <a:t>quando</a:t>
            </a:r>
            <a:r>
              <a:rPr lang="en-US" sz="2700" dirty="0" smtClean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entregues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aos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usuários</a:t>
            </a:r>
            <a:r>
              <a:rPr lang="en-US" sz="2700" dirty="0">
                <a:latin typeface="+mn-lt"/>
              </a:rPr>
              <a:t>, </a:t>
            </a:r>
            <a:r>
              <a:rPr lang="en-US" sz="2700" dirty="0" err="1">
                <a:latin typeface="+mn-lt"/>
              </a:rPr>
              <a:t>os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 smtClean="0">
                <a:latin typeface="+mn-lt"/>
              </a:rPr>
              <a:t>Edifícios</a:t>
            </a:r>
            <a:r>
              <a:rPr lang="en-US" sz="2700" dirty="0" smtClean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não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rendem</a:t>
            </a:r>
            <a:r>
              <a:rPr lang="en-US" sz="2700" dirty="0">
                <a:latin typeface="+mn-lt"/>
              </a:rPr>
              <a:t> o </a:t>
            </a:r>
            <a:r>
              <a:rPr lang="en-US" sz="2700" dirty="0" err="1">
                <a:latin typeface="+mn-lt"/>
              </a:rPr>
              <a:t>desempenho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esperado</a:t>
            </a:r>
            <a:r>
              <a:rPr lang="en-US" sz="2700" dirty="0">
                <a:latin typeface="+mn-lt"/>
              </a:rPr>
              <a:t> </a:t>
            </a:r>
            <a:r>
              <a:rPr lang="en-US" sz="2700" dirty="0" err="1">
                <a:latin typeface="+mn-lt"/>
              </a:rPr>
              <a:t>porque</a:t>
            </a:r>
            <a:r>
              <a:rPr lang="en-US" sz="2700" dirty="0">
                <a:latin typeface="+mn-lt"/>
              </a:rPr>
              <a:t>... </a:t>
            </a:r>
          </a:p>
          <a:p>
            <a:pPr algn="just">
              <a:lnSpc>
                <a:spcPct val="60000"/>
              </a:lnSpc>
              <a:buSzPct val="30000"/>
              <a:buFont typeface="Monotype Sorts" pitchFamily="2" charset="2"/>
              <a:buNone/>
              <a:defRPr/>
            </a:pPr>
            <a:endParaRPr lang="en-US" sz="2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5353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09600" y="1219200"/>
            <a:ext cx="6762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SzPct val="30000"/>
              <a:buFont typeface="Monotype Sorts" pitchFamily="2" charset="2"/>
              <a:buNone/>
              <a:defRPr/>
            </a:pPr>
            <a:r>
              <a:rPr lang="en-US" sz="2800" dirty="0" err="1">
                <a:latin typeface="+mn-lt"/>
              </a:rPr>
              <a:t>Os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Edifícios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não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rendem</a:t>
            </a:r>
            <a:r>
              <a:rPr lang="en-US" sz="2800" dirty="0">
                <a:latin typeface="+mn-lt"/>
              </a:rPr>
              <a:t> o </a:t>
            </a:r>
            <a:r>
              <a:rPr lang="en-US" sz="2800" dirty="0" err="1">
                <a:latin typeface="+mn-lt"/>
              </a:rPr>
              <a:t>desempenho</a:t>
            </a:r>
            <a:r>
              <a:rPr lang="en-US" sz="2800" dirty="0">
                <a:latin typeface="+mn-lt"/>
              </a:rPr>
              <a:t> </a:t>
            </a:r>
          </a:p>
          <a:p>
            <a:pPr>
              <a:lnSpc>
                <a:spcPct val="60000"/>
              </a:lnSpc>
              <a:buSzPct val="30000"/>
              <a:buFont typeface="Monotype Sorts" pitchFamily="2" charset="2"/>
              <a:buNone/>
              <a:defRPr/>
            </a:pPr>
            <a:r>
              <a:rPr lang="en-US" sz="2800" dirty="0" err="1">
                <a:latin typeface="+mn-lt"/>
              </a:rPr>
              <a:t>esperado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porque</a:t>
            </a:r>
            <a:r>
              <a:rPr lang="en-US" sz="2800" dirty="0">
                <a:latin typeface="+mn-lt"/>
              </a:rPr>
              <a:t>... </a:t>
            </a:r>
          </a:p>
          <a:p>
            <a:pPr>
              <a:lnSpc>
                <a:spcPct val="60000"/>
              </a:lnSpc>
              <a:buSzPct val="30000"/>
              <a:buFont typeface="Monotype Sorts" pitchFamily="2" charset="2"/>
              <a:buNone/>
              <a:defRPr/>
            </a:pPr>
            <a:endParaRPr lang="en-US" dirty="0">
              <a:latin typeface="+mn-lt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62606" y="2362200"/>
            <a:ext cx="8534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Há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Perda</a:t>
            </a:r>
            <a:r>
              <a:rPr lang="en-US" sz="2300" dirty="0">
                <a:latin typeface="+mn-lt"/>
              </a:rPr>
              <a:t> de </a:t>
            </a:r>
            <a:r>
              <a:rPr lang="en-US" sz="2300" dirty="0" err="1">
                <a:latin typeface="+mn-lt"/>
              </a:rPr>
              <a:t>Informações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desde</a:t>
            </a:r>
            <a:r>
              <a:rPr lang="en-US" sz="2300" dirty="0">
                <a:latin typeface="+mn-lt"/>
              </a:rPr>
              <a:t> o </a:t>
            </a:r>
            <a:r>
              <a:rPr lang="en-US" sz="2300" dirty="0" err="1">
                <a:latin typeface="+mn-lt"/>
              </a:rPr>
              <a:t>Projeto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até</a:t>
            </a:r>
            <a:r>
              <a:rPr lang="en-US" sz="2300" dirty="0">
                <a:latin typeface="+mn-lt"/>
              </a:rPr>
              <a:t> a </a:t>
            </a:r>
            <a:r>
              <a:rPr lang="en-US" sz="2300" dirty="0" err="1">
                <a:latin typeface="+mn-lt"/>
              </a:rPr>
              <a:t>Operação</a:t>
            </a:r>
            <a:r>
              <a:rPr lang="en-US" sz="2300" dirty="0">
                <a:latin typeface="+mn-lt"/>
              </a:rPr>
              <a:t>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Operadores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Recebem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Documentação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Insuficiente</a:t>
            </a:r>
            <a:r>
              <a:rPr lang="en-US" sz="2300" dirty="0">
                <a:latin typeface="+mn-lt"/>
              </a:rPr>
              <a:t>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Os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Edifícios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são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mais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Complexos</a:t>
            </a:r>
            <a:r>
              <a:rPr lang="en-US" sz="2300" dirty="0">
                <a:latin typeface="+mn-lt"/>
              </a:rPr>
              <a:t> (BMS, VFDs, VAVs, etc.).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Falta</a:t>
            </a:r>
            <a:r>
              <a:rPr lang="en-US" sz="2300" dirty="0">
                <a:latin typeface="+mn-lt"/>
              </a:rPr>
              <a:t> de </a:t>
            </a:r>
            <a:r>
              <a:rPr lang="en-US" sz="2300" dirty="0" err="1">
                <a:latin typeface="+mn-lt"/>
              </a:rPr>
              <a:t>Treinamento</a:t>
            </a:r>
            <a:r>
              <a:rPr lang="en-US" sz="2300" dirty="0">
                <a:latin typeface="+mn-lt"/>
              </a:rPr>
              <a:t> à </a:t>
            </a:r>
            <a:r>
              <a:rPr lang="en-US" sz="2300" dirty="0" err="1">
                <a:latin typeface="+mn-lt"/>
              </a:rPr>
              <a:t>Equipe</a:t>
            </a:r>
            <a:r>
              <a:rPr lang="en-US" sz="2300" dirty="0">
                <a:latin typeface="+mn-lt"/>
              </a:rPr>
              <a:t> de </a:t>
            </a:r>
            <a:r>
              <a:rPr lang="en-US" sz="2300" dirty="0" err="1">
                <a:latin typeface="+mn-lt"/>
              </a:rPr>
              <a:t>Operação</a:t>
            </a:r>
            <a:r>
              <a:rPr lang="en-US" sz="2300" dirty="0">
                <a:latin typeface="+mn-lt"/>
              </a:rPr>
              <a:t>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Operadores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Gastam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Mais</a:t>
            </a:r>
            <a:r>
              <a:rPr lang="en-US" sz="2300" dirty="0">
                <a:latin typeface="+mn-lt"/>
              </a:rPr>
              <a:t> Tempo “</a:t>
            </a:r>
            <a:r>
              <a:rPr lang="en-US" sz="2300" dirty="0" err="1">
                <a:latin typeface="+mn-lt"/>
              </a:rPr>
              <a:t>Tentando</a:t>
            </a:r>
            <a:r>
              <a:rPr lang="en-US" sz="2300" dirty="0">
                <a:latin typeface="+mn-lt"/>
              </a:rPr>
              <a:t>” </a:t>
            </a:r>
            <a:r>
              <a:rPr lang="en-US" sz="2300" dirty="0" err="1">
                <a:latin typeface="+mn-lt"/>
              </a:rPr>
              <a:t>Minimizar</a:t>
            </a:r>
            <a:r>
              <a:rPr lang="en-US" sz="2300" dirty="0">
                <a:latin typeface="+mn-lt"/>
              </a:rPr>
              <a:t> as </a:t>
            </a:r>
            <a:r>
              <a:rPr lang="en-US" sz="2300" dirty="0" err="1">
                <a:latin typeface="+mn-lt"/>
              </a:rPr>
              <a:t>Reclamações</a:t>
            </a:r>
            <a:r>
              <a:rPr lang="en-US" sz="2300" dirty="0">
                <a:latin typeface="+mn-lt"/>
              </a:rPr>
              <a:t>.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3400" y="280064"/>
            <a:ext cx="6736492" cy="61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100" dirty="0" err="1">
                <a:latin typeface="+mj-lt"/>
              </a:rPr>
              <a:t>Problemas</a:t>
            </a:r>
            <a:r>
              <a:rPr lang="en-US" sz="3100" dirty="0">
                <a:latin typeface="+mj-lt"/>
              </a:rPr>
              <a:t> </a:t>
            </a:r>
            <a:r>
              <a:rPr lang="en-US" sz="3100" dirty="0" err="1" smtClean="0">
                <a:latin typeface="+mj-lt"/>
              </a:rPr>
              <a:t>Comuns</a:t>
            </a:r>
            <a:r>
              <a:rPr lang="en-US" sz="3100" dirty="0" smtClean="0">
                <a:latin typeface="+mj-lt"/>
              </a:rPr>
              <a:t> </a:t>
            </a:r>
            <a:r>
              <a:rPr lang="en-US" sz="3100" dirty="0" err="1" smtClean="0">
                <a:latin typeface="+mj-lt"/>
              </a:rPr>
              <a:t>nas</a:t>
            </a:r>
            <a:r>
              <a:rPr lang="en-US" sz="3100" dirty="0" smtClean="0">
                <a:latin typeface="+mj-lt"/>
              </a:rPr>
              <a:t> </a:t>
            </a:r>
            <a:r>
              <a:rPr lang="en-US" sz="3100" dirty="0" err="1">
                <a:latin typeface="+mj-lt"/>
              </a:rPr>
              <a:t>Instalações</a:t>
            </a:r>
            <a:r>
              <a:rPr lang="en-US" sz="3100" dirty="0">
                <a:solidFill>
                  <a:srgbClr val="FFFF0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65300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09600" y="2182427"/>
            <a:ext cx="81534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Quem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instalou</a:t>
            </a:r>
            <a:r>
              <a:rPr lang="en-US" sz="2300" dirty="0">
                <a:latin typeface="+mn-lt"/>
              </a:rPr>
              <a:t> o AVAC </a:t>
            </a:r>
            <a:r>
              <a:rPr lang="en-US" sz="2300" dirty="0" err="1">
                <a:latin typeface="+mn-lt"/>
              </a:rPr>
              <a:t>não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foi</a:t>
            </a:r>
            <a:r>
              <a:rPr lang="en-US" sz="2300" dirty="0">
                <a:latin typeface="+mn-lt"/>
              </a:rPr>
              <a:t> o </a:t>
            </a:r>
            <a:r>
              <a:rPr lang="en-US" sz="2300" dirty="0" err="1">
                <a:latin typeface="+mn-lt"/>
              </a:rPr>
              <a:t>mesmo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que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forneceu</a:t>
            </a:r>
            <a:r>
              <a:rPr lang="en-US" sz="2300" dirty="0">
                <a:latin typeface="+mn-lt"/>
              </a:rPr>
              <a:t> o </a:t>
            </a:r>
            <a:r>
              <a:rPr lang="en-US" sz="2300" dirty="0" err="1">
                <a:latin typeface="+mn-lt"/>
              </a:rPr>
              <a:t>sistema</a:t>
            </a:r>
            <a:r>
              <a:rPr lang="en-US" sz="2300" dirty="0">
                <a:latin typeface="+mn-lt"/>
              </a:rPr>
              <a:t> de </a:t>
            </a:r>
            <a:r>
              <a:rPr lang="en-US" sz="2300" dirty="0" err="1">
                <a:latin typeface="+mn-lt"/>
              </a:rPr>
              <a:t>controle</a:t>
            </a:r>
            <a:r>
              <a:rPr lang="en-US" sz="2300" dirty="0">
                <a:latin typeface="+mn-lt"/>
              </a:rPr>
              <a:t> e o TAB </a:t>
            </a:r>
            <a:r>
              <a:rPr lang="en-US" sz="2300" dirty="0" err="1">
                <a:latin typeface="+mn-lt"/>
              </a:rPr>
              <a:t>foi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contratado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junto</a:t>
            </a:r>
            <a:r>
              <a:rPr lang="en-US" sz="2300" dirty="0">
                <a:latin typeface="+mn-lt"/>
              </a:rPr>
              <a:t> com a </a:t>
            </a:r>
            <a:r>
              <a:rPr lang="en-US" sz="2300" dirty="0" err="1">
                <a:latin typeface="+mn-lt"/>
              </a:rPr>
              <a:t>instalação</a:t>
            </a:r>
            <a:r>
              <a:rPr lang="en-US" sz="2300" dirty="0">
                <a:latin typeface="+mn-lt"/>
              </a:rPr>
              <a:t> do AVAC.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Automação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Incompleta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quando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Comparada</a:t>
            </a:r>
            <a:r>
              <a:rPr lang="en-US" sz="2300" dirty="0">
                <a:latin typeface="+mn-lt"/>
              </a:rPr>
              <a:t> com a </a:t>
            </a:r>
            <a:r>
              <a:rPr lang="en-US" sz="2300" dirty="0" err="1">
                <a:latin typeface="+mn-lt"/>
              </a:rPr>
              <a:t>Concepção</a:t>
            </a:r>
            <a:r>
              <a:rPr lang="en-US" sz="2300" dirty="0">
                <a:latin typeface="+mn-lt"/>
              </a:rPr>
              <a:t> do </a:t>
            </a:r>
            <a:r>
              <a:rPr lang="en-US" sz="2300" dirty="0" err="1">
                <a:latin typeface="+mn-lt"/>
              </a:rPr>
              <a:t>Projeto</a:t>
            </a:r>
            <a:r>
              <a:rPr lang="en-US" sz="2300" dirty="0">
                <a:latin typeface="+mn-lt"/>
              </a:rPr>
              <a:t> :</a:t>
            </a:r>
          </a:p>
          <a:p>
            <a:pPr marL="742950" lvl="1" indent="-285750">
              <a:lnSpc>
                <a:spcPct val="110000"/>
              </a:lnSpc>
              <a:buClr>
                <a:schemeClr val="tx1"/>
              </a:buClr>
              <a:buSzPct val="30000"/>
              <a:buFontTx/>
              <a:buChar char="•"/>
              <a:defRPr/>
            </a:pPr>
            <a:r>
              <a:rPr lang="en-US" sz="1900" dirty="0" err="1">
                <a:latin typeface="+mn-lt"/>
              </a:rPr>
              <a:t>Equipamentos</a:t>
            </a:r>
            <a:r>
              <a:rPr lang="en-US" sz="1900" dirty="0">
                <a:latin typeface="+mn-lt"/>
              </a:rPr>
              <a:t> Operando </a:t>
            </a:r>
            <a:r>
              <a:rPr lang="en-US" sz="1900" dirty="0" err="1">
                <a:latin typeface="+mn-lt"/>
              </a:rPr>
              <a:t>Desnecessariamente</a:t>
            </a:r>
            <a:r>
              <a:rPr lang="en-US" sz="1900" dirty="0">
                <a:latin typeface="+mn-lt"/>
              </a:rPr>
              <a:t>.</a:t>
            </a:r>
          </a:p>
          <a:p>
            <a:pPr marL="742950" lvl="1" indent="-285750">
              <a:lnSpc>
                <a:spcPct val="110000"/>
              </a:lnSpc>
              <a:buClr>
                <a:schemeClr val="tx1"/>
              </a:buClr>
              <a:buSzPct val="30000"/>
              <a:buFontTx/>
              <a:buChar char="•"/>
              <a:defRPr/>
            </a:pPr>
            <a:r>
              <a:rPr lang="en-US" sz="1900" dirty="0">
                <a:latin typeface="+mn-lt"/>
              </a:rPr>
              <a:t>Chillers </a:t>
            </a:r>
            <a:r>
              <a:rPr lang="en-US" sz="1900" dirty="0" err="1">
                <a:latin typeface="+mn-lt"/>
              </a:rPr>
              <a:t>não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Integrados</a:t>
            </a:r>
            <a:r>
              <a:rPr lang="en-US" sz="1900" dirty="0">
                <a:latin typeface="+mn-lt"/>
              </a:rPr>
              <a:t> à </a:t>
            </a:r>
            <a:r>
              <a:rPr lang="en-US" sz="1900" dirty="0" err="1">
                <a:latin typeface="+mn-lt"/>
              </a:rPr>
              <a:t>Automação</a:t>
            </a:r>
            <a:r>
              <a:rPr lang="en-US" sz="1900" dirty="0">
                <a:latin typeface="+mn-lt"/>
              </a:rPr>
              <a:t>.</a:t>
            </a:r>
          </a:p>
          <a:p>
            <a:pPr marL="742950" lvl="1" indent="-285750">
              <a:lnSpc>
                <a:spcPct val="110000"/>
              </a:lnSpc>
              <a:buClr>
                <a:schemeClr val="tx1"/>
              </a:buClr>
              <a:buSzPct val="30000"/>
              <a:buFontTx/>
              <a:buChar char="•"/>
              <a:defRPr/>
            </a:pPr>
            <a:r>
              <a:rPr lang="en-US" sz="1900" dirty="0" err="1">
                <a:latin typeface="+mn-lt"/>
              </a:rPr>
              <a:t>Sensores</a:t>
            </a:r>
            <a:r>
              <a:rPr lang="en-US" sz="1900" dirty="0">
                <a:latin typeface="+mn-lt"/>
              </a:rPr>
              <a:t> e VAVs  </a:t>
            </a:r>
            <a:r>
              <a:rPr lang="en-US" sz="1900" dirty="0" err="1">
                <a:latin typeface="+mn-lt"/>
              </a:rPr>
              <a:t>Não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Aferidos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Fisicamente</a:t>
            </a:r>
            <a:r>
              <a:rPr lang="en-US" sz="1900" dirty="0">
                <a:latin typeface="+mn-lt"/>
              </a:rPr>
              <a:t>.</a:t>
            </a:r>
          </a:p>
          <a:p>
            <a:pPr marL="742950" lvl="1" indent="-285750">
              <a:lnSpc>
                <a:spcPct val="110000"/>
              </a:lnSpc>
              <a:buClr>
                <a:schemeClr val="tx1"/>
              </a:buClr>
              <a:buSzPct val="30000"/>
              <a:buFontTx/>
              <a:buChar char="•"/>
              <a:defRPr/>
            </a:pPr>
            <a:r>
              <a:rPr lang="en-US" sz="1900" dirty="0" err="1">
                <a:latin typeface="+mn-lt"/>
              </a:rPr>
              <a:t>Lógicas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Padrões</a:t>
            </a:r>
            <a:r>
              <a:rPr lang="en-US" sz="1900" dirty="0">
                <a:latin typeface="+mn-lt"/>
              </a:rPr>
              <a:t>  </a:t>
            </a:r>
            <a:r>
              <a:rPr lang="en-US" sz="1900" dirty="0" err="1">
                <a:latin typeface="+mn-lt"/>
              </a:rPr>
              <a:t>Não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Otimizadas</a:t>
            </a:r>
            <a:r>
              <a:rPr lang="en-US" sz="1900" dirty="0">
                <a:latin typeface="+mn-lt"/>
              </a:rPr>
              <a:t> Para </a:t>
            </a:r>
            <a:r>
              <a:rPr lang="en-US" sz="1900" dirty="0" err="1">
                <a:latin typeface="+mn-lt"/>
              </a:rPr>
              <a:t>Aquele</a:t>
            </a:r>
            <a:r>
              <a:rPr lang="en-US" sz="1900" dirty="0">
                <a:latin typeface="+mn-lt"/>
              </a:rPr>
              <a:t> </a:t>
            </a:r>
            <a:r>
              <a:rPr lang="en-US" sz="1900" dirty="0" err="1">
                <a:latin typeface="+mn-lt"/>
              </a:rPr>
              <a:t>Edifício</a:t>
            </a:r>
            <a:r>
              <a:rPr lang="en-US" sz="1900" dirty="0">
                <a:latin typeface="+mn-lt"/>
              </a:rPr>
              <a:t>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3400" y="1178441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SzPct val="30000"/>
              <a:buFont typeface="Monotype Sorts" pitchFamily="2" charset="2"/>
              <a:buNone/>
              <a:defRPr/>
            </a:pPr>
            <a:r>
              <a:rPr lang="en-US" sz="2800" dirty="0" err="1">
                <a:latin typeface="+mn-lt"/>
              </a:rPr>
              <a:t>Os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Edifícios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não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rendem</a:t>
            </a:r>
            <a:r>
              <a:rPr lang="en-US" sz="2800" dirty="0">
                <a:latin typeface="+mn-lt"/>
              </a:rPr>
              <a:t> o </a:t>
            </a:r>
            <a:r>
              <a:rPr lang="en-US" sz="2800" dirty="0" err="1">
                <a:latin typeface="+mn-lt"/>
              </a:rPr>
              <a:t>desempenho</a:t>
            </a:r>
            <a:r>
              <a:rPr lang="en-US" sz="2800" dirty="0">
                <a:latin typeface="+mn-lt"/>
              </a:rPr>
              <a:t> </a:t>
            </a:r>
          </a:p>
          <a:p>
            <a:pPr>
              <a:lnSpc>
                <a:spcPct val="60000"/>
              </a:lnSpc>
              <a:buSzPct val="30000"/>
              <a:buFont typeface="Monotype Sorts" pitchFamily="2" charset="2"/>
              <a:buNone/>
              <a:defRPr/>
            </a:pPr>
            <a:r>
              <a:rPr lang="en-US" sz="2800" dirty="0" err="1">
                <a:latin typeface="+mn-lt"/>
              </a:rPr>
              <a:t>esperado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porque</a:t>
            </a:r>
            <a:r>
              <a:rPr lang="en-US" sz="2800" dirty="0">
                <a:latin typeface="+mn-lt"/>
              </a:rPr>
              <a:t>... </a:t>
            </a:r>
          </a:p>
          <a:p>
            <a:pPr>
              <a:lnSpc>
                <a:spcPct val="60000"/>
              </a:lnSpc>
              <a:buSzPct val="30000"/>
              <a:buFont typeface="Monotype Sorts" pitchFamily="2" charset="2"/>
              <a:buNone/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33400" y="280064"/>
            <a:ext cx="6736492" cy="61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100" dirty="0" err="1">
                <a:latin typeface="+mj-lt"/>
              </a:rPr>
              <a:t>Problemas</a:t>
            </a:r>
            <a:r>
              <a:rPr lang="en-US" sz="3100" dirty="0">
                <a:latin typeface="+mj-lt"/>
              </a:rPr>
              <a:t> </a:t>
            </a:r>
            <a:r>
              <a:rPr lang="en-US" sz="3100" dirty="0" err="1" smtClean="0">
                <a:latin typeface="+mj-lt"/>
              </a:rPr>
              <a:t>Comuns</a:t>
            </a:r>
            <a:r>
              <a:rPr lang="en-US" sz="3100" dirty="0" smtClean="0">
                <a:latin typeface="+mj-lt"/>
              </a:rPr>
              <a:t> </a:t>
            </a:r>
            <a:r>
              <a:rPr lang="en-US" sz="3100" dirty="0" err="1" smtClean="0">
                <a:latin typeface="+mj-lt"/>
              </a:rPr>
              <a:t>nas</a:t>
            </a:r>
            <a:r>
              <a:rPr lang="en-US" sz="3100" dirty="0" smtClean="0">
                <a:latin typeface="+mj-lt"/>
              </a:rPr>
              <a:t> </a:t>
            </a:r>
            <a:r>
              <a:rPr lang="en-US" sz="3100" dirty="0" err="1">
                <a:latin typeface="+mj-lt"/>
              </a:rPr>
              <a:t>Instalações</a:t>
            </a:r>
            <a:r>
              <a:rPr lang="en-US" sz="3100" dirty="0">
                <a:solidFill>
                  <a:srgbClr val="FFFF0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29399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41638" y="2232454"/>
            <a:ext cx="82867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Alterações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Drásticas</a:t>
            </a:r>
            <a:r>
              <a:rPr lang="en-US" sz="2300" dirty="0">
                <a:latin typeface="+mn-lt"/>
              </a:rPr>
              <a:t> de “Lay-Out” no </a:t>
            </a:r>
            <a:r>
              <a:rPr lang="en-US" sz="2300" dirty="0" err="1">
                <a:latin typeface="+mn-lt"/>
              </a:rPr>
              <a:t>Ambiente</a:t>
            </a:r>
            <a:r>
              <a:rPr lang="en-US" sz="2300" dirty="0">
                <a:latin typeface="+mn-lt"/>
              </a:rPr>
              <a:t>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Alteração</a:t>
            </a:r>
            <a:r>
              <a:rPr lang="en-US" sz="2300" dirty="0">
                <a:latin typeface="+mn-lt"/>
              </a:rPr>
              <a:t> da </a:t>
            </a:r>
            <a:r>
              <a:rPr lang="en-US" sz="2300" dirty="0" err="1">
                <a:latin typeface="+mn-lt"/>
              </a:rPr>
              <a:t>Carga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Interna</a:t>
            </a:r>
            <a:r>
              <a:rPr lang="en-US" sz="2300" dirty="0">
                <a:latin typeface="+mn-lt"/>
              </a:rPr>
              <a:t>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Alteração</a:t>
            </a:r>
            <a:r>
              <a:rPr lang="en-US" sz="2300" dirty="0">
                <a:latin typeface="+mn-lt"/>
              </a:rPr>
              <a:t> da </a:t>
            </a:r>
            <a:r>
              <a:rPr lang="en-US" sz="2300" dirty="0" err="1">
                <a:latin typeface="+mn-lt"/>
              </a:rPr>
              <a:t>Temperatura</a:t>
            </a:r>
            <a:r>
              <a:rPr lang="en-US" sz="2300" dirty="0">
                <a:latin typeface="+mn-lt"/>
              </a:rPr>
              <a:t> de “</a:t>
            </a:r>
            <a:r>
              <a:rPr lang="en-US" sz="2300" dirty="0" err="1">
                <a:latin typeface="+mn-lt"/>
              </a:rPr>
              <a:t>Conforto</a:t>
            </a:r>
            <a:r>
              <a:rPr lang="en-US" sz="2300" dirty="0">
                <a:latin typeface="+mn-lt"/>
              </a:rPr>
              <a:t>” (24ºC </a:t>
            </a:r>
            <a:r>
              <a:rPr lang="en-US" sz="2300" dirty="0">
                <a:latin typeface="+mn-lt"/>
                <a:sym typeface="Wingdings" pitchFamily="2" charset="2"/>
              </a:rPr>
              <a:t> 19</a:t>
            </a:r>
            <a:r>
              <a:rPr lang="en-US" sz="2300" dirty="0">
                <a:latin typeface="+mn-lt"/>
              </a:rPr>
              <a:t>ºC).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Alteração</a:t>
            </a:r>
            <a:r>
              <a:rPr lang="en-US" sz="2300" dirty="0">
                <a:latin typeface="+mn-lt"/>
              </a:rPr>
              <a:t> dos </a:t>
            </a:r>
            <a:r>
              <a:rPr lang="en-US" sz="2300" dirty="0" err="1">
                <a:latin typeface="+mn-lt"/>
              </a:rPr>
              <a:t>Horários</a:t>
            </a:r>
            <a:r>
              <a:rPr lang="en-US" sz="2300" dirty="0">
                <a:latin typeface="+mn-lt"/>
              </a:rPr>
              <a:t> de </a:t>
            </a:r>
            <a:r>
              <a:rPr lang="en-US" sz="2300" dirty="0" err="1">
                <a:latin typeface="+mn-lt"/>
              </a:rPr>
              <a:t>Operação</a:t>
            </a:r>
            <a:r>
              <a:rPr lang="en-US" sz="2300" dirty="0">
                <a:latin typeface="+mn-lt"/>
              </a:rPr>
              <a:t>.</a:t>
            </a:r>
          </a:p>
          <a:p>
            <a:pPr marL="342900" indent="-342900">
              <a:lnSpc>
                <a:spcPct val="110000"/>
              </a:lnSpc>
              <a:buSzPct val="30000"/>
              <a:buFont typeface="Monotype Sorts" pitchFamily="2" charset="2"/>
              <a:buChar char="l"/>
              <a:defRPr/>
            </a:pPr>
            <a:r>
              <a:rPr lang="en-US" sz="2300" dirty="0" err="1">
                <a:latin typeface="+mn-lt"/>
              </a:rPr>
              <a:t>Alteração</a:t>
            </a:r>
            <a:r>
              <a:rPr lang="en-US" sz="2300" dirty="0">
                <a:latin typeface="+mn-lt"/>
              </a:rPr>
              <a:t> de </a:t>
            </a:r>
            <a:r>
              <a:rPr lang="en-US" sz="2300" dirty="0" err="1">
                <a:latin typeface="+mn-lt"/>
              </a:rPr>
              <a:t>Várias</a:t>
            </a:r>
            <a:r>
              <a:rPr lang="en-US" sz="2300" dirty="0">
                <a:latin typeface="+mn-lt"/>
              </a:rPr>
              <a:t> </a:t>
            </a:r>
            <a:r>
              <a:rPr lang="en-US" sz="2300" dirty="0" err="1">
                <a:latin typeface="+mn-lt"/>
              </a:rPr>
              <a:t>Condições</a:t>
            </a:r>
            <a:r>
              <a:rPr lang="en-US" sz="2300" dirty="0">
                <a:latin typeface="+mn-lt"/>
              </a:rPr>
              <a:t> de </a:t>
            </a:r>
            <a:r>
              <a:rPr lang="en-US" sz="2300" dirty="0" err="1">
                <a:latin typeface="+mn-lt"/>
              </a:rPr>
              <a:t>Operação</a:t>
            </a:r>
            <a:r>
              <a:rPr lang="en-US" sz="2300" dirty="0">
                <a:latin typeface="+mn-lt"/>
              </a:rPr>
              <a:t> dos </a:t>
            </a:r>
            <a:r>
              <a:rPr lang="en-US" sz="2300" dirty="0" err="1">
                <a:latin typeface="+mn-lt"/>
              </a:rPr>
              <a:t>Equipamentos</a:t>
            </a:r>
            <a:r>
              <a:rPr lang="en-US" sz="2300" dirty="0">
                <a:latin typeface="+mn-lt"/>
              </a:rPr>
              <a:t> do </a:t>
            </a:r>
            <a:r>
              <a:rPr lang="en-US" sz="2300" dirty="0" err="1">
                <a:latin typeface="+mn-lt"/>
              </a:rPr>
              <a:t>Sistema</a:t>
            </a:r>
            <a:r>
              <a:rPr lang="en-US" sz="2300" dirty="0">
                <a:latin typeface="+mn-lt"/>
              </a:rPr>
              <a:t>.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1638" y="12192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buSzPct val="30000"/>
              <a:buFont typeface="Monotype Sorts" pitchFamily="2" charset="2"/>
              <a:buNone/>
              <a:defRPr/>
            </a:pPr>
            <a:r>
              <a:rPr lang="en-US" sz="2800" dirty="0" err="1">
                <a:latin typeface="+mn-lt"/>
              </a:rPr>
              <a:t>Os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Edifícios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não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rendem</a:t>
            </a:r>
            <a:r>
              <a:rPr lang="en-US" sz="2800" dirty="0">
                <a:latin typeface="+mn-lt"/>
              </a:rPr>
              <a:t> o </a:t>
            </a:r>
            <a:r>
              <a:rPr lang="en-US" sz="2800" dirty="0" err="1">
                <a:latin typeface="+mn-lt"/>
              </a:rPr>
              <a:t>desempenho</a:t>
            </a:r>
            <a:r>
              <a:rPr lang="en-US" sz="2800" dirty="0">
                <a:latin typeface="+mn-lt"/>
              </a:rPr>
              <a:t> </a:t>
            </a:r>
          </a:p>
          <a:p>
            <a:pPr>
              <a:lnSpc>
                <a:spcPct val="60000"/>
              </a:lnSpc>
              <a:buSzPct val="30000"/>
              <a:buFont typeface="Monotype Sorts" pitchFamily="2" charset="2"/>
              <a:buNone/>
              <a:defRPr/>
            </a:pPr>
            <a:r>
              <a:rPr lang="en-US" sz="2800" dirty="0" err="1">
                <a:latin typeface="+mn-lt"/>
              </a:rPr>
              <a:t>esperado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porque</a:t>
            </a:r>
            <a:r>
              <a:rPr lang="en-US" sz="2800" dirty="0">
                <a:latin typeface="+mn-lt"/>
              </a:rPr>
              <a:t>... </a:t>
            </a:r>
          </a:p>
          <a:p>
            <a:pPr>
              <a:lnSpc>
                <a:spcPct val="60000"/>
              </a:lnSpc>
              <a:buSzPct val="30000"/>
              <a:buFont typeface="Monotype Sorts" pitchFamily="2" charset="2"/>
              <a:buNone/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33400" y="280064"/>
            <a:ext cx="6736492" cy="61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3100" dirty="0" err="1">
                <a:latin typeface="+mj-lt"/>
              </a:rPr>
              <a:t>Problemas</a:t>
            </a:r>
            <a:r>
              <a:rPr lang="en-US" sz="3100" dirty="0">
                <a:latin typeface="+mj-lt"/>
              </a:rPr>
              <a:t> </a:t>
            </a:r>
            <a:r>
              <a:rPr lang="en-US" sz="3100" dirty="0" err="1" smtClean="0">
                <a:latin typeface="+mj-lt"/>
              </a:rPr>
              <a:t>Comuns</a:t>
            </a:r>
            <a:r>
              <a:rPr lang="en-US" sz="3100" dirty="0" smtClean="0">
                <a:latin typeface="+mj-lt"/>
              </a:rPr>
              <a:t> </a:t>
            </a:r>
            <a:r>
              <a:rPr lang="en-US" sz="3100" dirty="0" err="1" smtClean="0">
                <a:latin typeface="+mj-lt"/>
              </a:rPr>
              <a:t>nas</a:t>
            </a:r>
            <a:r>
              <a:rPr lang="en-US" sz="3100" dirty="0" smtClean="0">
                <a:latin typeface="+mj-lt"/>
              </a:rPr>
              <a:t> </a:t>
            </a:r>
            <a:r>
              <a:rPr lang="en-US" sz="3100" dirty="0" err="1">
                <a:latin typeface="+mj-lt"/>
              </a:rPr>
              <a:t>Instalações</a:t>
            </a:r>
            <a:r>
              <a:rPr lang="en-US" sz="3100" dirty="0">
                <a:solidFill>
                  <a:srgbClr val="FFFF0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76287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762000"/>
          </a:xfrm>
        </p:spPr>
        <p:txBody>
          <a:bodyPr/>
          <a:lstStyle/>
          <a:p>
            <a:r>
              <a:rPr lang="pt-BR" sz="3100" b="0" dirty="0" smtClean="0">
                <a:solidFill>
                  <a:srgbClr val="002060"/>
                </a:solidFill>
              </a:rPr>
              <a:t>Qual é o Desempenho Esperado?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3434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dirty="0" smtClean="0"/>
              <a:t>Comparação do Desempenho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2514600" y="57912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4572000" y="33528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>
            <a:off x="3048000" y="3886200"/>
            <a:ext cx="1447800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 flipH="1">
            <a:off x="4648200" y="3886200"/>
            <a:ext cx="1600200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3581400" y="28194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/>
              <a:t>Desempenho</a:t>
            </a: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6400800" y="3581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/>
              <a:t>Projeto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762000" y="3505200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/>
              <a:t>Expectativa do Usuário ???</a:t>
            </a:r>
          </a:p>
        </p:txBody>
      </p:sp>
      <p:sp>
        <p:nvSpPr>
          <p:cNvPr id="32779" name="Line 13"/>
          <p:cNvSpPr>
            <a:spLocks noChangeShapeType="1"/>
          </p:cNvSpPr>
          <p:nvPr/>
        </p:nvSpPr>
        <p:spPr bwMode="auto">
          <a:xfrm>
            <a:off x="3048000" y="4291013"/>
            <a:ext cx="1447800" cy="0"/>
          </a:xfrm>
          <a:prstGeom prst="line">
            <a:avLst/>
          </a:prstGeom>
          <a:noFill/>
          <a:ln w="38100">
            <a:solidFill>
              <a:srgbClr val="002060"/>
            </a:solidFill>
            <a:prstDash val="lgDashDot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780" name="Line 14"/>
          <p:cNvSpPr>
            <a:spLocks noChangeShapeType="1"/>
          </p:cNvSpPr>
          <p:nvPr/>
        </p:nvSpPr>
        <p:spPr bwMode="auto">
          <a:xfrm>
            <a:off x="3048000" y="3505200"/>
            <a:ext cx="1447800" cy="0"/>
          </a:xfrm>
          <a:prstGeom prst="line">
            <a:avLst/>
          </a:prstGeom>
          <a:noFill/>
          <a:ln w="38100">
            <a:solidFill>
              <a:srgbClr val="00206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698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304800"/>
            <a:ext cx="6981825" cy="623888"/>
          </a:xfrm>
        </p:spPr>
        <p:txBody>
          <a:bodyPr/>
          <a:lstStyle/>
          <a:p>
            <a:r>
              <a:rPr lang="pt-BR" sz="2700" b="0" dirty="0" smtClean="0">
                <a:solidFill>
                  <a:srgbClr val="002060"/>
                </a:solidFill>
              </a:rPr>
              <a:t>Qual é o Desempenho a ser Alcançado?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772400" cy="43434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dirty="0" smtClean="0"/>
              <a:t>Comparação do Desempenho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2438400" y="5105400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4495800" y="2667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4533900" y="4267200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2971800" y="3200400"/>
            <a:ext cx="14478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 flipH="1">
            <a:off x="4572000" y="3200400"/>
            <a:ext cx="1600200" cy="0"/>
          </a:xfrm>
          <a:prstGeom prst="line">
            <a:avLst/>
          </a:prstGeom>
          <a:ln>
            <a:solidFill>
              <a:srgbClr val="0000FF"/>
            </a:solidFill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3505200" y="21336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 dirty="0"/>
              <a:t>Desempenho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324600" y="316706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/>
              <a:t>Projeto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6248400" y="42672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/>
              <a:t>Real / Atual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638175" y="2743200"/>
            <a:ext cx="3500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Função do 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Retro-Comissionamento</a:t>
            </a:r>
            <a:endParaRPr lang="pt-BR">
              <a:solidFill>
                <a:srgbClr val="FF0000"/>
              </a:solidFill>
            </a:endParaRPr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2971800" y="2895600"/>
            <a:ext cx="1447800" cy="0"/>
          </a:xfrm>
          <a:prstGeom prst="line">
            <a:avLst/>
          </a:prstGeom>
          <a:noFill/>
          <a:ln w="38100">
            <a:solidFill>
              <a:srgbClr val="00F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H="1">
            <a:off x="4533900" y="4662488"/>
            <a:ext cx="15240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4572000" y="3606800"/>
            <a:ext cx="1524000" cy="0"/>
          </a:xfrm>
          <a:prstGeom prst="line">
            <a:avLst/>
          </a:prstGeom>
          <a:noFill/>
          <a:ln w="38100">
            <a:solidFill>
              <a:schemeClr val="accent6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35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9750" y="1676400"/>
            <a:ext cx="838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pt-BR" sz="2800" dirty="0">
                <a:latin typeface="+mn-lt"/>
              </a:rPr>
              <a:t>   É um processo de operação assistida que visa o resgate das Condições de Projeto do sistema e a Otimização da Operação  de forma a se obter o melhor desempenho da instalação, não apenas nas condições de carga máxima, mas principalmente nas condições reais,  dia a dia.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29453" y="304800"/>
            <a:ext cx="7239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pt-BR" sz="3100" dirty="0" err="1">
                <a:latin typeface="+mn-lt"/>
              </a:rPr>
              <a:t>Retro-Comissionamento</a:t>
            </a:r>
            <a:endParaRPr lang="pt-BR" sz="3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3363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39750" y="41318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pt-BR" sz="3100" dirty="0" err="1">
                <a:latin typeface="+mn-lt"/>
              </a:rPr>
              <a:t>Retro-Comissionamento</a:t>
            </a:r>
            <a:endParaRPr lang="pt-BR" sz="3100" dirty="0">
              <a:latin typeface="+mn-lt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914400" y="178349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pt-BR" sz="2300" dirty="0">
              <a:latin typeface="+mn-lt"/>
            </a:endParaRPr>
          </a:p>
          <a:p>
            <a:pPr algn="ctr"/>
            <a:endParaRPr lang="pt-BR" sz="2300" dirty="0">
              <a:latin typeface="+mn-lt"/>
            </a:endParaRPr>
          </a:p>
          <a:p>
            <a:pPr algn="ctr"/>
            <a:r>
              <a:rPr lang="pt-BR" sz="2300" dirty="0">
                <a:latin typeface="+mn-lt"/>
              </a:rPr>
              <a:t>Projeto                   Instalação                    Start-Up</a:t>
            </a:r>
          </a:p>
          <a:p>
            <a:endParaRPr lang="pt-BR" sz="2300" dirty="0">
              <a:latin typeface="+mn-lt"/>
            </a:endParaRPr>
          </a:p>
          <a:p>
            <a:endParaRPr lang="pt-BR" sz="2300" dirty="0">
              <a:latin typeface="+mn-lt"/>
            </a:endParaRPr>
          </a:p>
          <a:p>
            <a:pPr algn="ctr"/>
            <a:endParaRPr lang="pt-BR" sz="2300" dirty="0" smtClean="0">
              <a:latin typeface="+mn-lt"/>
            </a:endParaRPr>
          </a:p>
          <a:p>
            <a:pPr algn="ctr"/>
            <a:r>
              <a:rPr lang="pt-BR" sz="2300" dirty="0" err="1" smtClean="0">
                <a:latin typeface="+mn-lt"/>
              </a:rPr>
              <a:t>Retro-Comissionamento</a:t>
            </a:r>
            <a:endParaRPr lang="pt-BR" sz="2300" dirty="0">
              <a:latin typeface="+mn-lt"/>
            </a:endParaRPr>
          </a:p>
          <a:p>
            <a:pPr algn="ctr"/>
            <a:endParaRPr lang="pt-BR" sz="2300" dirty="0">
              <a:latin typeface="+mn-lt"/>
            </a:endParaRPr>
          </a:p>
          <a:p>
            <a:pPr algn="ctr"/>
            <a:endParaRPr lang="pt-BR" sz="2300" dirty="0">
              <a:latin typeface="+mn-lt"/>
            </a:endParaRPr>
          </a:p>
          <a:p>
            <a:pPr algn="ctr"/>
            <a:r>
              <a:rPr lang="pt-BR" sz="2300" dirty="0" smtClean="0">
                <a:latin typeface="+mn-lt"/>
              </a:rPr>
              <a:t>OPERAÇÃO</a:t>
            </a:r>
            <a:endParaRPr lang="pt-BR" sz="2300" dirty="0">
              <a:latin typeface="+mn-lt"/>
            </a:endParaRP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5791200" y="2735992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2819400" y="2735992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295400" y="2393092"/>
            <a:ext cx="70866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+mn-lt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429000" y="4800600"/>
            <a:ext cx="2743200" cy="60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+mn-lt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2438400" y="3814119"/>
            <a:ext cx="4724400" cy="60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>
              <a:latin typeface="+mn-lt"/>
            </a:endParaRP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4191000" y="3124199"/>
            <a:ext cx="0" cy="68991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4800600" y="42672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 flipV="1">
            <a:off x="5410200" y="3124199"/>
            <a:ext cx="0" cy="68991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811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92400"/>
            <a:ext cx="5715000" cy="2032000"/>
          </a:xfrm>
        </p:spPr>
        <p:txBody>
          <a:bodyPr/>
          <a:lstStyle/>
          <a:p>
            <a:pPr>
              <a:lnSpc>
                <a:spcPct val="120000"/>
              </a:lnSpc>
              <a:buSzPct val="31000"/>
            </a:pPr>
            <a:r>
              <a:rPr lang="en-US" altLang="pt-BR" sz="2800" dirty="0" smtClean="0">
                <a:cs typeface="Arial" panose="020B0604020202020204" pitchFamily="34" charset="0"/>
              </a:rPr>
              <a:t>2 Data Centers</a:t>
            </a:r>
          </a:p>
          <a:p>
            <a:pPr>
              <a:lnSpc>
                <a:spcPct val="120000"/>
              </a:lnSpc>
              <a:buSzPct val="31000"/>
            </a:pPr>
            <a:r>
              <a:rPr lang="en-US" altLang="pt-BR" sz="2800" dirty="0" smtClean="0">
                <a:cs typeface="Arial" panose="020B0604020202020204" pitchFamily="34" charset="0"/>
              </a:rPr>
              <a:t>2 </a:t>
            </a:r>
            <a:r>
              <a:rPr lang="en-US" altLang="pt-BR" sz="2800" dirty="0" err="1" smtClean="0">
                <a:cs typeface="Arial" panose="020B0604020202020204" pitchFamily="34" charset="0"/>
              </a:rPr>
              <a:t>Hospitais</a:t>
            </a:r>
            <a:endParaRPr lang="en-US" altLang="pt-BR" sz="2800" dirty="0" smtClean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31000"/>
            </a:pPr>
            <a:r>
              <a:rPr lang="en-US" altLang="pt-BR" sz="2800" dirty="0" smtClean="0">
                <a:cs typeface="Arial" panose="020B0604020202020204" pitchFamily="34" charset="0"/>
              </a:rPr>
              <a:t>3 </a:t>
            </a:r>
            <a:r>
              <a:rPr lang="en-US" altLang="pt-BR" sz="2800" dirty="0" err="1" smtClean="0">
                <a:cs typeface="Arial" panose="020B0604020202020204" pitchFamily="34" charset="0"/>
              </a:rPr>
              <a:t>Edifícios</a:t>
            </a:r>
            <a:r>
              <a:rPr lang="en-US" altLang="pt-BR" sz="2800" dirty="0" smtClean="0">
                <a:cs typeface="Arial" panose="020B0604020202020204" pitchFamily="34" charset="0"/>
              </a:rPr>
              <a:t> </a:t>
            </a:r>
            <a:r>
              <a:rPr lang="en-US" altLang="pt-BR" sz="2800" dirty="0" err="1" smtClean="0">
                <a:cs typeface="Arial" panose="020B0604020202020204" pitchFamily="34" charset="0"/>
              </a:rPr>
              <a:t>Comerciais</a:t>
            </a:r>
            <a:endParaRPr lang="en-US" altLang="pt-BR" sz="2800" dirty="0" smtClean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31000"/>
            </a:pPr>
            <a:r>
              <a:rPr lang="en-US" altLang="pt-BR" sz="2800" dirty="0" smtClean="0">
                <a:cs typeface="Arial" panose="020B0604020202020204" pitchFamily="34" charset="0"/>
              </a:rPr>
              <a:t>1 Shopping Center</a:t>
            </a:r>
            <a:endParaRPr lang="en-US" altLang="pt-BR" sz="3600" dirty="0" smtClean="0">
              <a:cs typeface="Arial" panose="020B0604020202020204" pitchFamily="34" charset="0"/>
            </a:endParaRPr>
          </a:p>
          <a:p>
            <a:pPr>
              <a:buSzPct val="30000"/>
              <a:buFont typeface="Monotype Sorts"/>
              <a:buChar char="l"/>
            </a:pPr>
            <a:endParaRPr lang="en-US" altLang="pt-BR" sz="3600" dirty="0" smtClean="0">
              <a:cs typeface="Arial" panose="020B0604020202020204" pitchFamily="34" charset="0"/>
            </a:endParaRPr>
          </a:p>
          <a:p>
            <a:pPr>
              <a:buSzPct val="30000"/>
              <a:buFont typeface="Monotype Sorts"/>
              <a:buChar char="l"/>
            </a:pPr>
            <a:endParaRPr lang="en-US" altLang="pt-BR" sz="3600" dirty="0" smtClean="0"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33375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b="1" dirty="0">
              <a:solidFill>
                <a:srgbClr val="083580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6389" name="Rectangle 2"/>
          <p:cNvSpPr txBox="1">
            <a:spLocks noChangeArrowheads="1"/>
          </p:cNvSpPr>
          <p:nvPr/>
        </p:nvSpPr>
        <p:spPr bwMode="auto">
          <a:xfrm>
            <a:off x="264270" y="404812"/>
            <a:ext cx="866457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pt-BR" sz="3100" b="1" dirty="0" err="1" smtClean="0">
                <a:solidFill>
                  <a:srgbClr val="000099"/>
                </a:solidFill>
                <a:cs typeface="Arial" panose="020B0604020202020204" pitchFamily="34" charset="0"/>
              </a:rPr>
              <a:t>Experiências</a:t>
            </a:r>
            <a:r>
              <a:rPr lang="en-GB" altLang="pt-BR" sz="31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GB" altLang="pt-BR" sz="3100" b="1" dirty="0" err="1" smtClean="0">
                <a:solidFill>
                  <a:srgbClr val="000099"/>
                </a:solidFill>
                <a:cs typeface="Arial" panose="020B0604020202020204" pitchFamily="34" charset="0"/>
              </a:rPr>
              <a:t>Recentes</a:t>
            </a:r>
            <a:r>
              <a:rPr lang="en-GB" altLang="pt-BR" sz="31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 com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pt-BR" sz="3100" b="1" dirty="0" err="1" smtClean="0">
                <a:solidFill>
                  <a:srgbClr val="000099"/>
                </a:solidFill>
                <a:cs typeface="Arial" panose="020B0604020202020204" pitchFamily="34" charset="0"/>
              </a:rPr>
              <a:t>Sistemas</a:t>
            </a:r>
            <a:r>
              <a:rPr lang="en-GB" altLang="pt-BR" sz="31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GB" altLang="pt-BR" sz="3100" b="1" dirty="0">
                <a:solidFill>
                  <a:srgbClr val="000099"/>
                </a:solidFill>
                <a:cs typeface="Arial" panose="020B0604020202020204" pitchFamily="34" charset="0"/>
              </a:rPr>
              <a:t>de </a:t>
            </a:r>
            <a:r>
              <a:rPr lang="en-GB" altLang="pt-BR" sz="3100" b="1" dirty="0" err="1" smtClean="0">
                <a:solidFill>
                  <a:srgbClr val="000099"/>
                </a:solidFill>
                <a:cs typeface="Arial" panose="020B0604020202020204" pitchFamily="34" charset="0"/>
              </a:rPr>
              <a:t>Água</a:t>
            </a:r>
            <a:r>
              <a:rPr lang="en-GB" altLang="pt-BR" sz="31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 Gelada </a:t>
            </a:r>
            <a:r>
              <a:rPr lang="en-GB" altLang="pt-BR" sz="3100" b="1" dirty="0" err="1" smtClean="0">
                <a:solidFill>
                  <a:srgbClr val="000099"/>
                </a:solidFill>
                <a:cs typeface="Arial" panose="020B0604020202020204" pitchFamily="34" charset="0"/>
              </a:rPr>
              <a:t>Existentes</a:t>
            </a:r>
            <a:endParaRPr lang="en-GB" altLang="pt-BR" sz="3100" b="1" dirty="0" smtClean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pt-BR" sz="31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(3 a 7 </a:t>
            </a:r>
            <a:r>
              <a:rPr lang="en-GB" altLang="pt-BR" sz="3100" b="1" dirty="0" err="1" smtClean="0">
                <a:solidFill>
                  <a:srgbClr val="000099"/>
                </a:solidFill>
                <a:cs typeface="Arial" panose="020B0604020202020204" pitchFamily="34" charset="0"/>
              </a:rPr>
              <a:t>anos</a:t>
            </a:r>
            <a:r>
              <a:rPr lang="en-GB" altLang="pt-BR" sz="31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GB" altLang="pt-BR" sz="3100" b="1" dirty="0" err="1" smtClean="0">
                <a:solidFill>
                  <a:srgbClr val="000099"/>
                </a:solidFill>
                <a:cs typeface="Arial" panose="020B0604020202020204" pitchFamily="34" charset="0"/>
              </a:rPr>
              <a:t>em</a:t>
            </a:r>
            <a:r>
              <a:rPr lang="en-GB" altLang="pt-BR" sz="31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GB" altLang="pt-BR" sz="3100" b="1" dirty="0" err="1" smtClean="0">
                <a:solidFill>
                  <a:srgbClr val="000099"/>
                </a:solidFill>
                <a:cs typeface="Arial" panose="020B0604020202020204" pitchFamily="34" charset="0"/>
              </a:rPr>
              <a:t>operação</a:t>
            </a:r>
            <a:r>
              <a:rPr lang="en-GB" altLang="pt-BR" sz="31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)</a:t>
            </a:r>
            <a:endParaRPr lang="pt-BR" altLang="pt-BR" sz="31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37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04" y="5808425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39" y="4088177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http://www.tecnicaindustriale.it/pumps_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r="23604"/>
          <a:stretch/>
        </p:blipFill>
        <p:spPr bwMode="auto">
          <a:xfrm rot="10800000" flipV="1">
            <a:off x="595943" y="2576278"/>
            <a:ext cx="699431" cy="6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1923362" y="5398830"/>
            <a:ext cx="1570402" cy="1151629"/>
            <a:chOff x="1923362" y="5398830"/>
            <a:chExt cx="1570402" cy="1151629"/>
          </a:xfrm>
        </p:grpSpPr>
        <p:pic>
          <p:nvPicPr>
            <p:cNvPr id="30722" name="Picture 2" descr="http://www.trane.com/seriess/App_Images/Assets/CVH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362" y="5398830"/>
              <a:ext cx="1570402" cy="115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/>
            <p:cNvSpPr/>
            <p:nvPr/>
          </p:nvSpPr>
          <p:spPr bwMode="auto">
            <a:xfrm>
              <a:off x="2438400" y="5616858"/>
              <a:ext cx="152400" cy="4571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1473" y="228600"/>
            <a:ext cx="6934200" cy="7620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Circuito Primário – Secundário</a:t>
            </a:r>
            <a:br>
              <a:rPr lang="pt-BR" altLang="pt-BR" sz="2500" b="0" dirty="0" smtClean="0">
                <a:solidFill>
                  <a:schemeClr val="tx1"/>
                </a:solidFill>
              </a:rPr>
            </a:br>
            <a:r>
              <a:rPr lang="pt-BR" altLang="pt-BR" sz="2500" b="0" dirty="0" smtClean="0">
                <a:solidFill>
                  <a:schemeClr val="tx1"/>
                </a:solidFill>
              </a:rPr>
              <a:t>Válvulas de 2 Vias / By Pass Livre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825886" y="2092388"/>
            <a:ext cx="4678690" cy="2248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890700" y="1213918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Válvulas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de 2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Vias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5666" y="4909262"/>
            <a:ext cx="2775333" cy="8508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Bombas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de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Água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Gelada</a:t>
            </a: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Circuito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Primário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- BAGPs</a:t>
            </a: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Vazão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Constante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5659" y="4672142"/>
            <a:ext cx="1101436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Chillers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4554" y="2487703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Fan-Coils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8291946" y="1766957"/>
            <a:ext cx="0" cy="4586876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838200" y="3183054"/>
            <a:ext cx="0" cy="2075840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98134" cy="5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/>
          <p:cNvCxnSpPr/>
          <p:nvPr/>
        </p:nvCxnSpPr>
        <p:spPr bwMode="auto">
          <a:xfrm>
            <a:off x="838200" y="3541183"/>
            <a:ext cx="4114800" cy="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3637068" y="3534449"/>
            <a:ext cx="4661805" cy="6734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9" descr="http://www.daikinindia.com/sites/default/files/styles/product_image/public/product%20logo/centrifugal_chiller_img.png?itok=GMq5BQI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91" y="4248413"/>
            <a:ext cx="2303344" cy="8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>
            <a:off x="838200" y="2092389"/>
            <a:ext cx="0" cy="574611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3200400" y="6381520"/>
            <a:ext cx="2304176" cy="1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3258659" y="6248400"/>
            <a:ext cx="482114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3711910" y="5257468"/>
            <a:ext cx="9621" cy="975457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838200" y="5257468"/>
            <a:ext cx="2873710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3231550" y="4688877"/>
            <a:ext cx="2304176" cy="1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3292628" y="4555934"/>
            <a:ext cx="438524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3740773" y="4068206"/>
            <a:ext cx="0" cy="489154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838200" y="4068206"/>
            <a:ext cx="2926665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5732521" y="4672142"/>
            <a:ext cx="2566352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>
            <a:off x="5924904" y="6353833"/>
            <a:ext cx="2373969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2081544" y="2461021"/>
            <a:ext cx="3023856" cy="785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Bombas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de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Água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Gelada</a:t>
            </a: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Circuito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Secundário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- BAGSs</a:t>
            </a: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Vazão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Variável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69095" y="3086417"/>
            <a:ext cx="1563426" cy="344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By Pass Livre</a:t>
            </a:r>
          </a:p>
        </p:txBody>
      </p:sp>
      <p:pic>
        <p:nvPicPr>
          <p:cNvPr id="30731" name="Picture 11" descr="https://encrypted-tbn0.gstatic.com/images?q=tbn:ANd9GcS-wamvzzL_-ln12US-gOLJNztGen9a5BTa0TURGUxoPWUFFdlNk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7" y="971074"/>
            <a:ext cx="1402360" cy="14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/>
          <p:nvPr/>
        </p:nvCxnSpPr>
        <p:spPr bwMode="auto">
          <a:xfrm>
            <a:off x="5858784" y="2092388"/>
            <a:ext cx="1227816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6990052" y="1792893"/>
            <a:ext cx="130189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742" name="Group 30741"/>
          <p:cNvGrpSpPr/>
          <p:nvPr/>
        </p:nvGrpSpPr>
        <p:grpSpPr>
          <a:xfrm>
            <a:off x="1439355" y="2486640"/>
            <a:ext cx="510653" cy="861913"/>
            <a:chOff x="1439355" y="2486640"/>
            <a:chExt cx="510653" cy="861913"/>
          </a:xfrm>
        </p:grpSpPr>
        <p:pic>
          <p:nvPicPr>
            <p:cNvPr id="30725" name="Picture 5" descr="https://encrypted-tbn3.gstatic.com/images?q=tbn:ANd9GcTo1jW9fMjjqDG_zSAHQpyia0zJ8HfLS_m5XL-pjoV3pem5H_qSf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355" y="2486640"/>
              <a:ext cx="510653" cy="86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40" name="Rectangle 30739"/>
            <p:cNvSpPr/>
            <p:nvPr/>
          </p:nvSpPr>
          <p:spPr bwMode="auto">
            <a:xfrm>
              <a:off x="1694681" y="2628592"/>
              <a:ext cx="210319" cy="381000"/>
            </a:xfrm>
            <a:prstGeom prst="rect">
              <a:avLst/>
            </a:prstGeom>
            <a:solidFill>
              <a:srgbClr val="333333"/>
            </a:solidFill>
            <a:ln w="190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70" name="Straight Connector 69"/>
          <p:cNvCxnSpPr/>
          <p:nvPr/>
        </p:nvCxnSpPr>
        <p:spPr bwMode="auto">
          <a:xfrm>
            <a:off x="977097" y="2971800"/>
            <a:ext cx="674409" cy="0"/>
          </a:xfrm>
          <a:prstGeom prst="line">
            <a:avLst/>
          </a:prstGeom>
          <a:noFill/>
          <a:ln w="317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002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535922" y="304800"/>
            <a:ext cx="8429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SzPct val="30000"/>
              <a:buFont typeface="Monotype Sorts"/>
              <a:buNone/>
            </a:pPr>
            <a:r>
              <a:rPr lang="en-US" altLang="pt-BR" sz="3100" dirty="0" err="1">
                <a:solidFill>
                  <a:srgbClr val="000000"/>
                </a:solidFill>
                <a:cs typeface="Arial" panose="020B0604020202020204" pitchFamily="34" charset="0"/>
              </a:rPr>
              <a:t>Resultados</a:t>
            </a:r>
            <a:r>
              <a:rPr lang="en-US" altLang="pt-BR" sz="31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pt-BR" sz="3100" dirty="0" err="1">
                <a:solidFill>
                  <a:srgbClr val="000000"/>
                </a:solidFill>
                <a:cs typeface="Arial" panose="020B0604020202020204" pitchFamily="34" charset="0"/>
              </a:rPr>
              <a:t>Principais</a:t>
            </a:r>
            <a:endParaRPr lang="en-US" altLang="pt-BR" sz="3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SzPct val="30000"/>
              <a:buFont typeface="Monotype Sorts"/>
              <a:buNone/>
            </a:pPr>
            <a:endParaRPr lang="en-US" altLang="pt-BR" sz="3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535922" y="1371600"/>
            <a:ext cx="864393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Desempenho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energético</a:t>
            </a:r>
            <a:r>
              <a:rPr lang="en-US" altLang="pt-BR" sz="2500" dirty="0">
                <a:cs typeface="Arial" panose="020B0604020202020204" pitchFamily="34" charset="0"/>
              </a:rPr>
              <a:t> do </a:t>
            </a:r>
            <a:r>
              <a:rPr lang="en-US" altLang="pt-BR" sz="2500" dirty="0" err="1">
                <a:cs typeface="Arial" panose="020B0604020202020204" pitchFamily="34" charset="0"/>
              </a:rPr>
              <a:t>sistema</a:t>
            </a:r>
            <a:r>
              <a:rPr lang="en-US" altLang="pt-BR" sz="2500" dirty="0">
                <a:cs typeface="Arial" panose="020B0604020202020204" pitchFamily="34" charset="0"/>
              </a:rPr>
              <a:t> de HVAC,                  </a:t>
            </a:r>
            <a:r>
              <a:rPr lang="en-US" altLang="pt-BR" sz="2500" dirty="0" err="1">
                <a:cs typeface="Arial" panose="020B0604020202020204" pitchFamily="34" charset="0"/>
              </a:rPr>
              <a:t>em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média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b="1" dirty="0">
                <a:solidFill>
                  <a:srgbClr val="FF0000"/>
                </a:solidFill>
                <a:cs typeface="Arial" panose="020B0604020202020204" pitchFamily="34" charset="0"/>
              </a:rPr>
              <a:t>25% </a:t>
            </a:r>
            <a:r>
              <a:rPr lang="en-US" altLang="pt-BR" sz="2500" b="1" dirty="0" err="1">
                <a:solidFill>
                  <a:srgbClr val="FF0000"/>
                </a:solidFill>
                <a:cs typeface="Arial" panose="020B0604020202020204" pitchFamily="34" charset="0"/>
              </a:rPr>
              <a:t>abaixo</a:t>
            </a:r>
            <a:r>
              <a:rPr lang="en-US" altLang="pt-BR" sz="25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pt-BR" sz="2500" dirty="0">
                <a:cs typeface="Arial" panose="020B0604020202020204" pitchFamily="34" charset="0"/>
              </a:rPr>
              <a:t>dos </a:t>
            </a:r>
            <a:r>
              <a:rPr lang="en-US" altLang="pt-BR" sz="2500" dirty="0" err="1">
                <a:cs typeface="Arial" panose="020B0604020202020204" pitchFamily="34" charset="0"/>
              </a:rPr>
              <a:t>valores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projeto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Lógicas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controle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incompletas</a:t>
            </a:r>
            <a:r>
              <a:rPr lang="en-US" altLang="pt-BR" sz="2500" dirty="0"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>
                <a:cs typeface="Arial" panose="020B0604020202020204" pitchFamily="34" charset="0"/>
              </a:rPr>
              <a:t>Sistema de </a:t>
            </a:r>
            <a:r>
              <a:rPr lang="en-US" altLang="pt-BR" sz="2500" dirty="0" err="1">
                <a:cs typeface="Arial" panose="020B0604020202020204" pitchFamily="34" charset="0"/>
              </a:rPr>
              <a:t>automação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parcialmente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entregue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>
                <a:cs typeface="Arial" panose="020B0604020202020204" pitchFamily="34" charset="0"/>
              </a:rPr>
              <a:t>Set points </a:t>
            </a:r>
            <a:r>
              <a:rPr lang="en-US" altLang="pt-BR" sz="2500" dirty="0" err="1">
                <a:cs typeface="Arial" panose="020B0604020202020204" pitchFamily="34" charset="0"/>
              </a:rPr>
              <a:t>alterados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>
                <a:cs typeface="Arial" panose="020B0604020202020204" pitchFamily="34" charset="0"/>
              </a:rPr>
              <a:t>Sistema </a:t>
            </a:r>
            <a:r>
              <a:rPr lang="en-US" altLang="pt-BR" sz="2500" dirty="0" err="1">
                <a:cs typeface="Arial" panose="020B0604020202020204" pitchFamily="34" charset="0"/>
              </a:rPr>
              <a:t>em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funcionamento</a:t>
            </a:r>
            <a:r>
              <a:rPr lang="en-US" altLang="pt-BR" sz="2500" dirty="0">
                <a:cs typeface="Arial" panose="020B0604020202020204" pitchFamily="34" charset="0"/>
              </a:rPr>
              <a:t> (</a:t>
            </a:r>
            <a:r>
              <a:rPr lang="en-US" altLang="pt-BR" sz="2500" dirty="0" err="1">
                <a:cs typeface="Arial" panose="020B0604020202020204" pitchFamily="34" charset="0"/>
              </a:rPr>
              <a:t>muitas</a:t>
            </a:r>
            <a:r>
              <a:rPr lang="en-US" altLang="pt-BR" sz="2500" dirty="0">
                <a:cs typeface="Arial" panose="020B0604020202020204" pitchFamily="34" charset="0"/>
              </a:rPr>
              <a:t> horas) fora do </a:t>
            </a:r>
            <a:r>
              <a:rPr lang="en-US" altLang="pt-BR" sz="2500" dirty="0" err="1">
                <a:cs typeface="Arial" panose="020B0604020202020204" pitchFamily="34" charset="0"/>
              </a:rPr>
              <a:t>horário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ocupação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Sensores</a:t>
            </a:r>
            <a:r>
              <a:rPr lang="en-US" altLang="pt-BR" sz="2500" dirty="0">
                <a:cs typeface="Arial" panose="020B0604020202020204" pitchFamily="34" charset="0"/>
              </a:rPr>
              <a:t> mal </a:t>
            </a:r>
            <a:r>
              <a:rPr lang="en-US" altLang="pt-BR" sz="2500" dirty="0" err="1">
                <a:cs typeface="Arial" panose="020B0604020202020204" pitchFamily="34" charset="0"/>
              </a:rPr>
              <a:t>posicionados</a:t>
            </a:r>
            <a:r>
              <a:rPr lang="en-US" altLang="pt-BR" sz="2500" dirty="0">
                <a:cs typeface="Arial" panose="020B0604020202020204" pitchFamily="34" charset="0"/>
              </a:rPr>
              <a:t>/ descalibrados/ </a:t>
            </a:r>
            <a:r>
              <a:rPr lang="en-US" altLang="pt-BR" sz="2500" dirty="0" err="1">
                <a:cs typeface="Arial" panose="020B0604020202020204" pitchFamily="34" charset="0"/>
              </a:rPr>
              <a:t>invertidos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Telas</a:t>
            </a:r>
            <a:r>
              <a:rPr lang="en-US" altLang="pt-BR" sz="2500" dirty="0">
                <a:cs typeface="Arial" panose="020B0604020202020204" pitchFamily="34" charset="0"/>
              </a:rPr>
              <a:t> com </a:t>
            </a:r>
            <a:r>
              <a:rPr lang="en-US" altLang="pt-BR" sz="2500" dirty="0" err="1">
                <a:cs typeface="Arial" panose="020B0604020202020204" pitchFamily="34" charset="0"/>
              </a:rPr>
              <a:t>gráficos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tendência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desativadas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3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09600" y="285983"/>
            <a:ext cx="84296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SzPct val="30000"/>
              <a:buFont typeface="Monotype Sorts"/>
              <a:buNone/>
            </a:pPr>
            <a:r>
              <a:rPr lang="en-US" altLang="pt-BR" sz="3100" dirty="0" err="1">
                <a:solidFill>
                  <a:srgbClr val="000000"/>
                </a:solidFill>
                <a:cs typeface="Arial" panose="020B0604020202020204" pitchFamily="34" charset="0"/>
              </a:rPr>
              <a:t>Resultados</a:t>
            </a:r>
            <a:r>
              <a:rPr lang="en-US" altLang="pt-BR" sz="31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pt-BR" sz="3100" dirty="0" err="1">
                <a:solidFill>
                  <a:srgbClr val="000000"/>
                </a:solidFill>
                <a:cs typeface="Arial" panose="020B0604020202020204" pitchFamily="34" charset="0"/>
              </a:rPr>
              <a:t>Principais</a:t>
            </a:r>
            <a:endParaRPr lang="en-US" altLang="pt-BR" sz="3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SzPct val="30000"/>
              <a:buFont typeface="Monotype Sorts"/>
              <a:buNone/>
            </a:pPr>
            <a:endParaRPr lang="en-US" altLang="pt-BR" sz="3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685801" y="1447800"/>
            <a:ext cx="79248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Tomadas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ar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externo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fechadas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Ventiladores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ar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externo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desligados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Ciclos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economizadores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inoperantes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>
                <a:cs typeface="Arial" panose="020B0604020202020204" pitchFamily="34" charset="0"/>
              </a:rPr>
              <a:t>Chillers com </a:t>
            </a:r>
            <a:r>
              <a:rPr lang="en-US" altLang="pt-BR" sz="2500" dirty="0" err="1">
                <a:cs typeface="Arial" panose="020B0604020202020204" pitchFamily="34" charset="0"/>
              </a:rPr>
              <a:t>baixa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carga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fluido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refrigerante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Inversores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frequência</a:t>
            </a:r>
            <a:r>
              <a:rPr lang="en-US" altLang="pt-BR" sz="2500" dirty="0">
                <a:cs typeface="Arial" panose="020B0604020202020204" pitchFamily="34" charset="0"/>
              </a:rPr>
              <a:t> mal </a:t>
            </a:r>
            <a:r>
              <a:rPr lang="en-US" altLang="pt-BR" sz="2500" dirty="0" err="1">
                <a:cs typeface="Arial" panose="020B0604020202020204" pitchFamily="34" charset="0"/>
              </a:rPr>
              <a:t>controlados</a:t>
            </a:r>
            <a:r>
              <a:rPr lang="en-US" altLang="pt-BR" sz="2500" dirty="0">
                <a:cs typeface="Arial" panose="020B0604020202020204" pitchFamily="34" charset="0"/>
              </a:rPr>
              <a:t>. </a:t>
            </a:r>
            <a:r>
              <a:rPr lang="en-US" altLang="pt-BR" sz="2500" dirty="0" err="1">
                <a:cs typeface="Arial" panose="020B0604020202020204" pitchFamily="34" charset="0"/>
              </a:rPr>
              <a:t>Motores</a:t>
            </a:r>
            <a:r>
              <a:rPr lang="en-US" altLang="pt-BR" sz="2500" dirty="0">
                <a:cs typeface="Arial" panose="020B0604020202020204" pitchFamily="34" charset="0"/>
              </a:rPr>
              <a:t> operando com 60 Hz </a:t>
            </a:r>
            <a:r>
              <a:rPr lang="en-US" altLang="pt-BR" sz="2500" dirty="0" err="1">
                <a:cs typeface="Arial" panose="020B0604020202020204" pitchFamily="34" charset="0"/>
              </a:rPr>
              <a:t>desnecessariamente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Circuito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secundário</a:t>
            </a:r>
            <a:r>
              <a:rPr lang="en-US" altLang="pt-BR" sz="2500" dirty="0">
                <a:cs typeface="Arial" panose="020B0604020202020204" pitchFamily="34" charset="0"/>
              </a:rPr>
              <a:t> com </a:t>
            </a:r>
            <a:r>
              <a:rPr lang="en-US" altLang="pt-BR" sz="2500" dirty="0" err="1">
                <a:cs typeface="Arial" panose="020B0604020202020204" pitchFamily="34" charset="0"/>
              </a:rPr>
              <a:t>vazão</a:t>
            </a:r>
            <a:r>
              <a:rPr lang="en-US" altLang="pt-BR" sz="2500" dirty="0">
                <a:cs typeface="Arial" panose="020B0604020202020204" pitchFamily="34" charset="0"/>
              </a:rPr>
              <a:t> superior </a:t>
            </a:r>
            <a:r>
              <a:rPr lang="en-US" altLang="pt-BR" sz="2500" dirty="0" err="1">
                <a:cs typeface="Arial" panose="020B0604020202020204" pitchFamily="34" charset="0"/>
              </a:rPr>
              <a:t>ao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circuito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primário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>
                <a:cs typeface="Arial" panose="020B0604020202020204" pitchFamily="34" charset="0"/>
              </a:rPr>
              <a:t>Torres de </a:t>
            </a:r>
            <a:r>
              <a:rPr lang="en-US" altLang="pt-BR" sz="2500" dirty="0" err="1">
                <a:cs typeface="Arial" panose="020B0604020202020204" pitchFamily="34" charset="0"/>
              </a:rPr>
              <a:t>resfriamento</a:t>
            </a:r>
            <a:r>
              <a:rPr lang="en-US" altLang="pt-BR" sz="2500" dirty="0">
                <a:cs typeface="Arial" panose="020B0604020202020204" pitchFamily="34" charset="0"/>
              </a:rPr>
              <a:t> com </a:t>
            </a:r>
            <a:r>
              <a:rPr lang="en-US" altLang="pt-BR" sz="2500" dirty="0" err="1">
                <a:cs typeface="Arial" panose="020B0604020202020204" pitchFamily="34" charset="0"/>
              </a:rPr>
              <a:t>controle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inadequado</a:t>
            </a:r>
            <a:r>
              <a:rPr lang="en-US" altLang="pt-BR" sz="2500" dirty="0">
                <a:cs typeface="Arial" panose="020B0604020202020204" pitchFamily="34" charset="0"/>
              </a:rPr>
              <a:t>, operando com 29.5ºC, </a:t>
            </a:r>
            <a:r>
              <a:rPr lang="en-US" altLang="pt-BR" sz="2500" dirty="0" err="1">
                <a:cs typeface="Arial" panose="020B0604020202020204" pitchFamily="34" charset="0"/>
              </a:rPr>
              <a:t>mesmo</a:t>
            </a:r>
            <a:r>
              <a:rPr lang="en-US" altLang="pt-BR" sz="2500" dirty="0">
                <a:cs typeface="Arial" panose="020B0604020202020204" pitchFamily="34" charset="0"/>
              </a:rPr>
              <a:t> no </a:t>
            </a:r>
            <a:r>
              <a:rPr lang="en-US" altLang="pt-BR" sz="2500" dirty="0" err="1">
                <a:cs typeface="Arial" panose="020B0604020202020204" pitchFamily="34" charset="0"/>
              </a:rPr>
              <a:t>inverno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em</a:t>
            </a:r>
            <a:r>
              <a:rPr lang="en-US" altLang="pt-BR" sz="2500" dirty="0">
                <a:cs typeface="Arial" panose="020B0604020202020204" pitchFamily="34" charset="0"/>
              </a:rPr>
              <a:t> SP.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8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685800" y="404813"/>
            <a:ext cx="61515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SzPct val="30000"/>
              <a:buFont typeface="Monotype Sorts"/>
              <a:buNone/>
            </a:pPr>
            <a:r>
              <a:rPr lang="en-US" altLang="pt-BR" sz="3100" dirty="0" err="1">
                <a:solidFill>
                  <a:srgbClr val="000000"/>
                </a:solidFill>
                <a:cs typeface="Arial" panose="020B0604020202020204" pitchFamily="34" charset="0"/>
              </a:rPr>
              <a:t>Resultados</a:t>
            </a:r>
            <a:r>
              <a:rPr lang="en-US" altLang="pt-BR" sz="31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pt-BR" sz="3100" dirty="0" err="1">
                <a:solidFill>
                  <a:srgbClr val="000000"/>
                </a:solidFill>
                <a:cs typeface="Arial" panose="020B0604020202020204" pitchFamily="34" charset="0"/>
              </a:rPr>
              <a:t>Principais</a:t>
            </a:r>
            <a:endParaRPr lang="en-US" altLang="pt-BR" sz="31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  <a:buSzPct val="30000"/>
              <a:buFont typeface="Monotype Sorts"/>
              <a:buNone/>
            </a:pPr>
            <a:endParaRPr lang="en-US" altLang="pt-BR" sz="3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531439" y="1447800"/>
            <a:ext cx="830776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Erros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Projeto</a:t>
            </a:r>
            <a:r>
              <a:rPr lang="en-US" altLang="pt-BR" sz="2500" dirty="0"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Erros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Instalação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Empresas</a:t>
            </a:r>
            <a:r>
              <a:rPr lang="en-US" altLang="pt-BR" sz="2500" dirty="0">
                <a:cs typeface="Arial" panose="020B0604020202020204" pitchFamily="34" charset="0"/>
              </a:rPr>
              <a:t> de </a:t>
            </a:r>
            <a:r>
              <a:rPr lang="en-US" altLang="pt-BR" sz="2500" dirty="0" err="1">
                <a:cs typeface="Arial" panose="020B0604020202020204" pitchFamily="34" charset="0"/>
              </a:rPr>
              <a:t>manutenção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desconhecem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requisitos</a:t>
            </a:r>
            <a:r>
              <a:rPr lang="en-US" altLang="pt-BR" sz="2500" dirty="0">
                <a:cs typeface="Arial" panose="020B0604020202020204" pitchFamily="34" charset="0"/>
              </a:rPr>
              <a:t>                   de </a:t>
            </a:r>
            <a:r>
              <a:rPr lang="en-US" altLang="pt-BR" sz="2500" dirty="0" err="1">
                <a:cs typeface="Arial" panose="020B0604020202020204" pitchFamily="34" charset="0"/>
              </a:rPr>
              <a:t>operação</a:t>
            </a:r>
            <a:r>
              <a:rPr lang="en-US" altLang="pt-BR" sz="2500" dirty="0">
                <a:cs typeface="Arial" panose="020B0604020202020204" pitchFamily="34" charset="0"/>
              </a:rPr>
              <a:t> e </a:t>
            </a:r>
            <a:r>
              <a:rPr lang="en-US" altLang="pt-BR" sz="2500" dirty="0" err="1">
                <a:cs typeface="Arial" panose="020B0604020202020204" pitchFamily="34" charset="0"/>
              </a:rPr>
              <a:t>eficiência</a:t>
            </a:r>
            <a:r>
              <a:rPr lang="en-US" altLang="pt-BR" sz="2500" dirty="0">
                <a:cs typeface="Arial" panose="020B0604020202020204" pitchFamily="34" charset="0"/>
              </a:rPr>
              <a:t> dos </a:t>
            </a:r>
            <a:r>
              <a:rPr lang="en-US" altLang="pt-BR" sz="2500" dirty="0" err="1">
                <a:cs typeface="Arial" panose="020B0604020202020204" pitchFamily="34" charset="0"/>
              </a:rPr>
              <a:t>equipamentos</a:t>
            </a:r>
            <a:r>
              <a:rPr lang="en-US" altLang="pt-BR" sz="2500" dirty="0"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Operadores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sem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treinamento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adequado</a:t>
            </a:r>
            <a:r>
              <a:rPr lang="en-US" altLang="pt-BR" sz="2500" dirty="0">
                <a:cs typeface="Arial" panose="020B0604020202020204" pitchFamily="34" charset="0"/>
              </a:rPr>
              <a:t> e </a:t>
            </a:r>
            <a:r>
              <a:rPr lang="en-US" altLang="pt-BR" sz="2500" dirty="0" err="1">
                <a:cs typeface="Arial" panose="020B0604020202020204" pitchFamily="34" charset="0"/>
              </a:rPr>
              <a:t>sem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conhecimento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técnico</a:t>
            </a:r>
            <a:r>
              <a:rPr lang="en-US" altLang="pt-BR" sz="2500" dirty="0">
                <a:cs typeface="Arial" panose="020B0604020202020204" pitchFamily="34" charset="0"/>
              </a:rPr>
              <a:t> para </a:t>
            </a:r>
            <a:r>
              <a:rPr lang="en-US" altLang="pt-BR" sz="2500" dirty="0" err="1">
                <a:cs typeface="Arial" panose="020B0604020202020204" pitchFamily="34" charset="0"/>
              </a:rPr>
              <a:t>operar</a:t>
            </a:r>
            <a:r>
              <a:rPr lang="en-US" altLang="pt-BR" sz="2500" dirty="0">
                <a:cs typeface="Arial" panose="020B0604020202020204" pitchFamily="34" charset="0"/>
              </a:rPr>
              <a:t> o </a:t>
            </a:r>
            <a:r>
              <a:rPr lang="en-US" altLang="pt-BR" sz="2500" dirty="0" err="1">
                <a:cs typeface="Arial" panose="020B0604020202020204" pitchFamily="34" charset="0"/>
              </a:rPr>
              <a:t>sistema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Operadores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desconhecem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os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Manuais</a:t>
            </a:r>
            <a:r>
              <a:rPr lang="en-US" altLang="pt-BR" sz="2500" dirty="0">
                <a:cs typeface="Arial" panose="020B0604020202020204" pitchFamily="34" charset="0"/>
              </a:rPr>
              <a:t> dos </a:t>
            </a:r>
            <a:r>
              <a:rPr lang="en-US" altLang="pt-BR" sz="2500" dirty="0" err="1">
                <a:cs typeface="Arial" panose="020B0604020202020204" pitchFamily="34" charset="0"/>
              </a:rPr>
              <a:t>Sistemas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Reclamações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quanto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ao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conforto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térmico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Difusores</a:t>
            </a:r>
            <a:r>
              <a:rPr lang="en-US" altLang="pt-BR" sz="2500" dirty="0">
                <a:cs typeface="Arial" panose="020B0604020202020204" pitchFamily="34" charset="0"/>
              </a:rPr>
              <a:t> de insuflamento </a:t>
            </a:r>
            <a:r>
              <a:rPr lang="en-US" altLang="pt-BR" sz="2500" dirty="0" err="1">
                <a:cs typeface="Arial" panose="020B0604020202020204" pitchFamily="34" charset="0"/>
              </a:rPr>
              <a:t>bloqueados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>
                <a:cs typeface="Arial" panose="020B0604020202020204" pitchFamily="34" charset="0"/>
              </a:rPr>
              <a:t>Usuários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requerem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operação</a:t>
            </a:r>
            <a:r>
              <a:rPr lang="en-US" altLang="pt-BR" sz="2500" dirty="0">
                <a:cs typeface="Arial" panose="020B0604020202020204" pitchFamily="34" charset="0"/>
              </a:rPr>
              <a:t> manual do </a:t>
            </a:r>
            <a:r>
              <a:rPr lang="en-US" altLang="pt-BR" sz="2500" dirty="0" err="1">
                <a:cs typeface="Arial" panose="020B0604020202020204" pitchFamily="34" charset="0"/>
              </a:rPr>
              <a:t>ar</a:t>
            </a:r>
            <a:r>
              <a:rPr lang="en-US" altLang="pt-BR" sz="2500" dirty="0">
                <a:cs typeface="Arial" panose="020B0604020202020204" pitchFamily="34" charset="0"/>
              </a:rPr>
              <a:t> </a:t>
            </a:r>
            <a:r>
              <a:rPr lang="en-US" altLang="pt-BR" sz="2500" dirty="0" err="1">
                <a:cs typeface="Arial" panose="020B0604020202020204" pitchFamily="34" charset="0"/>
              </a:rPr>
              <a:t>condicionado</a:t>
            </a:r>
            <a:r>
              <a:rPr lang="en-US" altLang="pt-BR" sz="25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4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6934200" cy="590074"/>
          </a:xfrm>
        </p:spPr>
        <p:txBody>
          <a:bodyPr/>
          <a:lstStyle/>
          <a:p>
            <a:r>
              <a:rPr lang="pt-BR" altLang="pt-BR" sz="3100" b="0" dirty="0" smtClean="0">
                <a:solidFill>
                  <a:schemeClr val="tx1"/>
                </a:solidFill>
              </a:rPr>
              <a:t>Chillers com Múltiplos Circuitos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198"/>
            <a:ext cx="6870895" cy="51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6934200" cy="838200"/>
          </a:xfrm>
        </p:spPr>
        <p:txBody>
          <a:bodyPr/>
          <a:lstStyle/>
          <a:p>
            <a:r>
              <a:rPr lang="pt-BR" altLang="pt-BR" sz="3100" b="0" dirty="0" smtClean="0">
                <a:solidFill>
                  <a:schemeClr val="tx1"/>
                </a:solidFill>
              </a:rPr>
              <a:t>Chillers com Múltiplos Circuitos</a:t>
            </a:r>
            <a:br>
              <a:rPr lang="pt-BR" altLang="pt-BR" sz="3100" b="0" dirty="0" smtClean="0">
                <a:solidFill>
                  <a:schemeClr val="tx1"/>
                </a:solidFill>
              </a:rPr>
            </a:br>
            <a:r>
              <a:rPr lang="pt-BR" altLang="pt-BR" sz="3100" b="0" dirty="0" smtClean="0">
                <a:solidFill>
                  <a:schemeClr val="tx1"/>
                </a:solidFill>
              </a:rPr>
              <a:t>Set-Point de Água Gelada= 5.5ºC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03705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78814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6934200" cy="590074"/>
          </a:xfrm>
        </p:spPr>
        <p:txBody>
          <a:bodyPr/>
          <a:lstStyle/>
          <a:p>
            <a:r>
              <a:rPr lang="pt-BR" altLang="pt-BR" sz="3100" b="0" dirty="0" smtClean="0">
                <a:solidFill>
                  <a:schemeClr val="tx1"/>
                </a:solidFill>
              </a:rPr>
              <a:t>Chillers com Múltiplos Circuitos</a:t>
            </a:r>
          </a:p>
        </p:txBody>
      </p:sp>
    </p:spTree>
    <p:extLst>
      <p:ext uri="{BB962C8B-B14F-4D97-AF65-F5344CB8AC3E}">
        <p14:creationId xmlns:p14="http://schemas.microsoft.com/office/powerpoint/2010/main" val="1417021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Image result for BRAY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69" y="5865685"/>
            <a:ext cx="662598" cy="6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Image result for BRAY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69" y="3865724"/>
            <a:ext cx="662598" cy="6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BRAY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73277" y="4414161"/>
            <a:ext cx="662598" cy="6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40" y="4745460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40" y="5789379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13" y="3800658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http://www.tecnicaindustriale.it/pumps_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r="23604"/>
          <a:stretch/>
        </p:blipFill>
        <p:spPr bwMode="auto">
          <a:xfrm rot="10800000" flipV="1">
            <a:off x="595943" y="2576278"/>
            <a:ext cx="699431" cy="6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1923362" y="5398830"/>
            <a:ext cx="1570402" cy="1151629"/>
            <a:chOff x="1923362" y="5398830"/>
            <a:chExt cx="1570402" cy="1151629"/>
          </a:xfrm>
        </p:grpSpPr>
        <p:pic>
          <p:nvPicPr>
            <p:cNvPr id="30722" name="Picture 2" descr="http://www.trane.com/seriess/App_Images/Assets/CVH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362" y="5398830"/>
              <a:ext cx="1570402" cy="115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/>
            <p:cNvSpPr/>
            <p:nvPr/>
          </p:nvSpPr>
          <p:spPr bwMode="auto">
            <a:xfrm>
              <a:off x="2438400" y="5616858"/>
              <a:ext cx="152400" cy="4571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954" y="209074"/>
            <a:ext cx="6934200" cy="7620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Circuito Primário – </a:t>
            </a:r>
            <a:r>
              <a:rPr lang="pt-BR" altLang="pt-BR" sz="2500" b="0" dirty="0" smtClean="0">
                <a:solidFill>
                  <a:schemeClr val="accent6"/>
                </a:solidFill>
              </a:rPr>
              <a:t>Erro Típico</a:t>
            </a:r>
            <a:r>
              <a:rPr lang="pt-BR" altLang="pt-BR" sz="2500" b="0" dirty="0" smtClean="0">
                <a:solidFill>
                  <a:schemeClr val="tx1"/>
                </a:solidFill>
              </a:rPr>
              <a:t/>
            </a:r>
            <a:br>
              <a:rPr lang="pt-BR" altLang="pt-BR" sz="2500" b="0" dirty="0" smtClean="0">
                <a:solidFill>
                  <a:schemeClr val="tx1"/>
                </a:solidFill>
              </a:rPr>
            </a:br>
            <a:r>
              <a:rPr lang="pt-BR" altLang="pt-BR" sz="2500" b="0" dirty="0" smtClean="0">
                <a:solidFill>
                  <a:schemeClr val="tx1"/>
                </a:solidFill>
              </a:rPr>
              <a:t>BAGP Reserva - Válvulas de Bloqueio Manual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825886" y="2092388"/>
            <a:ext cx="4678690" cy="2248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890700" y="1213918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Válvulas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de 2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Vias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5389" y="3634987"/>
            <a:ext cx="1104373" cy="327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BAGP-01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5659" y="4672142"/>
            <a:ext cx="1101436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Chillers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4554" y="2487703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Fan-Coils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8291946" y="1766957"/>
            <a:ext cx="0" cy="4586876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838200" y="3183054"/>
            <a:ext cx="0" cy="2075840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98134" cy="5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/>
          <p:cNvCxnSpPr/>
          <p:nvPr/>
        </p:nvCxnSpPr>
        <p:spPr bwMode="auto">
          <a:xfrm>
            <a:off x="838200" y="3541183"/>
            <a:ext cx="4114800" cy="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3637068" y="3534449"/>
            <a:ext cx="4661805" cy="6734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9" descr="http://www.daikinindia.com/sites/default/files/styles/product_image/public/product%20logo/centrifugal_chiller_img.png?itok=GMq5BQI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91" y="3931596"/>
            <a:ext cx="2303344" cy="8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>
            <a:off x="838200" y="2092389"/>
            <a:ext cx="0" cy="574611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3200400" y="6381521"/>
            <a:ext cx="3522311" cy="1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3258659" y="6248400"/>
            <a:ext cx="482114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3711910" y="5257468"/>
            <a:ext cx="9621" cy="975457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838200" y="5257468"/>
            <a:ext cx="2873710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3231550" y="4372060"/>
            <a:ext cx="3491161" cy="2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3292628" y="4239117"/>
            <a:ext cx="438524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3740773" y="3751389"/>
            <a:ext cx="0" cy="489154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838200" y="3751389"/>
            <a:ext cx="2926665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7104961" y="4330828"/>
            <a:ext cx="1186985" cy="1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2081544" y="2589765"/>
            <a:ext cx="966456" cy="358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69095" y="3086417"/>
            <a:ext cx="1563426" cy="344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By Pass Livre</a:t>
            </a:r>
          </a:p>
        </p:txBody>
      </p:sp>
      <p:pic>
        <p:nvPicPr>
          <p:cNvPr id="30731" name="Picture 11" descr="https://encrypted-tbn0.gstatic.com/images?q=tbn:ANd9GcS-wamvzzL_-ln12US-gOLJNztGen9a5BTa0TURGUxoPWUFFdlNk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7" y="971074"/>
            <a:ext cx="1402360" cy="14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/>
          <p:nvPr/>
        </p:nvCxnSpPr>
        <p:spPr bwMode="auto">
          <a:xfrm>
            <a:off x="5858784" y="2092388"/>
            <a:ext cx="1227816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6990052" y="1792893"/>
            <a:ext cx="130189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742" name="Group 30741"/>
          <p:cNvGrpSpPr/>
          <p:nvPr/>
        </p:nvGrpSpPr>
        <p:grpSpPr>
          <a:xfrm>
            <a:off x="1439355" y="2486640"/>
            <a:ext cx="510653" cy="861913"/>
            <a:chOff x="1439355" y="2486640"/>
            <a:chExt cx="510653" cy="861913"/>
          </a:xfrm>
        </p:grpSpPr>
        <p:pic>
          <p:nvPicPr>
            <p:cNvPr id="30725" name="Picture 5" descr="https://encrypted-tbn3.gstatic.com/images?q=tbn:ANd9GcTo1jW9fMjjqDG_zSAHQpyia0zJ8HfLS_m5XL-pjoV3pem5H_qSfw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355" y="2486640"/>
              <a:ext cx="510653" cy="86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40" name="Rectangle 30739"/>
            <p:cNvSpPr/>
            <p:nvPr/>
          </p:nvSpPr>
          <p:spPr bwMode="auto">
            <a:xfrm>
              <a:off x="1694681" y="2628592"/>
              <a:ext cx="210319" cy="381000"/>
            </a:xfrm>
            <a:prstGeom prst="rect">
              <a:avLst/>
            </a:prstGeom>
            <a:solidFill>
              <a:srgbClr val="333333"/>
            </a:solidFill>
            <a:ln w="190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70" name="Straight Connector 69"/>
          <p:cNvCxnSpPr/>
          <p:nvPr/>
        </p:nvCxnSpPr>
        <p:spPr bwMode="auto">
          <a:xfrm>
            <a:off x="977097" y="2971800"/>
            <a:ext cx="674409" cy="0"/>
          </a:xfrm>
          <a:prstGeom prst="line">
            <a:avLst/>
          </a:prstGeom>
          <a:noFill/>
          <a:ln w="317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7111888" y="5258894"/>
            <a:ext cx="1186985" cy="1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7111888" y="6302813"/>
            <a:ext cx="1186985" cy="1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5673009" y="5289081"/>
            <a:ext cx="1049702" cy="836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5673009" y="4363696"/>
            <a:ext cx="0" cy="92538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9" name="Picture 2" descr="Image result for BRAY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7651" y="5419511"/>
            <a:ext cx="662598" cy="6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Connector 60"/>
          <p:cNvCxnSpPr/>
          <p:nvPr/>
        </p:nvCxnSpPr>
        <p:spPr bwMode="auto">
          <a:xfrm>
            <a:off x="5673009" y="5280813"/>
            <a:ext cx="0" cy="1100708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721531" y="4957189"/>
            <a:ext cx="1990907" cy="6368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Valvulas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Manuais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Sempre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chemeClr val="accent6"/>
                </a:solidFill>
                <a:latin typeface="+mn-lt"/>
              </a:rPr>
              <a:t>Abertas</a:t>
            </a:r>
            <a:endParaRPr lang="en-GB" sz="1600" b="1" dirty="0" smtClean="0">
              <a:solidFill>
                <a:schemeClr val="accent6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>
            <a:endCxn id="7170" idx="0"/>
          </p:cNvCxnSpPr>
          <p:nvPr/>
        </p:nvCxnSpPr>
        <p:spPr bwMode="auto">
          <a:xfrm flipV="1">
            <a:off x="4495800" y="4745460"/>
            <a:ext cx="677477" cy="211729"/>
          </a:xfrm>
          <a:prstGeom prst="straightConnector1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4487341" y="5594068"/>
            <a:ext cx="677477" cy="274712"/>
          </a:xfrm>
          <a:prstGeom prst="straightConnector1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>
            <a:off x="7187573" y="5573297"/>
            <a:ext cx="1104373" cy="327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BAGP-02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53193" y="4533490"/>
            <a:ext cx="1145680" cy="5958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</a:t>
            </a: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Reserva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05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98463" y="333375"/>
            <a:ext cx="8077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pt-BR" sz="3500">
                <a:latin typeface="Tahoma" panose="020B0604030504040204" pitchFamily="34" charset="0"/>
                <a:cs typeface="Tahoma" panose="020B0604030504040204" pitchFamily="34" charset="0"/>
              </a:rPr>
              <a:t>CAG - Análise Operacional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68413"/>
            <a:ext cx="8429625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716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61963" y="333375"/>
            <a:ext cx="8077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pt-BR" sz="3500">
                <a:latin typeface="Tahoma" panose="020B0604030504040204" pitchFamily="34" charset="0"/>
                <a:cs typeface="Tahoma" panose="020B0604030504040204" pitchFamily="34" charset="0"/>
              </a:rPr>
              <a:t>CAG - Análise Operacional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41438"/>
            <a:ext cx="85725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419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Image result for BRAY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2" y="5865893"/>
            <a:ext cx="662598" cy="6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BRAY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970" y="3840376"/>
            <a:ext cx="662598" cy="6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BRAY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73277" y="4414161"/>
            <a:ext cx="662598" cy="6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40" y="4745460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40" y="5789379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13" y="3800658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http://www.tecnicaindustriale.it/pumps_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r="23604"/>
          <a:stretch/>
        </p:blipFill>
        <p:spPr bwMode="auto">
          <a:xfrm rot="10800000" flipV="1">
            <a:off x="595943" y="2576278"/>
            <a:ext cx="699431" cy="6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1923362" y="5398830"/>
            <a:ext cx="1570402" cy="1151629"/>
            <a:chOff x="1923362" y="5398830"/>
            <a:chExt cx="1570402" cy="1151629"/>
          </a:xfrm>
        </p:grpSpPr>
        <p:pic>
          <p:nvPicPr>
            <p:cNvPr id="30722" name="Picture 2" descr="http://www.trane.com/seriess/App_Images/Assets/CVH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362" y="5398830"/>
              <a:ext cx="1570402" cy="115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/>
            <p:cNvSpPr/>
            <p:nvPr/>
          </p:nvSpPr>
          <p:spPr bwMode="auto">
            <a:xfrm>
              <a:off x="2438400" y="5616858"/>
              <a:ext cx="152400" cy="4571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954" y="209074"/>
            <a:ext cx="6934200" cy="7620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Circuito Primário – </a:t>
            </a:r>
            <a:r>
              <a:rPr lang="pt-BR" altLang="pt-BR" sz="2500" b="0" dirty="0" smtClean="0">
                <a:solidFill>
                  <a:srgbClr val="00B050"/>
                </a:solidFill>
              </a:rPr>
              <a:t>Operação Correta</a:t>
            </a:r>
            <a:r>
              <a:rPr lang="pt-BR" altLang="pt-BR" sz="2500" b="0" dirty="0" smtClean="0">
                <a:solidFill>
                  <a:schemeClr val="tx1"/>
                </a:solidFill>
              </a:rPr>
              <a:t/>
            </a:r>
            <a:br>
              <a:rPr lang="pt-BR" altLang="pt-BR" sz="2500" b="0" dirty="0" smtClean="0">
                <a:solidFill>
                  <a:schemeClr val="tx1"/>
                </a:solidFill>
              </a:rPr>
            </a:br>
            <a:r>
              <a:rPr lang="pt-BR" altLang="pt-BR" sz="2500" b="0" dirty="0" smtClean="0">
                <a:solidFill>
                  <a:schemeClr val="tx1"/>
                </a:solidFill>
              </a:rPr>
              <a:t>BAGP Reserva - Válvulas de Bloqueio Manual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825886" y="2092388"/>
            <a:ext cx="4678690" cy="2248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890700" y="1213918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Válvulas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de 2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Vias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5389" y="3634987"/>
            <a:ext cx="1104373" cy="327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BAGP-01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5659" y="4672142"/>
            <a:ext cx="1101436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Chillers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4554" y="2487703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Fan-Coils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8291946" y="1766957"/>
            <a:ext cx="0" cy="4586876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838200" y="3183054"/>
            <a:ext cx="0" cy="2075840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98134" cy="5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/>
          <p:cNvCxnSpPr/>
          <p:nvPr/>
        </p:nvCxnSpPr>
        <p:spPr bwMode="auto">
          <a:xfrm>
            <a:off x="838200" y="3541183"/>
            <a:ext cx="4114800" cy="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3637068" y="3534449"/>
            <a:ext cx="4661805" cy="6734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9" descr="http://www.daikinindia.com/sites/default/files/styles/product_image/public/product%20logo/centrifugal_chiller_img.png?itok=GMq5BQI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91" y="3931596"/>
            <a:ext cx="2303344" cy="8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>
            <a:off x="838200" y="2092389"/>
            <a:ext cx="0" cy="574611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3200400" y="6381521"/>
            <a:ext cx="3522311" cy="1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3258659" y="6248400"/>
            <a:ext cx="482114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3711910" y="5257468"/>
            <a:ext cx="9621" cy="975457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838200" y="5257468"/>
            <a:ext cx="2873710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3231550" y="4372060"/>
            <a:ext cx="3491161" cy="2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3292628" y="4239117"/>
            <a:ext cx="438524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3740773" y="3751389"/>
            <a:ext cx="0" cy="489154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838200" y="3751389"/>
            <a:ext cx="2926665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7104961" y="4330828"/>
            <a:ext cx="1186985" cy="1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2081544" y="2589765"/>
            <a:ext cx="966456" cy="358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69095" y="3086417"/>
            <a:ext cx="1563426" cy="344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By Pass Livre</a:t>
            </a:r>
          </a:p>
        </p:txBody>
      </p:sp>
      <p:pic>
        <p:nvPicPr>
          <p:cNvPr id="30731" name="Picture 11" descr="https://encrypted-tbn0.gstatic.com/images?q=tbn:ANd9GcS-wamvzzL_-ln12US-gOLJNztGen9a5BTa0TURGUxoPWUFFdlNk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7" y="971074"/>
            <a:ext cx="1402360" cy="14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/>
          <p:nvPr/>
        </p:nvCxnSpPr>
        <p:spPr bwMode="auto">
          <a:xfrm>
            <a:off x="5858784" y="2092388"/>
            <a:ext cx="1227816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6990052" y="1792893"/>
            <a:ext cx="130189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742" name="Group 30741"/>
          <p:cNvGrpSpPr/>
          <p:nvPr/>
        </p:nvGrpSpPr>
        <p:grpSpPr>
          <a:xfrm>
            <a:off x="1439355" y="2486640"/>
            <a:ext cx="510653" cy="861913"/>
            <a:chOff x="1439355" y="2486640"/>
            <a:chExt cx="510653" cy="861913"/>
          </a:xfrm>
        </p:grpSpPr>
        <p:pic>
          <p:nvPicPr>
            <p:cNvPr id="30725" name="Picture 5" descr="https://encrypted-tbn3.gstatic.com/images?q=tbn:ANd9GcTo1jW9fMjjqDG_zSAHQpyia0zJ8HfLS_m5XL-pjoV3pem5H_qSfw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355" y="2486640"/>
              <a:ext cx="510653" cy="86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40" name="Rectangle 30739"/>
            <p:cNvSpPr/>
            <p:nvPr/>
          </p:nvSpPr>
          <p:spPr bwMode="auto">
            <a:xfrm>
              <a:off x="1694681" y="2628592"/>
              <a:ext cx="210319" cy="381000"/>
            </a:xfrm>
            <a:prstGeom prst="rect">
              <a:avLst/>
            </a:prstGeom>
            <a:solidFill>
              <a:srgbClr val="333333"/>
            </a:solidFill>
            <a:ln w="190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70" name="Straight Connector 69"/>
          <p:cNvCxnSpPr/>
          <p:nvPr/>
        </p:nvCxnSpPr>
        <p:spPr bwMode="auto">
          <a:xfrm>
            <a:off x="977097" y="2971800"/>
            <a:ext cx="674409" cy="0"/>
          </a:xfrm>
          <a:prstGeom prst="line">
            <a:avLst/>
          </a:prstGeom>
          <a:noFill/>
          <a:ln w="317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7111888" y="5258894"/>
            <a:ext cx="1186985" cy="1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7111888" y="6302813"/>
            <a:ext cx="1186985" cy="1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5673009" y="5289081"/>
            <a:ext cx="1049702" cy="836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5673009" y="4363696"/>
            <a:ext cx="0" cy="92538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9" name="Picture 2" descr="Image result for BRAY V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7651" y="5419511"/>
            <a:ext cx="662598" cy="66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Connector 60"/>
          <p:cNvCxnSpPr/>
          <p:nvPr/>
        </p:nvCxnSpPr>
        <p:spPr bwMode="auto">
          <a:xfrm>
            <a:off x="5673009" y="5280813"/>
            <a:ext cx="0" cy="1100708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3721531" y="4957189"/>
            <a:ext cx="1990907" cy="6368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Valvulas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Manuais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Sempre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chemeClr val="accent1"/>
                </a:solidFill>
                <a:latin typeface="+mn-lt"/>
              </a:rPr>
              <a:t>Fechadas</a:t>
            </a:r>
            <a:endParaRPr lang="en-GB" sz="1600" b="1" dirty="0" smtClean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>
            <a:endCxn id="7170" idx="0"/>
          </p:cNvCxnSpPr>
          <p:nvPr/>
        </p:nvCxnSpPr>
        <p:spPr bwMode="auto">
          <a:xfrm flipV="1">
            <a:off x="4495800" y="4745460"/>
            <a:ext cx="677477" cy="211729"/>
          </a:xfrm>
          <a:prstGeom prst="straightConnector1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4487341" y="5594068"/>
            <a:ext cx="677477" cy="274712"/>
          </a:xfrm>
          <a:prstGeom prst="straightConnector1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>
            <a:off x="7187573" y="5573297"/>
            <a:ext cx="1104373" cy="327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BAGP-02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53193" y="4533490"/>
            <a:ext cx="1145680" cy="5958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</a:t>
            </a: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Reserva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04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934200" cy="6858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Sistema Existente </a:t>
            </a:r>
            <a:br>
              <a:rPr lang="pt-BR" altLang="pt-BR" sz="2500" b="0" dirty="0" smtClean="0">
                <a:solidFill>
                  <a:schemeClr val="tx1"/>
                </a:solidFill>
              </a:rPr>
            </a:br>
            <a:r>
              <a:rPr lang="pt-BR" altLang="pt-BR" sz="2500" b="0" dirty="0" smtClean="0">
                <a:solidFill>
                  <a:schemeClr val="tx1"/>
                </a:solidFill>
              </a:rPr>
              <a:t>Condições Reais Máximas da CAG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879830"/>
              </p:ext>
            </p:extLst>
          </p:nvPr>
        </p:nvGraphicFramePr>
        <p:xfrm>
          <a:off x="609600" y="1219200"/>
          <a:ext cx="8229600" cy="35813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3884"/>
                <a:gridCol w="1532965"/>
                <a:gridCol w="1452282"/>
                <a:gridCol w="1210235"/>
                <a:gridCol w="1210234"/>
              </a:tblGrid>
              <a:tr h="54297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Capacidade 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Equipamento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Potência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kW/ton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Chillers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4.451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BAGPs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BAGSs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55.072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01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Torres (Ventiladores)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93.286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3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1319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3.466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1.015</a:t>
                      </a:r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707140"/>
              </p:ext>
            </p:extLst>
          </p:nvPr>
        </p:nvGraphicFramePr>
        <p:xfrm>
          <a:off x="609600" y="5029200"/>
          <a:ext cx="5791200" cy="588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400"/>
                <a:gridCol w="1524000"/>
                <a:gridCol w="1447800"/>
              </a:tblGrid>
              <a:tr h="58135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Consumo de Energia</a:t>
                      </a:r>
                    </a:p>
                    <a:p>
                      <a:pPr algn="ctr" fontAlgn="ctr"/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Anual</a:t>
                      </a:r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Estimado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3087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MWh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737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http://bray.valves.com.ua/fileadmin/_processed_/csm_Serija70-1.1_02_7b3d8d4bf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33" y="5771632"/>
            <a:ext cx="625119" cy="7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ttp://bray.valves.com.ua/fileadmin/_processed_/csm_Serija70-1.1_02_7b3d8d4bf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60" y="3789300"/>
            <a:ext cx="625119" cy="7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bray.valves.com.ua/fileadmin/_processed_/csm_Serija70-1.1_02_7b3d8d4bf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7322" y="4431823"/>
            <a:ext cx="625119" cy="7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://bray.valves.com.ua/fileadmin/_processed_/csm_Serija70-1.1_02_7b3d8d4bf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1974" y="5459072"/>
            <a:ext cx="625119" cy="7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40" y="4745460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303" y="5808425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encrypted-tbn0.gstatic.com/images?q=tbn:ANd9GcQC2RwVuYqPgsG6yPdFKZF488AnELiMboN1YyOFkj6R9YsrWv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76" y="3800658"/>
            <a:ext cx="742034" cy="7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http://www.tecnicaindustriale.it/pumps_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 r="23604"/>
          <a:stretch/>
        </p:blipFill>
        <p:spPr bwMode="auto">
          <a:xfrm rot="10800000" flipV="1">
            <a:off x="595943" y="2576278"/>
            <a:ext cx="699431" cy="6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1923362" y="5398830"/>
            <a:ext cx="1570402" cy="1151629"/>
            <a:chOff x="1923362" y="5398830"/>
            <a:chExt cx="1570402" cy="1151629"/>
          </a:xfrm>
        </p:grpSpPr>
        <p:pic>
          <p:nvPicPr>
            <p:cNvPr id="30722" name="Picture 2" descr="http://www.trane.com/seriess/App_Images/Assets/CVH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362" y="5398830"/>
              <a:ext cx="1570402" cy="115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/>
            <p:cNvSpPr/>
            <p:nvPr/>
          </p:nvSpPr>
          <p:spPr bwMode="auto">
            <a:xfrm>
              <a:off x="2438400" y="5616858"/>
              <a:ext cx="152400" cy="4571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954" y="209074"/>
            <a:ext cx="6934200" cy="7620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Circuito Primário – </a:t>
            </a:r>
            <a:r>
              <a:rPr lang="pt-BR" altLang="pt-BR" sz="2500" b="0" dirty="0" smtClean="0">
                <a:solidFill>
                  <a:srgbClr val="00B050"/>
                </a:solidFill>
              </a:rPr>
              <a:t>Operação Correta</a:t>
            </a:r>
            <a:r>
              <a:rPr lang="pt-BR" altLang="pt-BR" sz="2500" b="0" dirty="0" smtClean="0">
                <a:solidFill>
                  <a:schemeClr val="tx1"/>
                </a:solidFill>
              </a:rPr>
              <a:t/>
            </a:r>
            <a:br>
              <a:rPr lang="pt-BR" altLang="pt-BR" sz="2500" b="0" dirty="0" smtClean="0">
                <a:solidFill>
                  <a:schemeClr val="tx1"/>
                </a:solidFill>
              </a:rPr>
            </a:br>
            <a:r>
              <a:rPr lang="pt-BR" altLang="pt-BR" sz="2500" b="0" dirty="0" smtClean="0">
                <a:solidFill>
                  <a:schemeClr val="tx1"/>
                </a:solidFill>
              </a:rPr>
              <a:t>BAGP Reserva - Válvulas de Bloqueio Manual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825886" y="2092388"/>
            <a:ext cx="4678690" cy="2248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890700" y="1213918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Válvulas</a:t>
            </a:r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 de 2 </a:t>
            </a:r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Vias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5389" y="3634987"/>
            <a:ext cx="1104373" cy="327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BAGP-01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5659" y="4672142"/>
            <a:ext cx="1101436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Chillers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4554" y="2487703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Fan-Coils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8291946" y="1766957"/>
            <a:ext cx="0" cy="4586876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838200" y="3183054"/>
            <a:ext cx="0" cy="2075840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98134" cy="5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/>
          <p:cNvCxnSpPr/>
          <p:nvPr/>
        </p:nvCxnSpPr>
        <p:spPr bwMode="auto">
          <a:xfrm>
            <a:off x="838200" y="3541183"/>
            <a:ext cx="4114800" cy="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3637068" y="3534449"/>
            <a:ext cx="4661805" cy="6734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9" descr="http://www.daikinindia.com/sites/default/files/styles/product_image/public/product%20logo/centrifugal_chiller_img.png?itok=GMq5BQI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91" y="3931596"/>
            <a:ext cx="2303344" cy="8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>
            <a:off x="838200" y="2092389"/>
            <a:ext cx="0" cy="574611"/>
          </a:xfrm>
          <a:prstGeom prst="line">
            <a:avLst/>
          </a:prstGeom>
          <a:noFill/>
          <a:ln w="952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3200400" y="6381522"/>
            <a:ext cx="3886200" cy="1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3258659" y="6248400"/>
            <a:ext cx="482114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3711910" y="5257468"/>
            <a:ext cx="9621" cy="975457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838200" y="5257468"/>
            <a:ext cx="2873710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3231550" y="4363696"/>
            <a:ext cx="3758502" cy="836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3292628" y="4239117"/>
            <a:ext cx="438524" cy="142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3740773" y="3751389"/>
            <a:ext cx="0" cy="489154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838200" y="3751389"/>
            <a:ext cx="2926665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7104961" y="4330828"/>
            <a:ext cx="1186985" cy="1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/>
          <p:cNvSpPr txBox="1"/>
          <p:nvPr/>
        </p:nvSpPr>
        <p:spPr>
          <a:xfrm>
            <a:off x="2081544" y="2589765"/>
            <a:ext cx="966456" cy="358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69095" y="3086417"/>
            <a:ext cx="1563426" cy="344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By Pass Livre</a:t>
            </a:r>
          </a:p>
        </p:txBody>
      </p:sp>
      <p:pic>
        <p:nvPicPr>
          <p:cNvPr id="30731" name="Picture 11" descr="https://encrypted-tbn0.gstatic.com/images?q=tbn:ANd9GcS-wamvzzL_-ln12US-gOLJNztGen9a5BTa0TURGUxoPWUFFdlNk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7" y="971074"/>
            <a:ext cx="1402360" cy="14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/>
          <p:nvPr/>
        </p:nvCxnSpPr>
        <p:spPr bwMode="auto">
          <a:xfrm>
            <a:off x="5858784" y="2092388"/>
            <a:ext cx="1227816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6990052" y="1792893"/>
            <a:ext cx="130189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742" name="Group 30741"/>
          <p:cNvGrpSpPr/>
          <p:nvPr/>
        </p:nvGrpSpPr>
        <p:grpSpPr>
          <a:xfrm>
            <a:off x="1439355" y="2486640"/>
            <a:ext cx="510653" cy="861913"/>
            <a:chOff x="1439355" y="2486640"/>
            <a:chExt cx="510653" cy="861913"/>
          </a:xfrm>
        </p:grpSpPr>
        <p:pic>
          <p:nvPicPr>
            <p:cNvPr id="30725" name="Picture 5" descr="https://encrypted-tbn3.gstatic.com/images?q=tbn:ANd9GcTo1jW9fMjjqDG_zSAHQpyia0zJ8HfLS_m5XL-pjoV3pem5H_qSfw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355" y="2486640"/>
              <a:ext cx="510653" cy="86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40" name="Rectangle 30739"/>
            <p:cNvSpPr/>
            <p:nvPr/>
          </p:nvSpPr>
          <p:spPr bwMode="auto">
            <a:xfrm>
              <a:off x="1694681" y="2628592"/>
              <a:ext cx="210319" cy="381000"/>
            </a:xfrm>
            <a:prstGeom prst="rect">
              <a:avLst/>
            </a:prstGeom>
            <a:solidFill>
              <a:srgbClr val="333333"/>
            </a:solidFill>
            <a:ln w="1905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70" name="Straight Connector 69"/>
          <p:cNvCxnSpPr/>
          <p:nvPr/>
        </p:nvCxnSpPr>
        <p:spPr bwMode="auto">
          <a:xfrm>
            <a:off x="977097" y="2971800"/>
            <a:ext cx="674409" cy="0"/>
          </a:xfrm>
          <a:prstGeom prst="line">
            <a:avLst/>
          </a:prstGeom>
          <a:noFill/>
          <a:ln w="317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7111888" y="5258894"/>
            <a:ext cx="1186985" cy="1673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7385154" y="6353833"/>
            <a:ext cx="913719" cy="43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5673009" y="5289081"/>
            <a:ext cx="1049702" cy="8366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5673009" y="4363696"/>
            <a:ext cx="0" cy="925385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60"/>
          <p:cNvCxnSpPr/>
          <p:nvPr/>
        </p:nvCxnSpPr>
        <p:spPr bwMode="auto">
          <a:xfrm>
            <a:off x="5673009" y="5280813"/>
            <a:ext cx="0" cy="1100708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4123258" y="4900742"/>
            <a:ext cx="1990907" cy="6368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err="1" smtClean="0">
                <a:solidFill>
                  <a:srgbClr val="00B050"/>
                </a:solidFill>
                <a:latin typeface="+mn-lt"/>
              </a:rPr>
              <a:t>Valvulas</a:t>
            </a:r>
            <a:r>
              <a:rPr lang="en-GB" sz="16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en-GB" sz="1600" b="1" dirty="0" err="1" smtClean="0">
                <a:solidFill>
                  <a:srgbClr val="00B050"/>
                </a:solidFill>
                <a:latin typeface="+mn-lt"/>
              </a:rPr>
              <a:t>Motorizadas</a:t>
            </a:r>
            <a:endParaRPr lang="en-GB" sz="1600" b="1" dirty="0" smtClean="0">
              <a:solidFill>
                <a:srgbClr val="00B050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766975" y="4789037"/>
            <a:ext cx="677477" cy="211729"/>
          </a:xfrm>
          <a:prstGeom prst="straightConnector1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4766974" y="5502361"/>
            <a:ext cx="677477" cy="274712"/>
          </a:xfrm>
          <a:prstGeom prst="straightConnector1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63"/>
          <p:cNvSpPr txBox="1"/>
          <p:nvPr/>
        </p:nvSpPr>
        <p:spPr>
          <a:xfrm>
            <a:off x="7187573" y="5573297"/>
            <a:ext cx="1104373" cy="327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BAGP-02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53193" y="4533490"/>
            <a:ext cx="1145680" cy="5958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latin typeface="+mn-lt"/>
              </a:rPr>
              <a:t>BAGP</a:t>
            </a:r>
          </a:p>
          <a:p>
            <a:r>
              <a:rPr lang="en-GB" sz="1600" b="1" dirty="0" err="1" smtClean="0">
                <a:solidFill>
                  <a:srgbClr val="000000"/>
                </a:solidFill>
                <a:latin typeface="+mn-lt"/>
              </a:rPr>
              <a:t>Reserva</a:t>
            </a:r>
            <a:endParaRPr lang="en-GB" sz="1600" b="1" dirty="0" smtClean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8" name="Straight Arrow Connector 67"/>
          <p:cNvCxnSpPr>
            <a:endCxn id="66" idx="1"/>
          </p:cNvCxnSpPr>
          <p:nvPr/>
        </p:nvCxnSpPr>
        <p:spPr bwMode="auto">
          <a:xfrm flipV="1">
            <a:off x="4382829" y="4161395"/>
            <a:ext cx="1815031" cy="819767"/>
          </a:xfrm>
          <a:prstGeom prst="straightConnector1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8"/>
          <p:cNvCxnSpPr/>
          <p:nvPr/>
        </p:nvCxnSpPr>
        <p:spPr bwMode="auto">
          <a:xfrm>
            <a:off x="4300606" y="5499746"/>
            <a:ext cx="1961371" cy="750080"/>
          </a:xfrm>
          <a:prstGeom prst="straightConnector1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779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3400" y="-73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 smtClean="0">
                <a:latin typeface="+mj-lt"/>
              </a:rPr>
              <a:t>Tanque de Termoacumulação de Água Gelada – 05:00</a:t>
            </a:r>
            <a:endParaRPr lang="pt-BR" sz="2800" b="1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142265"/>
            <a:ext cx="9144000" cy="5715735"/>
            <a:chOff x="11420" y="1459732"/>
            <a:chExt cx="9144000" cy="541084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3" t="22411" r="9051" b="4755"/>
            <a:stretch/>
          </p:blipFill>
          <p:spPr bwMode="auto">
            <a:xfrm>
              <a:off x="11420" y="1459732"/>
              <a:ext cx="9144000" cy="5410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258311" y="1459732"/>
              <a:ext cx="2625505" cy="1040547"/>
            </a:xfrm>
            <a:prstGeom prst="rect">
              <a:avLst/>
            </a:prstGeom>
            <a:solidFill>
              <a:srgbClr val="4D4D4D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25576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34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latin typeface="+mj-lt"/>
              </a:rPr>
              <a:t>Tanque de Termoacumulação de Água Gelada</a:t>
            </a:r>
            <a:r>
              <a:rPr lang="pt-BR" sz="2800" b="1" dirty="0" smtClean="0">
                <a:latin typeface="+mj-lt"/>
              </a:rPr>
              <a:t> – 10:30</a:t>
            </a:r>
            <a:endParaRPr lang="pt-BR" sz="2800" b="1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1143000"/>
            <a:ext cx="9144000" cy="5715000"/>
            <a:chOff x="-36512" y="1484784"/>
            <a:chExt cx="9144000" cy="5301208"/>
          </a:xfrm>
        </p:grpSpPr>
        <p:grpSp>
          <p:nvGrpSpPr>
            <p:cNvPr id="11" name="Group 10"/>
            <p:cNvGrpSpPr/>
            <p:nvPr/>
          </p:nvGrpSpPr>
          <p:grpSpPr>
            <a:xfrm>
              <a:off x="-36512" y="1484784"/>
              <a:ext cx="9144000" cy="5301208"/>
              <a:chOff x="395536" y="1628800"/>
              <a:chExt cx="8603714" cy="4536504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43" t="25248" b="9424"/>
              <a:stretch/>
            </p:blipFill>
            <p:spPr bwMode="auto">
              <a:xfrm>
                <a:off x="395536" y="1628800"/>
                <a:ext cx="8603714" cy="45365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508104" y="1700808"/>
                <a:ext cx="3384376" cy="1040547"/>
              </a:xfrm>
              <a:prstGeom prst="rect">
                <a:avLst/>
              </a:prstGeom>
              <a:solidFill>
                <a:srgbClr val="4D4D4D"/>
              </a:solidFill>
            </p:spPr>
            <p:txBody>
              <a:bodyPr wrap="square" rtlCol="0">
                <a:spAutoFit/>
              </a:bodyPr>
              <a:lstStyle/>
              <a:p>
                <a:endParaRPr lang="pt-BR" dirty="0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592" y="2693395"/>
              <a:ext cx="376731" cy="159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501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1842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latin typeface="+mj-lt"/>
              </a:rPr>
              <a:t>Tanque de Termoacumulação de Água </a:t>
            </a:r>
            <a:r>
              <a:rPr lang="pt-BR" sz="2800" b="1" dirty="0" smtClean="0">
                <a:latin typeface="+mj-lt"/>
              </a:rPr>
              <a:t>Gelada – 17:30</a:t>
            </a:r>
            <a:endParaRPr lang="pt-BR" sz="2800" b="1" dirty="0">
              <a:latin typeface="+mj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0" y="1143000"/>
            <a:ext cx="9144000" cy="5715000"/>
            <a:chOff x="20782" y="1628800"/>
            <a:chExt cx="8064896" cy="4581128"/>
          </a:xfrm>
        </p:grpSpPr>
        <p:grpSp>
          <p:nvGrpSpPr>
            <p:cNvPr id="32" name="Group 31"/>
            <p:cNvGrpSpPr/>
            <p:nvPr/>
          </p:nvGrpSpPr>
          <p:grpSpPr>
            <a:xfrm>
              <a:off x="20782" y="1628800"/>
              <a:ext cx="8064896" cy="4581128"/>
              <a:chOff x="41983" y="1484784"/>
              <a:chExt cx="9125744" cy="537321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1983" y="1484784"/>
                <a:ext cx="9125744" cy="5373216"/>
                <a:chOff x="-36512" y="1772816"/>
                <a:chExt cx="9125744" cy="5122812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-36512" y="1772816"/>
                  <a:ext cx="9125744" cy="5122812"/>
                  <a:chOff x="-36512" y="1772816"/>
                  <a:chExt cx="9125744" cy="5122812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-36512" y="1772816"/>
                    <a:ext cx="9125744" cy="5122812"/>
                    <a:chOff x="18256" y="1772816"/>
                    <a:chExt cx="9125744" cy="5122812"/>
                  </a:xfrm>
                </p:grpSpPr>
                <p:grpSp>
                  <p:nvGrpSpPr>
                    <p:cNvPr id="2" name="Group 1"/>
                    <p:cNvGrpSpPr/>
                    <p:nvPr/>
                  </p:nvGrpSpPr>
                  <p:grpSpPr>
                    <a:xfrm>
                      <a:off x="18256" y="1772816"/>
                      <a:ext cx="9125744" cy="5122812"/>
                      <a:chOff x="107504" y="1330524"/>
                      <a:chExt cx="8890195" cy="4690764"/>
                    </a:xfrm>
                  </p:grpSpPr>
                  <p:pic>
                    <p:nvPicPr>
                      <p:cNvPr id="4" name="Picture 2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913" t="23484" b="5110"/>
                      <a:stretch/>
                    </p:blipFill>
                    <p:spPr bwMode="auto">
                      <a:xfrm>
                        <a:off x="107504" y="1330524"/>
                        <a:ext cx="8890195" cy="4690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sp>
                    <p:nvSpPr>
                      <p:cNvPr id="8" name="TextBox 7"/>
                      <p:cNvSpPr txBox="1"/>
                      <p:nvPr/>
                    </p:nvSpPr>
                    <p:spPr>
                      <a:xfrm>
                        <a:off x="5220072" y="1330524"/>
                        <a:ext cx="3777627" cy="1040547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endParaRPr lang="pt-BR" dirty="0"/>
                      </a:p>
                    </p:txBody>
                  </p:sp>
                </p:grpSp>
                <p:pic>
                  <p:nvPicPr>
                    <p:cNvPr id="3" name="Picture 2"/>
                    <p:cNvPicPr>
                      <a:picLocks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347864" y="1916832"/>
                      <a:ext cx="360040" cy="12742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Picture 8"/>
                    <p:cNvPicPr>
                      <a:picLocks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347864" y="2636912"/>
                      <a:ext cx="360040" cy="12742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26361" y="1789335"/>
                    <a:ext cx="477688" cy="9563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17700" y="3645024"/>
                  <a:ext cx="479296" cy="864096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77671" y="3717032"/>
                  <a:ext cx="430233" cy="133640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67749" y="4041166"/>
                  <a:ext cx="440155" cy="126158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93097" y="4419120"/>
                  <a:ext cx="414807" cy="143152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584" y="1916832"/>
                <a:ext cx="587029" cy="216024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7584" y="2636912"/>
              <a:ext cx="360040" cy="116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5664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latin typeface="+mj-lt"/>
              </a:rPr>
              <a:t>Tanque de Termoacumulação de Água </a:t>
            </a:r>
            <a:r>
              <a:rPr lang="pt-BR" sz="2800" b="1" dirty="0" smtClean="0">
                <a:latin typeface="+mj-lt"/>
              </a:rPr>
              <a:t>Gelada</a:t>
            </a:r>
            <a:endParaRPr lang="pt-BR" sz="2800" b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7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40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latin typeface="+mj-lt"/>
              </a:rPr>
              <a:t>Tanque de Termoacumulação de Água </a:t>
            </a:r>
            <a:r>
              <a:rPr lang="pt-BR" sz="2800" b="1" dirty="0" smtClean="0">
                <a:latin typeface="+mj-lt"/>
              </a:rPr>
              <a:t>Gelada</a:t>
            </a:r>
            <a:endParaRPr lang="pt-BR" sz="28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524"/>
            <a:ext cx="9144000" cy="55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41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latin typeface="+mj-lt"/>
              </a:rPr>
              <a:t>Tanque de Termoacumulação de Água </a:t>
            </a:r>
            <a:r>
              <a:rPr lang="pt-BR" sz="2800" b="1" dirty="0" smtClean="0">
                <a:latin typeface="+mj-lt"/>
              </a:rPr>
              <a:t>Gelada</a:t>
            </a:r>
            <a:endParaRPr lang="pt-BR" sz="28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524"/>
            <a:ext cx="9144000" cy="55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3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latin typeface="+mj-lt"/>
              </a:rPr>
              <a:t>Tanque de Termoacumulação de Água </a:t>
            </a:r>
            <a:r>
              <a:rPr lang="pt-BR" sz="2800" b="1" dirty="0" smtClean="0">
                <a:latin typeface="+mj-lt"/>
              </a:rPr>
              <a:t>Gelada – 17:00</a:t>
            </a:r>
            <a:endParaRPr lang="pt-BR" sz="2800" b="1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3762" y="1143000"/>
            <a:ext cx="9144000" cy="5715000"/>
            <a:chOff x="-13762" y="1601416"/>
            <a:chExt cx="9144000" cy="5256584"/>
          </a:xfrm>
        </p:grpSpPr>
        <p:pic>
          <p:nvPicPr>
            <p:cNvPr id="7" name="Imagem 4"/>
            <p:cNvPicPr/>
            <p:nvPr/>
          </p:nvPicPr>
          <p:blipFill rotWithShape="1">
            <a:blip r:embed="rId2" cstate="print"/>
            <a:srcRect t="21651" r="1963" b="4851"/>
            <a:stretch/>
          </p:blipFill>
          <p:spPr bwMode="auto">
            <a:xfrm>
              <a:off x="-13762" y="1601416"/>
              <a:ext cx="9144000" cy="525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252521" y="1601416"/>
              <a:ext cx="3877717" cy="1136388"/>
            </a:xfrm>
            <a:prstGeom prst="rect">
              <a:avLst/>
            </a:prstGeom>
            <a:solidFill>
              <a:srgbClr val="4D4D4D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726715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537301" y="-4689"/>
            <a:ext cx="7012361" cy="109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Pct val="30000"/>
              <a:buFont typeface="Monotype Sorts"/>
              <a:buNone/>
            </a:pPr>
            <a:r>
              <a:rPr lang="pt-BR" sz="3100" dirty="0" smtClean="0"/>
              <a:t>Sistemas com Tanque de  Termoacumulação </a:t>
            </a:r>
            <a:r>
              <a:rPr lang="pt-BR" sz="3100" dirty="0"/>
              <a:t>de Água Gelada</a:t>
            </a:r>
            <a:endParaRPr lang="en-US" altLang="pt-BR" sz="3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531439" y="1447800"/>
            <a:ext cx="830776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 smtClean="0">
                <a:cs typeface="Arial" panose="020B0604020202020204" pitchFamily="34" charset="0"/>
              </a:rPr>
              <a:t>Diferencial</a:t>
            </a:r>
            <a:r>
              <a:rPr lang="en-US" altLang="pt-BR" sz="2500" dirty="0" smtClean="0">
                <a:cs typeface="Arial" panose="020B0604020202020204" pitchFamily="34" charset="0"/>
              </a:rPr>
              <a:t> de </a:t>
            </a:r>
            <a:r>
              <a:rPr lang="en-US" altLang="pt-BR" sz="2500" dirty="0" err="1" smtClean="0">
                <a:cs typeface="Arial" panose="020B0604020202020204" pitchFamily="34" charset="0"/>
              </a:rPr>
              <a:t>Temperatura</a:t>
            </a:r>
            <a:r>
              <a:rPr lang="en-US" altLang="pt-BR" sz="2500" dirty="0" smtClean="0">
                <a:cs typeface="Arial" panose="020B0604020202020204" pitchFamily="34" charset="0"/>
              </a:rPr>
              <a:t> de </a:t>
            </a:r>
            <a:r>
              <a:rPr lang="en-US" altLang="pt-BR" sz="2500" dirty="0" err="1" smtClean="0">
                <a:cs typeface="Arial" panose="020B0604020202020204" pitchFamily="34" charset="0"/>
              </a:rPr>
              <a:t>projeto</a:t>
            </a:r>
            <a:r>
              <a:rPr lang="en-US" altLang="pt-BR" sz="2500" dirty="0" smtClean="0">
                <a:cs typeface="Arial" panose="020B0604020202020204" pitchFamily="34" charset="0"/>
              </a:rPr>
              <a:t> no </a:t>
            </a:r>
            <a:r>
              <a:rPr lang="en-US" altLang="pt-BR" sz="2500" dirty="0" err="1" smtClean="0">
                <a:cs typeface="Arial" panose="020B0604020202020204" pitchFamily="34" charset="0"/>
              </a:rPr>
              <a:t>Tanque</a:t>
            </a:r>
            <a:r>
              <a:rPr lang="en-US" altLang="pt-BR" sz="2500" dirty="0" smtClean="0">
                <a:cs typeface="Arial" panose="020B0604020202020204" pitchFamily="34" charset="0"/>
              </a:rPr>
              <a:t> de </a:t>
            </a:r>
            <a:r>
              <a:rPr lang="en-US" altLang="pt-BR" sz="2500" dirty="0" err="1" smtClean="0">
                <a:cs typeface="Arial" panose="020B0604020202020204" pitchFamily="34" charset="0"/>
              </a:rPr>
              <a:t>Água</a:t>
            </a:r>
            <a:r>
              <a:rPr lang="en-US" altLang="pt-BR" sz="2500" dirty="0" smtClean="0">
                <a:cs typeface="Arial" panose="020B0604020202020204" pitchFamily="34" charset="0"/>
              </a:rPr>
              <a:t> Gelada </a:t>
            </a:r>
            <a:r>
              <a:rPr lang="en-US" altLang="pt-BR" sz="2500" dirty="0" err="1" smtClean="0">
                <a:cs typeface="Arial" panose="020B0604020202020204" pitchFamily="34" charset="0"/>
              </a:rPr>
              <a:t>deve</a:t>
            </a:r>
            <a:r>
              <a:rPr lang="en-US" altLang="pt-BR" sz="2500" dirty="0" smtClean="0">
                <a:cs typeface="Arial" panose="020B0604020202020204" pitchFamily="34" charset="0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</a:rPr>
              <a:t>ser</a:t>
            </a:r>
            <a:r>
              <a:rPr lang="en-US" altLang="pt-BR" sz="2500" dirty="0" smtClean="0">
                <a:cs typeface="Arial" panose="020B0604020202020204" pitchFamily="34" charset="0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</a:rPr>
              <a:t>igual</a:t>
            </a:r>
            <a:r>
              <a:rPr lang="en-US" altLang="pt-BR" sz="2500" dirty="0" smtClean="0">
                <a:cs typeface="Arial" panose="020B0604020202020204" pitchFamily="34" charset="0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</a:rPr>
              <a:t>ao</a:t>
            </a:r>
            <a:r>
              <a:rPr lang="en-US" altLang="pt-BR" sz="2500" dirty="0" smtClean="0">
                <a:cs typeface="Arial" panose="020B0604020202020204" pitchFamily="34" charset="0"/>
              </a:rPr>
              <a:t> do Chiller e dos Fan Coils – </a:t>
            </a:r>
            <a:r>
              <a:rPr lang="en-US" altLang="pt-BR" sz="2500" dirty="0" err="1" smtClean="0">
                <a:cs typeface="Arial" panose="020B0604020202020204" pitchFamily="34" charset="0"/>
              </a:rPr>
              <a:t>Muito</a:t>
            </a:r>
            <a:r>
              <a:rPr lang="en-US" altLang="pt-BR" sz="2500" dirty="0" smtClean="0">
                <a:cs typeface="Arial" panose="020B0604020202020204" pitchFamily="34" charset="0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</a:rPr>
              <a:t>Cuidado</a:t>
            </a:r>
            <a:r>
              <a:rPr lang="en-US" altLang="pt-BR" sz="2500" dirty="0" smtClean="0">
                <a:cs typeface="Arial" panose="020B0604020202020204" pitchFamily="34" charset="0"/>
              </a:rPr>
              <a:t> no </a:t>
            </a:r>
            <a:r>
              <a:rPr lang="en-US" altLang="pt-BR" sz="2500" dirty="0" err="1" smtClean="0">
                <a:cs typeface="Arial" panose="020B0604020202020204" pitchFamily="34" charset="0"/>
              </a:rPr>
              <a:t>Dimensionamento</a:t>
            </a:r>
            <a:r>
              <a:rPr lang="en-US" altLang="pt-BR" sz="2500" dirty="0" smtClean="0">
                <a:cs typeface="Arial" panose="020B0604020202020204" pitchFamily="34" charset="0"/>
              </a:rPr>
              <a:t> das </a:t>
            </a:r>
            <a:r>
              <a:rPr lang="en-US" altLang="pt-BR" sz="2500" dirty="0" err="1" smtClean="0">
                <a:cs typeface="Arial" panose="020B0604020202020204" pitchFamily="34" charset="0"/>
              </a:rPr>
              <a:t>Serpentinas</a:t>
            </a:r>
            <a:r>
              <a:rPr lang="en-US" altLang="pt-BR" sz="2500" dirty="0" smtClean="0">
                <a:cs typeface="Arial" panose="020B0604020202020204" pitchFamily="34" charset="0"/>
              </a:rPr>
              <a:t>!!!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 smtClean="0">
                <a:cs typeface="Arial" panose="020B0604020202020204" pitchFamily="34" charset="0"/>
              </a:rPr>
              <a:t>Controle</a:t>
            </a:r>
            <a:r>
              <a:rPr lang="en-US" altLang="pt-BR" sz="2500" dirty="0" smtClean="0">
                <a:cs typeface="Arial" panose="020B0604020202020204" pitchFamily="34" charset="0"/>
              </a:rPr>
              <a:t> de </a:t>
            </a:r>
            <a:r>
              <a:rPr lang="en-US" altLang="pt-BR" sz="2500" dirty="0" err="1" smtClean="0">
                <a:cs typeface="Arial" panose="020B0604020202020204" pitchFamily="34" charset="0"/>
              </a:rPr>
              <a:t>Vazão</a:t>
            </a:r>
            <a:r>
              <a:rPr lang="en-US" altLang="pt-BR" sz="2500" dirty="0" smtClean="0">
                <a:cs typeface="Arial" panose="020B0604020202020204" pitchFamily="34" charset="0"/>
              </a:rPr>
              <a:t> do </a:t>
            </a:r>
            <a:r>
              <a:rPr lang="en-US" altLang="pt-BR" sz="2500" dirty="0" err="1" smtClean="0">
                <a:cs typeface="Arial" panose="020B0604020202020204" pitchFamily="34" charset="0"/>
              </a:rPr>
              <a:t>Circuito</a:t>
            </a:r>
            <a:r>
              <a:rPr lang="en-US" altLang="pt-BR" sz="2500" dirty="0" smtClean="0">
                <a:cs typeface="Arial" panose="020B0604020202020204" pitchFamily="34" charset="0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</a:rPr>
              <a:t>Secundário</a:t>
            </a:r>
            <a:r>
              <a:rPr lang="en-US" altLang="pt-BR" sz="2500" dirty="0" smtClean="0">
                <a:cs typeface="Arial" panose="020B0604020202020204" pitchFamily="34" charset="0"/>
              </a:rPr>
              <a:t> (BAGSs) 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Utilizar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temperatura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geral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de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retorno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(entrada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tanque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como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elemento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de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controle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alternativo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Evitar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a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operação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dos Chillers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em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carga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parcial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Otimizar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operação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durante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períodos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mais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amenos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, entre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carga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e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descarga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 do </a:t>
            </a:r>
            <a:r>
              <a:rPr lang="en-US" altLang="pt-BR" sz="2500" dirty="0" err="1" smtClean="0">
                <a:cs typeface="Arial" panose="020B0604020202020204" pitchFamily="34" charset="0"/>
                <a:sym typeface="Wingdings" panose="05000000000000000000" pitchFamily="2" charset="2"/>
              </a:rPr>
              <a:t>tanque</a:t>
            </a:r>
            <a:r>
              <a:rPr lang="en-US" altLang="pt-BR" sz="2500" dirty="0" smtClean="0"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Pct val="90000"/>
              <a:buFont typeface="Arial" panose="020B0604020202020204" pitchFamily="34" charset="0"/>
              <a:buChar char="•"/>
            </a:pPr>
            <a:endParaRPr lang="en-US" altLang="pt-BR" sz="25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934200" cy="6858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Sistema Existente </a:t>
            </a:r>
            <a:r>
              <a:rPr lang="pt-BR" altLang="pt-BR" sz="2500" b="0" dirty="0">
                <a:solidFill>
                  <a:schemeClr val="tx1"/>
                </a:solidFill>
              </a:rPr>
              <a:t/>
            </a:r>
            <a:br>
              <a:rPr lang="pt-BR" altLang="pt-BR" sz="2500" b="0" dirty="0">
                <a:solidFill>
                  <a:schemeClr val="tx1"/>
                </a:solidFill>
              </a:rPr>
            </a:br>
            <a:r>
              <a:rPr lang="pt-BR" altLang="pt-BR" sz="2500" b="0" dirty="0">
                <a:solidFill>
                  <a:schemeClr val="tx1"/>
                </a:solidFill>
              </a:rPr>
              <a:t>Apenas Substituição dos Chillers</a:t>
            </a:r>
            <a:endParaRPr lang="pt-BR" altLang="pt-BR" sz="2500" b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522502"/>
              </p:ext>
            </p:extLst>
          </p:nvPr>
        </p:nvGraphicFramePr>
        <p:xfrm>
          <a:off x="685801" y="1219200"/>
          <a:ext cx="8153399" cy="327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7737"/>
                <a:gridCol w="1518770"/>
                <a:gridCol w="1438835"/>
                <a:gridCol w="1199029"/>
                <a:gridCol w="1199028"/>
              </a:tblGrid>
              <a:tr h="496760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Capacidade 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Equipamento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Potência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kW/ton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Chillers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0.595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BAGPs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BAGSs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55.072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48.116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Torres (Ventiladores)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93.286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1065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3.815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0.922</a:t>
                      </a:r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695396"/>
              </p:ext>
            </p:extLst>
          </p:nvPr>
        </p:nvGraphicFramePr>
        <p:xfrm>
          <a:off x="685800" y="4648201"/>
          <a:ext cx="5791200" cy="588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5167"/>
                <a:gridCol w="1528233"/>
                <a:gridCol w="1447800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Consumo de Energia</a:t>
                      </a:r>
                    </a:p>
                    <a:p>
                      <a:pPr algn="ctr" fontAlgn="ctr"/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Anual</a:t>
                      </a:r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Estimado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2492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MWh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446689"/>
              </p:ext>
            </p:extLst>
          </p:nvPr>
        </p:nvGraphicFramePr>
        <p:xfrm>
          <a:off x="685799" y="5486400"/>
          <a:ext cx="7010400" cy="1170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401"/>
                <a:gridCol w="1828800"/>
                <a:gridCol w="2362199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Potência</a:t>
                      </a:r>
                      <a:endParaRPr lang="en-GB" sz="19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(kW)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Consumo</a:t>
                      </a:r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Energia</a:t>
                      </a:r>
                      <a:endParaRPr lang="en-GB" sz="19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(MWh)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35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Reduções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254 (19%)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595 (19%)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721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934200" cy="6858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Sistema Existente </a:t>
            </a:r>
            <a:br>
              <a:rPr lang="pt-BR" altLang="pt-BR" sz="2500" b="0" dirty="0" smtClean="0">
                <a:solidFill>
                  <a:schemeClr val="tx1"/>
                </a:solidFill>
              </a:rPr>
            </a:br>
            <a:r>
              <a:rPr lang="pt-BR" altLang="pt-BR" sz="2500" b="0" dirty="0" smtClean="0">
                <a:solidFill>
                  <a:schemeClr val="tx1"/>
                </a:solidFill>
              </a:rPr>
              <a:t>Substituição dos Chillers e Otimização da CAG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959305"/>
              </p:ext>
            </p:extLst>
          </p:nvPr>
        </p:nvGraphicFramePr>
        <p:xfrm>
          <a:off x="685801" y="1219200"/>
          <a:ext cx="8153399" cy="327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7737"/>
                <a:gridCol w="1518770"/>
                <a:gridCol w="1438835"/>
                <a:gridCol w="1199029"/>
                <a:gridCol w="1199028"/>
              </a:tblGrid>
              <a:tr h="49676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Capacidade 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Equipamento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Potência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kW/ton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Chillers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BAGPs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BAGSs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BACs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77.475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3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Torres (Ventiladores)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138.515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4.915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981327"/>
              </p:ext>
            </p:extLst>
          </p:nvPr>
        </p:nvGraphicFramePr>
        <p:xfrm>
          <a:off x="685800" y="4648201"/>
          <a:ext cx="5791200" cy="5886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5167"/>
                <a:gridCol w="1528233"/>
                <a:gridCol w="1447800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Consumo de Energia</a:t>
                      </a:r>
                    </a:p>
                    <a:p>
                      <a:pPr algn="ctr" fontAlgn="ctr"/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Anual</a:t>
                      </a:r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Estimado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1775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MWh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400088"/>
              </p:ext>
            </p:extLst>
          </p:nvPr>
        </p:nvGraphicFramePr>
        <p:xfrm>
          <a:off x="685799" y="5486400"/>
          <a:ext cx="7010400" cy="1170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401"/>
                <a:gridCol w="1828800"/>
                <a:gridCol w="2362199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Potência</a:t>
                      </a:r>
                      <a:endParaRPr lang="en-GB" sz="19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(kW)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Consumo</a:t>
                      </a:r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9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Energia</a:t>
                      </a:r>
                      <a:endParaRPr lang="en-GB" sz="19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(MWh)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35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Reduções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+135 (13%)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+717 (29%)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619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934200" cy="6858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Sistema Existente </a:t>
            </a:r>
            <a:br>
              <a:rPr lang="pt-BR" altLang="pt-BR" sz="2500" b="0" dirty="0" smtClean="0">
                <a:solidFill>
                  <a:schemeClr val="tx1"/>
                </a:solidFill>
              </a:rPr>
            </a:br>
            <a:r>
              <a:rPr lang="pt-BR" altLang="pt-BR" sz="2500" b="0" dirty="0" smtClean="0">
                <a:solidFill>
                  <a:schemeClr val="tx1"/>
                </a:solidFill>
              </a:rPr>
              <a:t>Substituição dos Chillers e Otimização da CAG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315605"/>
              </p:ext>
            </p:extLst>
          </p:nvPr>
        </p:nvGraphicFramePr>
        <p:xfrm>
          <a:off x="76200" y="1295400"/>
          <a:ext cx="8915400" cy="5215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0"/>
                <a:gridCol w="1219200"/>
                <a:gridCol w="1078938"/>
                <a:gridCol w="140262"/>
                <a:gridCol w="1295400"/>
                <a:gridCol w="1219200"/>
                <a:gridCol w="1447800"/>
              </a:tblGrid>
              <a:tr h="50047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u="none" strike="noStrike" dirty="0">
                          <a:effectLst/>
                        </a:rPr>
                        <a:t>Capacidade Total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4571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kW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1300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ton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u="none" strike="noStrike">
                          <a:effectLst/>
                        </a:rPr>
                        <a:t> 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1" u="none" strike="noStrike" dirty="0">
                          <a:effectLst/>
                        </a:rPr>
                        <a:t>Condição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effectLst/>
                        </a:rPr>
                        <a:t>Inicial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effectLst/>
                        </a:rPr>
                        <a:t>Subst. Chillers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>
                          <a:effectLst/>
                        </a:rPr>
                        <a:t>Subst. Chillers + Otimiz. CAG</a:t>
                      </a:r>
                      <a:endParaRPr lang="pt-BR" sz="1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1" u="none" strike="noStrike">
                          <a:effectLst/>
                        </a:rPr>
                        <a:t> </a:t>
                      </a:r>
                      <a:endParaRPr lang="pt-BR" sz="19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effectLst/>
                        </a:rPr>
                        <a:t>Potência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effectLst/>
                        </a:rPr>
                        <a:t>Potência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effectLst/>
                        </a:rPr>
                        <a:t>Redução (Inicial)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effectLst/>
                        </a:rPr>
                        <a:t>Potência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effectLst/>
                        </a:rPr>
                        <a:t>Redução (Inicial)</a:t>
                      </a:r>
                      <a:endParaRPr lang="pt-BR" sz="1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u="none" strike="noStrike">
                          <a:effectLst/>
                        </a:rPr>
                        <a:t> 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kW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kW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%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kW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%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u="none" strike="noStrike" dirty="0">
                          <a:effectLst/>
                        </a:rPr>
                        <a:t>Chillers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1027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773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-24.7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u="none" strike="noStrike" dirty="0">
                          <a:effectLst/>
                        </a:rPr>
                        <a:t>BAGPs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65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65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0.0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u="none" strike="noStrike">
                          <a:effectLst/>
                        </a:rPr>
                        <a:t>BAGSs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83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83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0.0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u="none" strike="noStrike">
                          <a:effectLst/>
                        </a:rPr>
                        <a:t>BACs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95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95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0.0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-37.9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76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u="none" strike="noStrike">
                          <a:effectLst/>
                        </a:rPr>
                        <a:t>Torres (Ventiladores)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49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49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0.0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PotênciaTotal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1319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1065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-19.3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930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-29.5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ctr" fontAlgn="ctr"/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 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MWh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MWh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%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>
                          <a:effectLst/>
                        </a:rPr>
                        <a:t>MWh</a:t>
                      </a:r>
                      <a:endParaRPr lang="pt-BR" sz="1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u="none" strike="noStrike" dirty="0">
                          <a:effectLst/>
                        </a:rPr>
                        <a:t>%</a:t>
                      </a:r>
                      <a:endParaRPr lang="pt-BR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8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Consumo de Energia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3087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2492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-19.3</a:t>
                      </a:r>
                      <a:endParaRPr lang="pt-BR" sz="19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1775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9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/>
                        </a:rPr>
                        <a:t>-42.5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480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934200" cy="685800"/>
          </a:xfrm>
        </p:spPr>
        <p:txBody>
          <a:bodyPr/>
          <a:lstStyle/>
          <a:p>
            <a:r>
              <a:rPr lang="pt-BR" altLang="pt-BR" sz="2500" b="0" dirty="0" smtClean="0">
                <a:solidFill>
                  <a:schemeClr val="tx1"/>
                </a:solidFill>
              </a:rPr>
              <a:t>Sistema Existente </a:t>
            </a:r>
            <a:br>
              <a:rPr lang="pt-BR" altLang="pt-BR" sz="2500" b="0" dirty="0" smtClean="0">
                <a:solidFill>
                  <a:schemeClr val="tx1"/>
                </a:solidFill>
              </a:rPr>
            </a:br>
            <a:r>
              <a:rPr lang="pt-BR" altLang="pt-BR" sz="2500" b="0" dirty="0" smtClean="0">
                <a:solidFill>
                  <a:schemeClr val="tx1"/>
                </a:solidFill>
              </a:rPr>
              <a:t>Substituição dos Chillers e Otimização da CAG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81271"/>
            <a:ext cx="8671560" cy="566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758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636864" y="228600"/>
            <a:ext cx="7772400" cy="76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3100" dirty="0" smtClean="0">
                <a:latin typeface="+mj-lt"/>
              </a:rPr>
              <a:t>Desempenho do Chiller </a:t>
            </a:r>
          </a:p>
          <a:p>
            <a:pPr>
              <a:defRPr/>
            </a:pPr>
            <a:r>
              <a:rPr lang="pt-BR" sz="3100" dirty="0" smtClean="0">
                <a:latin typeface="+mj-lt"/>
              </a:rPr>
              <a:t>Situação Inicial</a:t>
            </a:r>
            <a:endParaRPr lang="pt-BR" sz="31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31" y="1556793"/>
            <a:ext cx="8362633" cy="50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47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7" y="1219200"/>
            <a:ext cx="8362632" cy="5072608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36864" y="228600"/>
            <a:ext cx="7772400" cy="76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3100" dirty="0" smtClean="0">
                <a:latin typeface="+mj-lt"/>
              </a:rPr>
              <a:t>Desempenho do Chiller </a:t>
            </a:r>
          </a:p>
          <a:p>
            <a:pPr>
              <a:defRPr/>
            </a:pPr>
            <a:r>
              <a:rPr lang="pt-BR" sz="3100" dirty="0" smtClean="0">
                <a:latin typeface="+mj-lt"/>
              </a:rPr>
              <a:t>Após Otimização da CAG</a:t>
            </a:r>
            <a:endParaRPr lang="pt-BR" sz="3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9094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erson Climate Technology-white">
  <a:themeElements>
    <a:clrScheme name="">
      <a:dk1>
        <a:srgbClr val="0F245F"/>
      </a:dk1>
      <a:lt1>
        <a:srgbClr val="FFFFFF"/>
      </a:lt1>
      <a:dk2>
        <a:srgbClr val="FFCC00"/>
      </a:dk2>
      <a:lt2>
        <a:srgbClr val="969696"/>
      </a:lt2>
      <a:accent1>
        <a:srgbClr val="009900"/>
      </a:accent1>
      <a:accent2>
        <a:srgbClr val="FF0000"/>
      </a:accent2>
      <a:accent3>
        <a:srgbClr val="FFFFFF"/>
      </a:accent3>
      <a:accent4>
        <a:srgbClr val="0B1D50"/>
      </a:accent4>
      <a:accent5>
        <a:srgbClr val="AACAAA"/>
      </a:accent5>
      <a:accent6>
        <a:srgbClr val="E70000"/>
      </a:accent6>
      <a:hlink>
        <a:srgbClr val="0099CC"/>
      </a:hlink>
      <a:folHlink>
        <a:srgbClr val="CC0066"/>
      </a:folHlink>
    </a:clrScheme>
    <a:fontScheme name="Emerson Climate Technology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merson Climate Technology-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erson Climate Technology-whi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erson Climate Technology-whi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Designs\Emerson Climate Technology-white.pot</Template>
  <TotalTime>6198</TotalTime>
  <Words>1188</Words>
  <Application>Microsoft Office PowerPoint</Application>
  <PresentationFormat>On-screen Show (4:3)</PresentationFormat>
  <Paragraphs>412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Emerson Climate Technology-white</vt:lpstr>
      <vt:lpstr>Projeto Demonstrativo para o Gerenciamento Integrado no Setor de Chillers</vt:lpstr>
      <vt:lpstr>Circuito Primário – Secundário Válvulas de 2 Vias / By Pass Livre</vt:lpstr>
      <vt:lpstr>Sistema Existente  Condições Reais Máximas da CAG</vt:lpstr>
      <vt:lpstr>Sistema Existente  Apenas Substituição dos Chillers</vt:lpstr>
      <vt:lpstr>Sistema Existente  Substituição dos Chillers e Otimização da CAG</vt:lpstr>
      <vt:lpstr>Sistema Existente  Substituição dos Chillers e Otimização da CAG</vt:lpstr>
      <vt:lpstr>Sistema Existente  Substituição dos Chillers e Otimização da CAG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 é o Desempenho Esperado?</vt:lpstr>
      <vt:lpstr>Qual é o Desempenho a ser Alcançado?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Chillers com Múltiplos Circuitos</vt:lpstr>
      <vt:lpstr>Chillers com Múltiplos Circuitos Set-Point de Água Gelada= 5.5ºC </vt:lpstr>
      <vt:lpstr>Chillers com Múltiplos Circuitos</vt:lpstr>
      <vt:lpstr>Circuito Primário – Erro Típico BAGP Reserva - Válvulas de Bloqueio Manual</vt:lpstr>
      <vt:lpstr>PowerPoint Presentation</vt:lpstr>
      <vt:lpstr>PowerPoint Presentation</vt:lpstr>
      <vt:lpstr>Circuito Primário – Operação Correta BAGP Reserva - Válvulas de Bloqueio Manual</vt:lpstr>
      <vt:lpstr>Circuito Primário – Operação Correta BAGP Reserva - Válvulas de Bloqueio Manual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LZHANG</dc:creator>
  <cp:lastModifiedBy>Leonilton Tomaz Cleto</cp:lastModifiedBy>
  <cp:revision>401</cp:revision>
  <dcterms:created xsi:type="dcterms:W3CDTF">2002-10-24T12:57:35Z</dcterms:created>
  <dcterms:modified xsi:type="dcterms:W3CDTF">2016-08-26T03:58:45Z</dcterms:modified>
</cp:coreProperties>
</file>