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55"/>
  </p:notesMasterIdLst>
  <p:handoutMasterIdLst>
    <p:handoutMasterId r:id="rId56"/>
  </p:handoutMasterIdLst>
  <p:sldIdLst>
    <p:sldId id="515" r:id="rId2"/>
    <p:sldId id="347" r:id="rId3"/>
    <p:sldId id="402" r:id="rId4"/>
    <p:sldId id="461" r:id="rId5"/>
    <p:sldId id="455" r:id="rId6"/>
    <p:sldId id="462" r:id="rId7"/>
    <p:sldId id="463" r:id="rId8"/>
    <p:sldId id="408" r:id="rId9"/>
    <p:sldId id="464" r:id="rId10"/>
    <p:sldId id="465" r:id="rId11"/>
    <p:sldId id="466" r:id="rId12"/>
    <p:sldId id="491" r:id="rId13"/>
    <p:sldId id="497" r:id="rId14"/>
    <p:sldId id="498" r:id="rId15"/>
    <p:sldId id="499" r:id="rId16"/>
    <p:sldId id="500" r:id="rId17"/>
    <p:sldId id="467" r:id="rId18"/>
    <p:sldId id="468" r:id="rId19"/>
    <p:sldId id="469" r:id="rId20"/>
    <p:sldId id="470" r:id="rId21"/>
    <p:sldId id="501" r:id="rId22"/>
    <p:sldId id="502" r:id="rId23"/>
    <p:sldId id="503" r:id="rId24"/>
    <p:sldId id="504" r:id="rId25"/>
    <p:sldId id="505" r:id="rId26"/>
    <p:sldId id="474" r:id="rId27"/>
    <p:sldId id="475" r:id="rId28"/>
    <p:sldId id="476" r:id="rId29"/>
    <p:sldId id="477" r:id="rId30"/>
    <p:sldId id="478" r:id="rId31"/>
    <p:sldId id="479" r:id="rId32"/>
    <p:sldId id="480" r:id="rId33"/>
    <p:sldId id="481" r:id="rId34"/>
    <p:sldId id="506" r:id="rId35"/>
    <p:sldId id="507" r:id="rId36"/>
    <p:sldId id="508" r:id="rId37"/>
    <p:sldId id="482" r:id="rId38"/>
    <p:sldId id="483" r:id="rId39"/>
    <p:sldId id="484" r:id="rId40"/>
    <p:sldId id="485" r:id="rId41"/>
    <p:sldId id="486" r:id="rId42"/>
    <p:sldId id="487" r:id="rId43"/>
    <p:sldId id="488" r:id="rId44"/>
    <p:sldId id="489" r:id="rId45"/>
    <p:sldId id="490" r:id="rId46"/>
    <p:sldId id="510" r:id="rId47"/>
    <p:sldId id="511" r:id="rId48"/>
    <p:sldId id="492" r:id="rId49"/>
    <p:sldId id="493" r:id="rId50"/>
    <p:sldId id="513" r:id="rId51"/>
    <p:sldId id="514" r:id="rId52"/>
    <p:sldId id="494" r:id="rId53"/>
    <p:sldId id="495" r:id="rId5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3300"/>
    <a:srgbClr val="13046A"/>
    <a:srgbClr val="FF9900"/>
    <a:srgbClr val="0000CC"/>
    <a:srgbClr val="000066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580" autoAdjust="0"/>
  </p:normalViewPr>
  <p:slideViewPr>
    <p:cSldViewPr>
      <p:cViewPr>
        <p:scale>
          <a:sx n="59" d="100"/>
          <a:sy n="59" d="100"/>
        </p:scale>
        <p:origin x="-1566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49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pt-PT" altLang="pt-BR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PT" altLang="pt-BR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pt-PT" altLang="pt-BR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309B254-4D14-4346-A224-E8FB34B88114}" type="slidenum">
              <a:rPr lang="pt-PT" altLang="pt-BR"/>
              <a:pPr/>
              <a:t>‹#›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316207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noProof="0" smtClean="0"/>
              <a:t>Click to edit Master text styles</a:t>
            </a:r>
          </a:p>
          <a:p>
            <a:pPr lvl="1"/>
            <a:r>
              <a:rPr lang="en-US" altLang="pt-BR" noProof="0" smtClean="0"/>
              <a:t>Second level</a:t>
            </a:r>
          </a:p>
          <a:p>
            <a:pPr lvl="2"/>
            <a:r>
              <a:rPr lang="en-US" altLang="pt-BR" noProof="0" smtClean="0"/>
              <a:t>Third level</a:t>
            </a:r>
          </a:p>
          <a:p>
            <a:pPr lvl="3"/>
            <a:r>
              <a:rPr lang="en-US" altLang="pt-BR" noProof="0" smtClean="0"/>
              <a:t>Fourth level</a:t>
            </a:r>
          </a:p>
          <a:p>
            <a:pPr lvl="4"/>
            <a:r>
              <a:rPr lang="en-US" altLang="pt-BR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CF1271-42EF-4BCF-8428-8128763D4FC0}" type="slidenum">
              <a:rPr lang="en-US" altLang="pt-BR"/>
              <a:pPr/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613230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2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18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19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21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22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23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24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25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26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27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28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10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29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30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31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32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33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36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37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38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39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40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11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41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42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43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44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45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46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47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48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49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50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12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51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52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53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13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14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15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16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17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44700" y="1447800"/>
            <a:ext cx="5486400" cy="11684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pt-BR" noProof="0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2692400"/>
            <a:ext cx="5575300" cy="1651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pt-BR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6834702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8940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8338" y="371475"/>
            <a:ext cx="2125662" cy="5300663"/>
          </a:xfrm>
        </p:spPr>
        <p:txBody>
          <a:bodyPr vert="eaVert"/>
          <a:lstStyle>
            <a:lvl1pPr>
              <a:defRPr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1350" y="371475"/>
            <a:ext cx="6224588" cy="53006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944617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50" y="371475"/>
            <a:ext cx="7594600" cy="723900"/>
          </a:xfrm>
        </p:spPr>
        <p:txBody>
          <a:bodyPr/>
          <a:lstStyle>
            <a:lvl1pPr>
              <a:defRPr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1350" y="1152525"/>
            <a:ext cx="4175125" cy="218281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B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41350" y="3487738"/>
            <a:ext cx="4175125" cy="218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968875" y="1152525"/>
            <a:ext cx="4175125" cy="451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354654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046930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5171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0" y="1152525"/>
            <a:ext cx="4175125" cy="451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8875" y="1152525"/>
            <a:ext cx="4175125" cy="451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247172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>
            <a:lvl1pPr>
              <a:defRPr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201491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8119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46954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175378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452518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41350" y="371475"/>
            <a:ext cx="75946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1350" y="1152525"/>
            <a:ext cx="85026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 flipV="1">
            <a:off x="469900" y="0"/>
            <a:ext cx="0" cy="6057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9" name="Line 6"/>
          <p:cNvSpPr>
            <a:spLocks noChangeShapeType="1"/>
          </p:cNvSpPr>
          <p:nvPr/>
        </p:nvSpPr>
        <p:spPr bwMode="auto">
          <a:xfrm>
            <a:off x="0" y="1087438"/>
            <a:ext cx="8724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t="9680" r="70731" b="84475"/>
          <a:stretch/>
        </p:blipFill>
        <p:spPr>
          <a:xfrm>
            <a:off x="7276808" y="228600"/>
            <a:ext cx="1481787" cy="7077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0" kern="1200">
          <a:solidFill>
            <a:srgbClr val="000000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sz="2000" b="1" kern="1200">
          <a:solidFill>
            <a:srgbClr val="000000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–"/>
        <a:defRPr sz="2000" b="1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sz="2000" b="1" kern="1200">
          <a:solidFill>
            <a:srgbClr val="000000"/>
          </a:solidFill>
          <a:latin typeface="+mn-lt"/>
          <a:ea typeface="+mn-ea"/>
          <a:cs typeface="+mn-cs"/>
        </a:defRPr>
      </a:lvl3pPr>
      <a:lvl4pPr marL="1485900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–"/>
        <a:defRPr sz="2000" b="1" kern="1200">
          <a:solidFill>
            <a:srgbClr val="000000"/>
          </a:solidFill>
          <a:latin typeface="+mn-lt"/>
          <a:ea typeface="+mn-ea"/>
          <a:cs typeface="+mn-cs"/>
        </a:defRPr>
      </a:lvl4pPr>
      <a:lvl5pPr marL="2070100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»"/>
        <a:defRPr sz="2000" b="1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732888"/>
            <a:ext cx="3354702" cy="89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57"/>
          <a:stretch/>
        </p:blipFill>
        <p:spPr>
          <a:xfrm>
            <a:off x="0" y="-1"/>
            <a:ext cx="9144000" cy="2755901"/>
          </a:xfrm>
          <a:prstGeom prst="rect">
            <a:avLst/>
          </a:prstGeom>
        </p:spPr>
      </p:pic>
      <p:sp>
        <p:nvSpPr>
          <p:cNvPr id="1638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914400" y="2590800"/>
            <a:ext cx="7315200" cy="838200"/>
          </a:xfrm>
        </p:spPr>
        <p:txBody>
          <a:bodyPr/>
          <a:lstStyle/>
          <a:p>
            <a:pPr algn="ctr"/>
            <a:r>
              <a:rPr lang="en-US" altLang="pt-BR" sz="2500" i="0" dirty="0" err="1" smtClean="0">
                <a:solidFill>
                  <a:srgbClr val="CC3300"/>
                </a:solidFill>
                <a:effectLst/>
              </a:rPr>
              <a:t>Projeto</a:t>
            </a:r>
            <a:r>
              <a:rPr lang="en-US" altLang="pt-BR" sz="2500" i="0" dirty="0" smtClean="0">
                <a:solidFill>
                  <a:srgbClr val="CC3300"/>
                </a:solidFill>
                <a:effectLst/>
              </a:rPr>
              <a:t> </a:t>
            </a:r>
            <a:r>
              <a:rPr lang="en-US" altLang="pt-BR" sz="2500" i="0" dirty="0" err="1" smtClean="0">
                <a:solidFill>
                  <a:srgbClr val="CC3300"/>
                </a:solidFill>
                <a:effectLst/>
              </a:rPr>
              <a:t>Demonstrativo</a:t>
            </a:r>
            <a:r>
              <a:rPr lang="en-US" altLang="pt-BR" sz="2500" i="0" dirty="0" smtClean="0">
                <a:solidFill>
                  <a:srgbClr val="CC3300"/>
                </a:solidFill>
                <a:effectLst/>
              </a:rPr>
              <a:t> para o </a:t>
            </a:r>
            <a:r>
              <a:rPr lang="en-US" altLang="pt-BR" sz="2500" i="0" dirty="0" err="1" smtClean="0">
                <a:solidFill>
                  <a:srgbClr val="CC3300"/>
                </a:solidFill>
                <a:effectLst/>
              </a:rPr>
              <a:t>Gerenciamento</a:t>
            </a:r>
            <a:r>
              <a:rPr lang="en-US" altLang="pt-BR" sz="2500" i="0" dirty="0" smtClean="0">
                <a:solidFill>
                  <a:srgbClr val="CC3300"/>
                </a:solidFill>
                <a:effectLst/>
              </a:rPr>
              <a:t> </a:t>
            </a:r>
            <a:r>
              <a:rPr lang="en-US" altLang="pt-BR" sz="2500" i="0" dirty="0" err="1" smtClean="0">
                <a:solidFill>
                  <a:srgbClr val="CC3300"/>
                </a:solidFill>
                <a:effectLst/>
              </a:rPr>
              <a:t>Integrado</a:t>
            </a:r>
            <a:r>
              <a:rPr lang="en-US" altLang="pt-BR" sz="2500" i="0" dirty="0" smtClean="0">
                <a:solidFill>
                  <a:srgbClr val="CC3300"/>
                </a:solidFill>
                <a:effectLst/>
              </a:rPr>
              <a:t> no </a:t>
            </a:r>
            <a:r>
              <a:rPr lang="en-US" altLang="pt-BR" sz="2500" i="0" dirty="0" err="1" smtClean="0">
                <a:solidFill>
                  <a:srgbClr val="CC3300"/>
                </a:solidFill>
                <a:effectLst/>
              </a:rPr>
              <a:t>Setor</a:t>
            </a:r>
            <a:r>
              <a:rPr lang="en-US" altLang="pt-BR" sz="2500" i="0" dirty="0" smtClean="0">
                <a:solidFill>
                  <a:srgbClr val="CC3300"/>
                </a:solidFill>
                <a:effectLst/>
              </a:rPr>
              <a:t> de Chillers</a:t>
            </a:r>
          </a:p>
        </p:txBody>
      </p:sp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987554" y="3581400"/>
            <a:ext cx="7392578" cy="84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1" i="1" kern="1200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pt-BR" sz="2700" i="0" dirty="0" err="1">
                <a:solidFill>
                  <a:srgbClr val="CC3300"/>
                </a:solidFill>
                <a:effectLst/>
              </a:rPr>
              <a:t>Processo</a:t>
            </a:r>
            <a:r>
              <a:rPr lang="en-US" altLang="pt-BR" sz="2700" i="0" dirty="0">
                <a:solidFill>
                  <a:srgbClr val="CC3300"/>
                </a:solidFill>
                <a:effectLst/>
              </a:rPr>
              <a:t> de </a:t>
            </a:r>
            <a:r>
              <a:rPr lang="en-US" altLang="pt-BR" sz="2700" i="0" dirty="0" smtClean="0">
                <a:solidFill>
                  <a:srgbClr val="CC3300"/>
                </a:solidFill>
                <a:effectLst/>
              </a:rPr>
              <a:t>Retrocomissionamento</a:t>
            </a:r>
          </a:p>
          <a:p>
            <a:pPr algn="ctr"/>
            <a:r>
              <a:rPr lang="en-US" altLang="pt-BR" sz="2700" i="0" dirty="0" err="1" smtClean="0">
                <a:solidFill>
                  <a:srgbClr val="CC3300"/>
                </a:solidFill>
                <a:effectLst/>
              </a:rPr>
              <a:t>Relato</a:t>
            </a:r>
            <a:r>
              <a:rPr lang="en-US" altLang="pt-BR" sz="2700" i="0" dirty="0" smtClean="0">
                <a:solidFill>
                  <a:srgbClr val="CC3300"/>
                </a:solidFill>
                <a:effectLst/>
              </a:rPr>
              <a:t> de </a:t>
            </a:r>
            <a:r>
              <a:rPr lang="en-US" altLang="pt-BR" sz="2700" i="0" dirty="0" err="1" smtClean="0">
                <a:solidFill>
                  <a:srgbClr val="CC3300"/>
                </a:solidFill>
                <a:effectLst/>
              </a:rPr>
              <a:t>Caso</a:t>
            </a:r>
            <a:r>
              <a:rPr lang="en-US" altLang="pt-BR" sz="2700" i="0" dirty="0" smtClean="0">
                <a:solidFill>
                  <a:srgbClr val="CC3300"/>
                </a:solidFill>
                <a:effectLst/>
              </a:rPr>
              <a:t> do </a:t>
            </a:r>
            <a:r>
              <a:rPr lang="en-US" altLang="pt-BR" sz="2700" i="0" dirty="0" err="1" smtClean="0">
                <a:solidFill>
                  <a:srgbClr val="CC3300"/>
                </a:solidFill>
                <a:effectLst/>
              </a:rPr>
              <a:t>Projeto</a:t>
            </a:r>
            <a:r>
              <a:rPr lang="en-US" altLang="pt-BR" sz="2700" i="0" dirty="0" smtClean="0">
                <a:solidFill>
                  <a:srgbClr val="CC3300"/>
                </a:solidFill>
                <a:effectLst/>
              </a:rPr>
              <a:t> </a:t>
            </a:r>
            <a:r>
              <a:rPr lang="en-US" altLang="pt-BR" sz="2700" i="0" dirty="0" err="1" smtClean="0">
                <a:solidFill>
                  <a:srgbClr val="CC3300"/>
                </a:solidFill>
                <a:effectLst/>
              </a:rPr>
              <a:t>Demonstrativo</a:t>
            </a:r>
            <a:endParaRPr lang="en-US" altLang="pt-BR" sz="2700" i="0" dirty="0">
              <a:solidFill>
                <a:srgbClr val="CC330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96" r="82842" b="3333"/>
          <a:stretch/>
        </p:blipFill>
        <p:spPr>
          <a:xfrm>
            <a:off x="951646" y="5753100"/>
            <a:ext cx="992308" cy="850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7" t="84074" r="61035" b="1666"/>
          <a:stretch/>
        </p:blipFill>
        <p:spPr>
          <a:xfrm>
            <a:off x="3816606" y="5775325"/>
            <a:ext cx="825500" cy="977900"/>
          </a:xfrm>
          <a:prstGeom prst="rect">
            <a:avLst/>
          </a:prstGeom>
        </p:spPr>
      </p:pic>
      <p:sp>
        <p:nvSpPr>
          <p:cNvPr id="11" name="Rectangle 1026"/>
          <p:cNvSpPr txBox="1">
            <a:spLocks noChangeArrowheads="1"/>
          </p:cNvSpPr>
          <p:nvPr/>
        </p:nvSpPr>
        <p:spPr bwMode="auto">
          <a:xfrm>
            <a:off x="685800" y="5499098"/>
            <a:ext cx="1524000" cy="25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1" i="1" kern="1200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pt-BR" sz="1200" b="0" i="0" dirty="0" err="1" smtClean="0">
                <a:solidFill>
                  <a:srgbClr val="CC3300"/>
                </a:solidFill>
                <a:effectLst/>
              </a:rPr>
              <a:t>Execução</a:t>
            </a:r>
            <a:endParaRPr lang="en-US" altLang="pt-BR" sz="1200" b="0" i="0" dirty="0" smtClean="0">
              <a:solidFill>
                <a:srgbClr val="CC3300"/>
              </a:solidFill>
              <a:effectLst/>
            </a:endParaRPr>
          </a:p>
        </p:txBody>
      </p:sp>
      <p:sp>
        <p:nvSpPr>
          <p:cNvPr id="12" name="Rectangle 1026"/>
          <p:cNvSpPr txBox="1">
            <a:spLocks noChangeArrowheads="1"/>
          </p:cNvSpPr>
          <p:nvPr/>
        </p:nvSpPr>
        <p:spPr bwMode="auto">
          <a:xfrm>
            <a:off x="3359150" y="5499099"/>
            <a:ext cx="1740412" cy="25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1" i="1" kern="1200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pt-BR" sz="1200" b="0" i="0" dirty="0" err="1" smtClean="0">
                <a:solidFill>
                  <a:srgbClr val="CC3300"/>
                </a:solidFill>
                <a:effectLst/>
              </a:rPr>
              <a:t>Implementação</a:t>
            </a:r>
            <a:endParaRPr lang="en-US" altLang="pt-BR" sz="1200" b="0" i="0" dirty="0" smtClean="0">
              <a:solidFill>
                <a:srgbClr val="CC3300"/>
              </a:solidFill>
              <a:effectLst/>
            </a:endParaRPr>
          </a:p>
        </p:txBody>
      </p:sp>
      <p:sp>
        <p:nvSpPr>
          <p:cNvPr id="13" name="Rectangle 1026"/>
          <p:cNvSpPr txBox="1">
            <a:spLocks noChangeArrowheads="1"/>
          </p:cNvSpPr>
          <p:nvPr/>
        </p:nvSpPr>
        <p:spPr bwMode="auto">
          <a:xfrm>
            <a:off x="6801144" y="5499100"/>
            <a:ext cx="1740412" cy="25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1" i="1" kern="1200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pt-BR" sz="1200" b="0" i="0" dirty="0" err="1" smtClean="0">
                <a:solidFill>
                  <a:srgbClr val="CC3300"/>
                </a:solidFill>
                <a:effectLst/>
              </a:rPr>
              <a:t>Realização</a:t>
            </a:r>
            <a:endParaRPr lang="en-US" altLang="pt-BR" sz="1200" b="0" i="0" dirty="0" smtClean="0">
              <a:solidFill>
                <a:srgbClr val="CC3300"/>
              </a:solidFill>
              <a:effectLst/>
            </a:endParaRPr>
          </a:p>
        </p:txBody>
      </p:sp>
      <p:sp>
        <p:nvSpPr>
          <p:cNvPr id="14" name="Rectangle 1026"/>
          <p:cNvSpPr txBox="1">
            <a:spLocks noChangeArrowheads="1"/>
          </p:cNvSpPr>
          <p:nvPr/>
        </p:nvSpPr>
        <p:spPr bwMode="auto">
          <a:xfrm>
            <a:off x="890016" y="4637434"/>
            <a:ext cx="7315200" cy="4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1" i="0" kern="1200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pt-BR" sz="1700" dirty="0" smtClean="0">
                <a:solidFill>
                  <a:srgbClr val="CC3300"/>
                </a:solidFill>
              </a:rPr>
              <a:t>Maurício </a:t>
            </a:r>
            <a:r>
              <a:rPr lang="en-US" altLang="pt-BR" sz="1700" dirty="0" err="1" smtClean="0">
                <a:solidFill>
                  <a:srgbClr val="CC3300"/>
                </a:solidFill>
              </a:rPr>
              <a:t>Salomão</a:t>
            </a:r>
            <a:r>
              <a:rPr lang="en-US" altLang="pt-BR" sz="1700" dirty="0" smtClean="0">
                <a:solidFill>
                  <a:srgbClr val="CC3300"/>
                </a:solidFill>
              </a:rPr>
              <a:t> Rodrigues</a:t>
            </a:r>
          </a:p>
        </p:txBody>
      </p:sp>
    </p:spTree>
    <p:extLst>
      <p:ext uri="{BB962C8B-B14F-4D97-AF65-F5344CB8AC3E}">
        <p14:creationId xmlns:p14="http://schemas.microsoft.com/office/powerpoint/2010/main" val="3276261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Análise</a:t>
            </a:r>
            <a:r>
              <a:rPr lang="en-US" altLang="pt-BR" sz="3100" i="0" dirty="0" smtClean="0">
                <a:effectLst/>
              </a:rPr>
              <a:t> do </a:t>
            </a:r>
            <a:r>
              <a:rPr lang="en-US" altLang="pt-BR" sz="3100" i="0" dirty="0" err="1" smtClean="0">
                <a:effectLst/>
              </a:rPr>
              <a:t>Projeto</a:t>
            </a:r>
            <a:r>
              <a:rPr lang="en-US" altLang="pt-BR" sz="3100" i="0" dirty="0" smtClean="0">
                <a:effectLst/>
              </a:rPr>
              <a:t> </a:t>
            </a:r>
            <a:r>
              <a:rPr lang="en-US" altLang="pt-BR" sz="3100" i="0" dirty="0" err="1" smtClean="0">
                <a:effectLst/>
              </a:rPr>
              <a:t>Executivo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2" y="1524000"/>
            <a:ext cx="8002587" cy="46482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/>
              <a:t>VERIFICAÇÃO DA FUNCIONALIDADE DO SISTEMA </a:t>
            </a:r>
            <a:endParaRPr lang="pt-BR" dirty="0" smtClean="0"/>
          </a:p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en-GB" dirty="0" smtClean="0"/>
              <a:t>NOVO PROJETO DA CAG</a:t>
            </a:r>
            <a:endParaRPr lang="pt-BR" dirty="0" smtClean="0"/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2300" b="0" dirty="0" err="1" smtClean="0"/>
              <a:t>Aumento</a:t>
            </a:r>
            <a:r>
              <a:rPr lang="en-GB" sz="2300" b="0" dirty="0" smtClean="0"/>
              <a:t> da </a:t>
            </a:r>
            <a:r>
              <a:rPr lang="en-GB" sz="2300" b="0" dirty="0" err="1" smtClean="0"/>
              <a:t>Capacidade</a:t>
            </a:r>
            <a:r>
              <a:rPr lang="en-GB" sz="2300" b="0" dirty="0" smtClean="0"/>
              <a:t> </a:t>
            </a:r>
            <a:r>
              <a:rPr lang="en-GB" sz="2300" b="0" dirty="0" err="1" smtClean="0"/>
              <a:t>Máxima</a:t>
            </a:r>
            <a:r>
              <a:rPr lang="en-GB" sz="2300" b="0" dirty="0" smtClean="0"/>
              <a:t> da CAG;</a:t>
            </a:r>
            <a:endParaRPr lang="en-US" sz="2300" b="0" dirty="0" smtClean="0"/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pt-BR" sz="2300" b="0" dirty="0" smtClean="0"/>
              <a:t>Chiller </a:t>
            </a:r>
            <a:r>
              <a:rPr lang="en-US" altLang="pt-BR" sz="2300" b="0" dirty="0" err="1" smtClean="0"/>
              <a:t>Reserva</a:t>
            </a:r>
            <a:r>
              <a:rPr lang="en-US" altLang="pt-BR" sz="2300" b="0" dirty="0" smtClean="0"/>
              <a:t>;</a:t>
            </a:r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pt-BR" sz="2300" b="0" dirty="0" err="1" smtClean="0"/>
              <a:t>Válvulas</a:t>
            </a:r>
            <a:r>
              <a:rPr lang="en-US" altLang="pt-BR" sz="2300" b="0" dirty="0" smtClean="0"/>
              <a:t> de </a:t>
            </a:r>
            <a:r>
              <a:rPr lang="en-US" altLang="pt-BR" sz="2300" b="0" dirty="0" err="1" smtClean="0"/>
              <a:t>Balanceamento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nos</a:t>
            </a:r>
            <a:r>
              <a:rPr lang="en-US" altLang="pt-BR" sz="2300" b="0" dirty="0" smtClean="0"/>
              <a:t> Chillers;</a:t>
            </a:r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pt-BR" sz="2300" b="0" dirty="0" err="1" smtClean="0"/>
              <a:t>Inversores</a:t>
            </a:r>
            <a:r>
              <a:rPr lang="en-US" altLang="pt-BR" sz="2300" b="0" dirty="0" smtClean="0"/>
              <a:t> de </a:t>
            </a:r>
            <a:r>
              <a:rPr lang="en-US" altLang="pt-BR" sz="2300" b="0" dirty="0" err="1" smtClean="0"/>
              <a:t>Frequência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nas</a:t>
            </a:r>
            <a:r>
              <a:rPr lang="en-US" altLang="pt-BR" sz="2300" b="0" dirty="0" smtClean="0"/>
              <a:t> Torres e </a:t>
            </a:r>
            <a:r>
              <a:rPr lang="en-US" altLang="pt-BR" sz="2300" b="0" dirty="0" err="1" smtClean="0"/>
              <a:t>Controle</a:t>
            </a:r>
            <a:r>
              <a:rPr lang="en-US" altLang="pt-BR" sz="2300" b="0" dirty="0" smtClean="0"/>
              <a:t> da </a:t>
            </a:r>
            <a:r>
              <a:rPr lang="en-US" altLang="pt-BR" sz="2300" b="0" dirty="0" err="1" smtClean="0"/>
              <a:t>Temperatura</a:t>
            </a:r>
            <a:r>
              <a:rPr lang="en-US" altLang="pt-BR" sz="2300" b="0" dirty="0" smtClean="0"/>
              <a:t> de </a:t>
            </a:r>
            <a:r>
              <a:rPr lang="en-US" altLang="pt-BR" sz="2300" b="0" dirty="0" err="1" smtClean="0"/>
              <a:t>Água</a:t>
            </a:r>
            <a:r>
              <a:rPr lang="en-US" altLang="pt-BR" sz="2300" b="0" dirty="0" smtClean="0"/>
              <a:t> de </a:t>
            </a:r>
            <a:r>
              <a:rPr lang="en-US" altLang="pt-BR" sz="2300" b="0" dirty="0" err="1" smtClean="0"/>
              <a:t>Resfriamento</a:t>
            </a:r>
            <a:r>
              <a:rPr lang="en-US" altLang="pt-BR" sz="2300" b="0" dirty="0" smtClean="0"/>
              <a:t>; </a:t>
            </a:r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pt-BR" sz="2300" b="0" dirty="0" err="1" smtClean="0"/>
              <a:t>Inversor</a:t>
            </a:r>
            <a:r>
              <a:rPr lang="en-US" altLang="pt-BR" sz="2300" b="0" dirty="0" smtClean="0"/>
              <a:t> de </a:t>
            </a:r>
            <a:r>
              <a:rPr lang="en-US" altLang="pt-BR" sz="2300" b="0" dirty="0" err="1" smtClean="0"/>
              <a:t>Frequência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nas</a:t>
            </a:r>
            <a:r>
              <a:rPr lang="en-US" altLang="pt-BR" sz="2300" b="0" dirty="0" smtClean="0"/>
              <a:t> BACs</a:t>
            </a:r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pt-BR" sz="2300" b="0" dirty="0" err="1" smtClean="0"/>
              <a:t>Circuito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Único</a:t>
            </a:r>
            <a:r>
              <a:rPr lang="en-US" altLang="pt-BR" sz="2300" b="0" dirty="0" smtClean="0"/>
              <a:t> de </a:t>
            </a:r>
            <a:r>
              <a:rPr lang="en-US" altLang="pt-BR" sz="2300" b="0" dirty="0" err="1" smtClean="0"/>
              <a:t>Água</a:t>
            </a:r>
            <a:r>
              <a:rPr lang="en-US" altLang="pt-BR" sz="2300" b="0" dirty="0" smtClean="0"/>
              <a:t> Gelada com </a:t>
            </a:r>
            <a:r>
              <a:rPr lang="en-US" altLang="pt-BR" sz="2300" b="0" dirty="0" err="1" smtClean="0"/>
              <a:t>Vazão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Variável</a:t>
            </a:r>
            <a:endParaRPr lang="en-US" altLang="pt-BR" sz="2300" b="0" dirty="0" smtClean="0"/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pt-BR" sz="2300" b="0" dirty="0" err="1" smtClean="0"/>
              <a:t>Monitoração</a:t>
            </a:r>
            <a:r>
              <a:rPr lang="en-US" altLang="pt-BR" sz="2300" b="0" dirty="0" smtClean="0"/>
              <a:t> da </a:t>
            </a:r>
            <a:r>
              <a:rPr lang="en-US" altLang="pt-BR" sz="2300" b="0" dirty="0" err="1" smtClean="0"/>
              <a:t>Capacidade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Atual</a:t>
            </a:r>
            <a:r>
              <a:rPr lang="en-US" altLang="pt-BR" sz="2300" b="0" dirty="0" smtClean="0"/>
              <a:t> e </a:t>
            </a:r>
            <a:r>
              <a:rPr lang="en-US" altLang="pt-BR" sz="2300" b="0" dirty="0" err="1" smtClean="0"/>
              <a:t>Eficiência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Energética</a:t>
            </a:r>
            <a:r>
              <a:rPr lang="en-US" altLang="pt-BR" sz="2300" b="0" dirty="0" smtClean="0"/>
              <a:t>  dos Chillers e da CAG.</a:t>
            </a:r>
          </a:p>
          <a:p>
            <a:pPr lvl="1">
              <a:lnSpc>
                <a:spcPct val="120000"/>
              </a:lnSpc>
              <a:buSzPct val="30000"/>
              <a:buFont typeface="Monotype Sorts"/>
              <a:buChar char="l"/>
            </a:pPr>
            <a:endParaRPr lang="en-US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1412218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Análise</a:t>
            </a:r>
            <a:r>
              <a:rPr lang="en-US" altLang="pt-BR" sz="3100" i="0" dirty="0" smtClean="0">
                <a:effectLst/>
              </a:rPr>
              <a:t> do </a:t>
            </a:r>
            <a:r>
              <a:rPr lang="en-US" altLang="pt-BR" sz="3100" i="0" dirty="0" err="1" smtClean="0">
                <a:effectLst/>
              </a:rPr>
              <a:t>Projeto</a:t>
            </a:r>
            <a:r>
              <a:rPr lang="en-US" altLang="pt-BR" sz="3100" i="0" dirty="0" smtClean="0">
                <a:effectLst/>
              </a:rPr>
              <a:t> </a:t>
            </a:r>
            <a:r>
              <a:rPr lang="en-US" altLang="pt-BR" sz="3100" i="0" dirty="0" err="1" smtClean="0">
                <a:effectLst/>
              </a:rPr>
              <a:t>Executivo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524001"/>
            <a:ext cx="7632700" cy="533399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en-GB" dirty="0" smtClean="0"/>
              <a:t>CAPACIDADE MÁXIMA E EFICIÊNCIA ENERGÉTICA</a:t>
            </a:r>
            <a:endParaRPr lang="pt-BR" dirty="0" smtClean="0"/>
          </a:p>
          <a:p>
            <a:pPr lvl="1">
              <a:lnSpc>
                <a:spcPct val="120000"/>
              </a:lnSpc>
              <a:buSzPct val="30000"/>
              <a:buFont typeface="Monotype Sorts"/>
              <a:buChar char="l"/>
            </a:pPr>
            <a:endParaRPr lang="en-US" altLang="pt-BR" dirty="0" smtClean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6624"/>
            <a:ext cx="8178585" cy="320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363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Análise</a:t>
            </a:r>
            <a:r>
              <a:rPr lang="en-US" altLang="pt-BR" sz="3100" i="0" dirty="0" smtClean="0">
                <a:effectLst/>
              </a:rPr>
              <a:t> do </a:t>
            </a:r>
            <a:r>
              <a:rPr lang="en-US" altLang="pt-BR" sz="3100" i="0" dirty="0" err="1" smtClean="0">
                <a:effectLst/>
              </a:rPr>
              <a:t>Projeto</a:t>
            </a:r>
            <a:r>
              <a:rPr lang="en-US" altLang="pt-BR" sz="3100" i="0" dirty="0" smtClean="0">
                <a:effectLst/>
              </a:rPr>
              <a:t> </a:t>
            </a:r>
            <a:r>
              <a:rPr lang="en-US" altLang="pt-BR" sz="3100" i="0" dirty="0" err="1" smtClean="0">
                <a:effectLst/>
              </a:rPr>
              <a:t>Executivo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524001"/>
            <a:ext cx="7632700" cy="533399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 smtClean="0"/>
              <a:t>DOCUMENTOS </a:t>
            </a:r>
            <a:r>
              <a:rPr lang="en-GB" dirty="0"/>
              <a:t>DE PROJETO </a:t>
            </a:r>
            <a:r>
              <a:rPr lang="pt-BR" dirty="0" smtClean="0"/>
              <a:t>DESATUALIZADOS</a:t>
            </a:r>
            <a:endParaRPr lang="en-US" altLang="pt-BR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15590" y="2133600"/>
            <a:ext cx="774261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4859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701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»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t-BR" sz="2300" b="0" dirty="0" smtClean="0"/>
              <a:t>Desenhos </a:t>
            </a:r>
            <a:r>
              <a:rPr lang="pt-BR" sz="2300" b="0" dirty="0"/>
              <a:t>“As </a:t>
            </a:r>
            <a:r>
              <a:rPr lang="pt-BR" sz="2300" b="0" dirty="0" err="1"/>
              <a:t>Built</a:t>
            </a:r>
            <a:r>
              <a:rPr lang="pt-BR" sz="2300" b="0" dirty="0"/>
              <a:t>” da CAG</a:t>
            </a:r>
          </a:p>
          <a:p>
            <a:pPr lvl="0"/>
            <a:r>
              <a:rPr lang="pt-BR" sz="2300" b="0" dirty="0"/>
              <a:t>Desenhos “As </a:t>
            </a:r>
            <a:r>
              <a:rPr lang="pt-BR" sz="2300" b="0" dirty="0" err="1"/>
              <a:t>Built</a:t>
            </a:r>
            <a:r>
              <a:rPr lang="pt-BR" sz="2300" b="0" dirty="0"/>
              <a:t>” da Área das Torres de Resfriamento</a:t>
            </a:r>
          </a:p>
          <a:p>
            <a:pPr lvl="0"/>
            <a:r>
              <a:rPr lang="pt-BR" sz="2300" b="0" dirty="0"/>
              <a:t>Manual do Sistema e dos Equipamentos do Projeto de Alteração (incluindo UR-03, BAC-03/ 03R, TR-03, Válvulas de Bloqueio e Sistema de Automação</a:t>
            </a:r>
            <a:r>
              <a:rPr lang="pt-BR" sz="2300" b="0" dirty="0" smtClean="0"/>
              <a:t>).</a:t>
            </a:r>
          </a:p>
          <a:p>
            <a:pPr lvl="0"/>
            <a:r>
              <a:rPr lang="en-GB" sz="2300" b="0" dirty="0" smtClean="0"/>
              <a:t>PMOC – </a:t>
            </a:r>
            <a:r>
              <a:rPr lang="en-GB" sz="2300" b="0" dirty="0" err="1" smtClean="0"/>
              <a:t>Revisão</a:t>
            </a:r>
            <a:r>
              <a:rPr lang="en-GB" sz="2300" b="0" dirty="0" smtClean="0"/>
              <a:t> para </a:t>
            </a:r>
            <a:r>
              <a:rPr lang="en-GB" sz="2300" b="0" dirty="0" err="1" smtClean="0"/>
              <a:t>atender</a:t>
            </a:r>
            <a:r>
              <a:rPr lang="en-GB" sz="2300" b="0" dirty="0" smtClean="0"/>
              <a:t> </a:t>
            </a:r>
            <a:r>
              <a:rPr lang="en-GB" sz="2300" b="0" dirty="0" err="1" smtClean="0"/>
              <a:t>requisitos</a:t>
            </a:r>
            <a:r>
              <a:rPr lang="en-GB" sz="2300" b="0" dirty="0" smtClean="0"/>
              <a:t> de </a:t>
            </a:r>
            <a:r>
              <a:rPr lang="en-GB" sz="2300" b="0" dirty="0" err="1" smtClean="0"/>
              <a:t>Otimização</a:t>
            </a:r>
            <a:r>
              <a:rPr lang="en-GB" sz="2300" b="0" dirty="0" smtClean="0"/>
              <a:t> </a:t>
            </a:r>
            <a:r>
              <a:rPr lang="en-GB" sz="2300" b="0" dirty="0" err="1" smtClean="0"/>
              <a:t>Energética</a:t>
            </a:r>
            <a:r>
              <a:rPr lang="en-GB" sz="2300" b="0" dirty="0" smtClean="0"/>
              <a:t>.</a:t>
            </a:r>
            <a:endParaRPr lang="pt-BR" sz="2300" b="0" dirty="0"/>
          </a:p>
          <a:p>
            <a:pPr lvl="1">
              <a:lnSpc>
                <a:spcPct val="120000"/>
              </a:lnSpc>
              <a:buSzPct val="30000"/>
              <a:buFont typeface="Monotype Sorts"/>
              <a:buChar char="l"/>
            </a:pPr>
            <a:endParaRPr lang="en-US" altLang="pt-BR" sz="2300" b="0" dirty="0" smtClean="0"/>
          </a:p>
        </p:txBody>
      </p:sp>
    </p:spTree>
    <p:extLst>
      <p:ext uri="{BB962C8B-B14F-4D97-AF65-F5344CB8AC3E}">
        <p14:creationId xmlns:p14="http://schemas.microsoft.com/office/powerpoint/2010/main" val="3168386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err="1" smtClean="0">
                <a:effectLst/>
              </a:rPr>
              <a:t>Análise</a:t>
            </a:r>
            <a:r>
              <a:rPr lang="en-US" altLang="pt-BR" sz="3100" i="0" smtClean="0">
                <a:effectLst/>
              </a:rPr>
              <a:t> do </a:t>
            </a:r>
            <a:r>
              <a:rPr lang="en-US" altLang="pt-BR" sz="3100" i="0" err="1" smtClean="0">
                <a:effectLst/>
              </a:rPr>
              <a:t>Projeto</a:t>
            </a:r>
            <a:r>
              <a:rPr lang="en-US" altLang="pt-BR" sz="3100" i="0" smtClean="0">
                <a:effectLst/>
              </a:rPr>
              <a:t> </a:t>
            </a:r>
            <a:r>
              <a:rPr lang="en-US" altLang="pt-BR" sz="3100" i="0" err="1" smtClean="0">
                <a:effectLst/>
              </a:rPr>
              <a:t>Executivo</a:t>
            </a:r>
            <a:r>
              <a:rPr lang="en-US" altLang="pt-BR" sz="3100" i="0" smtClean="0">
                <a:effectLst/>
              </a:rPr>
              <a:t/>
            </a:r>
            <a:br>
              <a:rPr lang="en-US" altLang="pt-BR" sz="3100" i="0" smtClean="0">
                <a:effectLst/>
              </a:rPr>
            </a:br>
            <a:r>
              <a:rPr lang="en-US" altLang="pt-BR" sz="3100" smtClean="0"/>
              <a:t>Sistema de </a:t>
            </a:r>
            <a:r>
              <a:rPr lang="en-US" altLang="pt-BR" sz="3100" err="1" smtClean="0"/>
              <a:t>Distribuição</a:t>
            </a:r>
            <a:r>
              <a:rPr lang="en-US" altLang="pt-BR" sz="3100" smtClean="0"/>
              <a:t> de </a:t>
            </a:r>
            <a:r>
              <a:rPr lang="en-US" altLang="pt-BR" sz="3100" err="1" smtClean="0"/>
              <a:t>Ar</a:t>
            </a:r>
            <a:endParaRPr lang="en-US" altLang="pt-BR" i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524001"/>
            <a:ext cx="7632700" cy="533399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smtClean="0"/>
              <a:t>DOCUMENTOS </a:t>
            </a:r>
            <a:r>
              <a:rPr lang="en-GB"/>
              <a:t>DE PROJETO </a:t>
            </a:r>
            <a:r>
              <a:rPr lang="pt-BR" smtClean="0"/>
              <a:t>DESATUALIZADOS</a:t>
            </a:r>
            <a:endParaRPr lang="en-US" altLang="pt-BR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15590" y="2133600"/>
            <a:ext cx="774261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4859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701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»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t-BR" sz="2300" b="0" smtClean="0"/>
              <a:t>Desenhos </a:t>
            </a:r>
            <a:r>
              <a:rPr lang="pt-BR" sz="2300" b="0"/>
              <a:t>“As </a:t>
            </a:r>
            <a:r>
              <a:rPr lang="pt-BR" sz="2300" b="0" err="1"/>
              <a:t>Built</a:t>
            </a:r>
            <a:r>
              <a:rPr lang="pt-BR" sz="2300" b="0"/>
              <a:t>” </a:t>
            </a:r>
            <a:r>
              <a:rPr lang="pt-BR" sz="2300" b="0" smtClean="0"/>
              <a:t>dos pavimentos</a:t>
            </a:r>
            <a:endParaRPr lang="pt-BR" sz="2300" b="0"/>
          </a:p>
          <a:p>
            <a:r>
              <a:rPr lang="pt-BR" sz="2300" b="0"/>
              <a:t>Não foi identificado o sistema de extração de fumaça dos pavimentos nos projetos fornecidos. Este item está descrito no memorial descritivo da instalação.</a:t>
            </a:r>
          </a:p>
          <a:p>
            <a:r>
              <a:rPr lang="pt-BR" sz="2400" b="0">
                <a:ea typeface="Times New Roman"/>
                <a:cs typeface="Times New Roman"/>
              </a:rPr>
              <a:t>As salas de </a:t>
            </a:r>
            <a:r>
              <a:rPr lang="pt-BR" sz="2400" b="0" smtClean="0">
                <a:ea typeface="Times New Roman"/>
                <a:cs typeface="Times New Roman"/>
              </a:rPr>
              <a:t>reunião podem </a:t>
            </a:r>
            <a:r>
              <a:rPr lang="pt-BR" sz="2400" b="0">
                <a:ea typeface="Times New Roman"/>
                <a:cs typeface="Times New Roman"/>
              </a:rPr>
              <a:t>apresentar desconforto ao usuário, visto que a ocupação não é constante e não há dispositivos VAV para cada uma destas salas;</a:t>
            </a:r>
          </a:p>
          <a:p>
            <a:pPr lvl="1">
              <a:lnSpc>
                <a:spcPct val="120000"/>
              </a:lnSpc>
              <a:buSzPct val="30000"/>
              <a:buFont typeface="Monotype Sorts"/>
              <a:buChar char="l"/>
            </a:pPr>
            <a:endParaRPr lang="en-US" altLang="pt-BR" sz="2300" b="0" smtClean="0"/>
          </a:p>
        </p:txBody>
      </p:sp>
    </p:spTree>
    <p:extLst>
      <p:ext uri="{BB962C8B-B14F-4D97-AF65-F5344CB8AC3E}">
        <p14:creationId xmlns:p14="http://schemas.microsoft.com/office/powerpoint/2010/main" val="3377169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1000" cy="1044576"/>
          </a:xfrm>
        </p:spPr>
        <p:txBody>
          <a:bodyPr/>
          <a:lstStyle/>
          <a:p>
            <a:r>
              <a:rPr lang="en-US" altLang="pt-BR" sz="3100" err="1"/>
              <a:t>Análise</a:t>
            </a:r>
            <a:r>
              <a:rPr lang="en-US" altLang="pt-BR" sz="3100"/>
              <a:t> do </a:t>
            </a:r>
            <a:r>
              <a:rPr lang="en-US" altLang="pt-BR" sz="3100" err="1"/>
              <a:t>Projeto</a:t>
            </a:r>
            <a:r>
              <a:rPr lang="en-US" altLang="pt-BR" sz="3100"/>
              <a:t> </a:t>
            </a:r>
            <a:r>
              <a:rPr lang="en-US" altLang="pt-BR" sz="3100" err="1"/>
              <a:t>Executivo</a:t>
            </a:r>
            <a:r>
              <a:rPr lang="en-US" altLang="pt-BR" sz="3100"/>
              <a:t/>
            </a:r>
            <a:br>
              <a:rPr lang="en-US" altLang="pt-BR" sz="3100"/>
            </a:br>
            <a:r>
              <a:rPr lang="en-US" altLang="pt-BR" sz="3100"/>
              <a:t>Sistema de </a:t>
            </a:r>
            <a:r>
              <a:rPr lang="en-US" altLang="pt-BR" sz="3100" err="1"/>
              <a:t>Distribuição</a:t>
            </a:r>
            <a:r>
              <a:rPr lang="en-US" altLang="pt-BR" sz="3100"/>
              <a:t> de </a:t>
            </a:r>
            <a:r>
              <a:rPr lang="en-US" altLang="pt-BR" sz="3100" err="1"/>
              <a:t>Ar</a:t>
            </a:r>
            <a:endParaRPr lang="en-US" altLang="pt-BR" i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632700" cy="533399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smtClean="0"/>
              <a:t>DIMENSIONAMENTO DO AR EXTERNO</a:t>
            </a:r>
            <a:endParaRPr lang="en-US" altLang="pt-BR" smtClean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321281"/>
              </p:ext>
            </p:extLst>
          </p:nvPr>
        </p:nvGraphicFramePr>
        <p:xfrm>
          <a:off x="838200" y="1905000"/>
          <a:ext cx="7391399" cy="3886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1853"/>
                <a:gridCol w="1394619"/>
                <a:gridCol w="1732635"/>
                <a:gridCol w="1820150"/>
                <a:gridCol w="1262142"/>
              </a:tblGrid>
              <a:tr h="16655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Pavimento</a:t>
                      </a:r>
                      <a:endParaRPr lang="pt-BR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Nº de pessoas</a:t>
                      </a:r>
                      <a:endParaRPr lang="pt-BR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Vazão Atual de Ar Externo – Projeto (m³/h)</a:t>
                      </a:r>
                      <a:endParaRPr lang="pt-BR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Vazão Mínima de Ar Externo NBR16401 (m³/h)</a:t>
                      </a:r>
                      <a:endParaRPr lang="pt-BR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Desvio (%)</a:t>
                      </a:r>
                      <a:endParaRPr lang="pt-BR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55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2º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221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3398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3285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+3.4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55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10º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200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3398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3276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+3.7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55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18º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230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3568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3366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+6.0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55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20º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199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2888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3087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-6.4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2533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1000" cy="1044576"/>
          </a:xfrm>
        </p:spPr>
        <p:txBody>
          <a:bodyPr/>
          <a:lstStyle/>
          <a:p>
            <a:r>
              <a:rPr lang="en-US" altLang="pt-BR" sz="3100" err="1"/>
              <a:t>Análise</a:t>
            </a:r>
            <a:r>
              <a:rPr lang="en-US" altLang="pt-BR" sz="3100"/>
              <a:t> do </a:t>
            </a:r>
            <a:r>
              <a:rPr lang="en-US" altLang="pt-BR" sz="3100" err="1"/>
              <a:t>Projeto</a:t>
            </a:r>
            <a:r>
              <a:rPr lang="en-US" altLang="pt-BR" sz="3100"/>
              <a:t> </a:t>
            </a:r>
            <a:r>
              <a:rPr lang="en-US" altLang="pt-BR" sz="3100" err="1"/>
              <a:t>Executivo</a:t>
            </a:r>
            <a:r>
              <a:rPr lang="en-US" altLang="pt-BR" sz="3100"/>
              <a:t/>
            </a:r>
            <a:br>
              <a:rPr lang="en-US" altLang="pt-BR" sz="3100"/>
            </a:br>
            <a:r>
              <a:rPr lang="en-US" altLang="pt-BR" sz="3100"/>
              <a:t>Sistema de </a:t>
            </a:r>
            <a:r>
              <a:rPr lang="en-US" altLang="pt-BR" sz="3100" err="1"/>
              <a:t>Distribuição</a:t>
            </a:r>
            <a:r>
              <a:rPr lang="en-US" altLang="pt-BR" sz="3100"/>
              <a:t> de </a:t>
            </a:r>
            <a:r>
              <a:rPr lang="en-US" altLang="pt-BR" sz="3100" err="1"/>
              <a:t>Ar</a:t>
            </a:r>
            <a:endParaRPr lang="en-US" altLang="pt-BR" i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632700" cy="533399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smtClean="0"/>
              <a:t>PRESSURIZAÇÃO DO EDIFÍCIO</a:t>
            </a:r>
            <a:endParaRPr lang="en-US" altLang="pt-BR" smtClean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198252"/>
              </p:ext>
            </p:extLst>
          </p:nvPr>
        </p:nvGraphicFramePr>
        <p:xfrm>
          <a:off x="1523998" y="1828798"/>
          <a:ext cx="5791201" cy="41910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0199"/>
                <a:gridCol w="1715501"/>
                <a:gridCol w="1715501"/>
              </a:tblGrid>
              <a:tr h="392784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VAZÃO DE AR EXTERNO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TAG</a:t>
                      </a:r>
                      <a:endParaRPr lang="pt-BR" sz="18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Vazão (m³/h)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9278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VC-14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81875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9278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CV-08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2294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9621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Total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84168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92784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VAZÃO DE EXAUSTÃO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VA-05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4757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9278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VA-06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10755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9278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VA-07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9769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9278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VC-13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5097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9278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VC-15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2549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525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Total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32927</a:t>
                      </a:r>
                      <a:endParaRPr lang="pt-BR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8825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1000" cy="1044576"/>
          </a:xfrm>
        </p:spPr>
        <p:txBody>
          <a:bodyPr/>
          <a:lstStyle/>
          <a:p>
            <a:r>
              <a:rPr lang="en-US" altLang="pt-BR" sz="3100" err="1"/>
              <a:t>Análise</a:t>
            </a:r>
            <a:r>
              <a:rPr lang="en-US" altLang="pt-BR" sz="3100"/>
              <a:t> do </a:t>
            </a:r>
            <a:r>
              <a:rPr lang="en-US" altLang="pt-BR" sz="3100" err="1"/>
              <a:t>Projeto</a:t>
            </a:r>
            <a:r>
              <a:rPr lang="en-US" altLang="pt-BR" sz="3100"/>
              <a:t> </a:t>
            </a:r>
            <a:r>
              <a:rPr lang="en-US" altLang="pt-BR" sz="3100" err="1"/>
              <a:t>Executivo</a:t>
            </a:r>
            <a:r>
              <a:rPr lang="en-US" altLang="pt-BR" sz="3100"/>
              <a:t/>
            </a:r>
            <a:br>
              <a:rPr lang="en-US" altLang="pt-BR" sz="3100"/>
            </a:br>
            <a:r>
              <a:rPr lang="en-US" altLang="pt-BR" sz="3100"/>
              <a:t>Sistema de </a:t>
            </a:r>
            <a:r>
              <a:rPr lang="en-US" altLang="pt-BR" sz="3100" err="1"/>
              <a:t>Distribuição</a:t>
            </a:r>
            <a:r>
              <a:rPr lang="en-US" altLang="pt-BR" sz="3100"/>
              <a:t> de </a:t>
            </a:r>
            <a:r>
              <a:rPr lang="en-US" altLang="pt-BR" sz="3100" err="1"/>
              <a:t>Ar</a:t>
            </a:r>
            <a:endParaRPr lang="en-US" altLang="pt-BR" i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632700" cy="48006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smtClean="0"/>
              <a:t>Resumo:</a:t>
            </a:r>
          </a:p>
          <a:p>
            <a:pPr marL="0" lvl="0" indent="0">
              <a:lnSpc>
                <a:spcPct val="120000"/>
              </a:lnSpc>
              <a:buSzPct val="30000"/>
              <a:buNone/>
            </a:pPr>
            <a:endParaRPr lang="pt-BR" altLang="pt-BR"/>
          </a:p>
          <a:p>
            <a:r>
              <a:rPr lang="pt-BR" sz="2400" b="0" smtClean="0"/>
              <a:t>Atualização dos documentos de projeto;</a:t>
            </a:r>
          </a:p>
          <a:p>
            <a:r>
              <a:rPr lang="pt-BR" sz="2400" b="0" smtClean="0"/>
              <a:t>Verificação para atendimento da vazão de ar externo dos pavimentos;</a:t>
            </a:r>
          </a:p>
          <a:p>
            <a:r>
              <a:rPr lang="pt-BR" sz="2400" b="0" smtClean="0"/>
              <a:t>Melhor desempenho dos condicionadores de ar em função da substituição do etileno glicol por água gelada;</a:t>
            </a:r>
          </a:p>
          <a:p>
            <a:r>
              <a:rPr lang="pt-BR" sz="2400" b="0" smtClean="0"/>
              <a:t>Adequação do sistema existente para o </a:t>
            </a:r>
            <a:r>
              <a:rPr lang="pt-BR" sz="2400" b="0" err="1" smtClean="0"/>
              <a:t>Lay</a:t>
            </a:r>
            <a:r>
              <a:rPr lang="pt-BR" sz="2400" b="0" smtClean="0"/>
              <a:t> Out atual.</a:t>
            </a:r>
          </a:p>
          <a:p>
            <a:pPr marL="0" lvl="0" indent="0">
              <a:lnSpc>
                <a:spcPct val="120000"/>
              </a:lnSpc>
              <a:buSzPct val="30000"/>
              <a:buNone/>
            </a:pPr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12256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da </a:t>
            </a:r>
            <a:r>
              <a:rPr lang="en-US" altLang="pt-BR" sz="3100" i="0" dirty="0" err="1" smtClean="0">
                <a:effectLst/>
              </a:rPr>
              <a:t>Instalação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632700" cy="533399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/>
              <a:t>CENTRAL DE ÁGUA GELADA</a:t>
            </a:r>
            <a:endParaRPr lang="pt-BR" dirty="0" smtClean="0"/>
          </a:p>
          <a:p>
            <a:pPr lvl="1">
              <a:lnSpc>
                <a:spcPct val="120000"/>
              </a:lnSpc>
              <a:buSzPct val="30000"/>
              <a:buFont typeface="Monotype Sorts"/>
              <a:buChar char="l"/>
            </a:pPr>
            <a:endParaRPr lang="en-US" altLang="pt-BR" dirty="0" smtClean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91139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283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da </a:t>
            </a:r>
            <a:r>
              <a:rPr lang="en-US" altLang="pt-BR" sz="3100" i="0" dirty="0" err="1" smtClean="0">
                <a:effectLst/>
              </a:rPr>
              <a:t>Instalação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7632700" cy="533399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en-GB" dirty="0" smtClean="0"/>
              <a:t>CONDICIONADORES DE AR</a:t>
            </a:r>
            <a:endParaRPr lang="pt-BR" dirty="0" smtClean="0"/>
          </a:p>
          <a:p>
            <a:pPr lvl="1">
              <a:lnSpc>
                <a:spcPct val="120000"/>
              </a:lnSpc>
              <a:buSzPct val="30000"/>
              <a:buFont typeface="Monotype Sorts"/>
              <a:buChar char="l"/>
            </a:pPr>
            <a:endParaRPr lang="en-US" altLang="pt-BR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1916"/>
            <a:ext cx="7772401" cy="5275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258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da </a:t>
            </a:r>
            <a:r>
              <a:rPr lang="en-US" altLang="pt-BR" sz="3100" i="0" dirty="0" err="1" smtClean="0">
                <a:effectLst/>
              </a:rPr>
              <a:t>Instalação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7632700" cy="533399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en-GB" dirty="0" smtClean="0"/>
              <a:t>CONDICIONADORES DE AR</a:t>
            </a:r>
            <a:endParaRPr lang="pt-BR" dirty="0" smtClean="0"/>
          </a:p>
          <a:p>
            <a:pPr lvl="1">
              <a:lnSpc>
                <a:spcPct val="120000"/>
              </a:lnSpc>
              <a:buSzPct val="30000"/>
              <a:buFont typeface="Monotype Sorts"/>
              <a:buChar char="l"/>
            </a:pPr>
            <a:endParaRPr lang="en-US" altLang="pt-BR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8385091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469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Processo</a:t>
            </a:r>
            <a:r>
              <a:rPr lang="en-US" altLang="pt-BR" sz="3100" i="0" dirty="0" smtClean="0">
                <a:effectLst/>
              </a:rPr>
              <a:t> de </a:t>
            </a:r>
            <a:br>
              <a:rPr lang="en-US" altLang="pt-BR" sz="3100" i="0" dirty="0" smtClean="0">
                <a:effectLst/>
              </a:rPr>
            </a:br>
            <a:r>
              <a:rPr lang="en-US" altLang="pt-BR" i="0" dirty="0" smtClean="0">
                <a:effectLst/>
              </a:rPr>
              <a:t>Retrocomissionamento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524000"/>
            <a:ext cx="7632700" cy="4225925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/>
              <a:t>ATIVIDADES REALIZADAS</a:t>
            </a:r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pt-BR" sz="2300" b="0" dirty="0" smtClean="0"/>
              <a:t>Análise do Projeto </a:t>
            </a:r>
            <a:r>
              <a:rPr lang="pt-BR" sz="2300" b="0" dirty="0"/>
              <a:t>E</a:t>
            </a:r>
            <a:r>
              <a:rPr lang="pt-BR" sz="2300" b="0" dirty="0" smtClean="0"/>
              <a:t>xecutivo</a:t>
            </a:r>
            <a:endParaRPr lang="en-US" sz="2300" b="0" dirty="0" smtClean="0"/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pt-BR" sz="2300" b="0" dirty="0" err="1" smtClean="0"/>
              <a:t>Definição</a:t>
            </a:r>
            <a:r>
              <a:rPr lang="en-US" altLang="pt-BR" sz="2300" b="0" dirty="0" smtClean="0"/>
              <a:t> dos </a:t>
            </a:r>
            <a:r>
              <a:rPr lang="en-US" altLang="pt-BR" sz="2300" b="0" dirty="0" err="1" smtClean="0"/>
              <a:t>Requisitos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Atuais</a:t>
            </a:r>
            <a:r>
              <a:rPr lang="en-US" altLang="pt-BR" sz="2300" b="0" dirty="0" smtClean="0"/>
              <a:t> do Sistema de </a:t>
            </a:r>
            <a:r>
              <a:rPr lang="en-US" altLang="pt-BR" sz="2300" b="0" dirty="0" err="1" smtClean="0"/>
              <a:t>Ar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Condicionado</a:t>
            </a:r>
            <a:endParaRPr lang="en-US" altLang="pt-BR" sz="2300" b="0" dirty="0" smtClean="0"/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pt-BR" sz="2300" b="0" dirty="0" err="1" smtClean="0"/>
              <a:t>Verificação</a:t>
            </a:r>
            <a:r>
              <a:rPr lang="en-US" altLang="pt-BR" sz="2300" b="0" dirty="0" smtClean="0"/>
              <a:t> da </a:t>
            </a:r>
            <a:r>
              <a:rPr lang="en-US" altLang="pt-BR" sz="2300" b="0" dirty="0" err="1" smtClean="0"/>
              <a:t>Instalação</a:t>
            </a:r>
            <a:endParaRPr lang="en-US" altLang="pt-BR" sz="2300" b="0" dirty="0" smtClean="0"/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pt-BR" sz="2300" b="0" dirty="0" err="1" smtClean="0"/>
              <a:t>Verificação</a:t>
            </a:r>
            <a:r>
              <a:rPr lang="en-US" altLang="pt-BR" sz="2300" b="0" dirty="0" smtClean="0"/>
              <a:t> de </a:t>
            </a:r>
            <a:r>
              <a:rPr lang="en-US" altLang="pt-BR" sz="2300" b="0" dirty="0" err="1" smtClean="0"/>
              <a:t>Operação</a:t>
            </a:r>
            <a:endParaRPr lang="en-US" altLang="pt-BR" sz="2300" b="0" dirty="0" smtClean="0"/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pt-BR" sz="2300" b="0" dirty="0" err="1" smtClean="0"/>
              <a:t>Verificação</a:t>
            </a:r>
            <a:r>
              <a:rPr lang="en-US" altLang="pt-BR" sz="2300" b="0" dirty="0" smtClean="0"/>
              <a:t> de </a:t>
            </a:r>
            <a:r>
              <a:rPr lang="en-US" altLang="pt-BR" sz="2300" b="0" dirty="0" err="1" smtClean="0"/>
              <a:t>Desempenho</a:t>
            </a:r>
            <a:endParaRPr lang="en-US" altLang="pt-BR" sz="2300" b="0" dirty="0" smtClean="0"/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pt-BR" sz="2300" b="0" dirty="0" err="1" smtClean="0"/>
              <a:t>Análise</a:t>
            </a:r>
            <a:r>
              <a:rPr lang="en-US" altLang="pt-BR" sz="2300" b="0" dirty="0" smtClean="0"/>
              <a:t> dos </a:t>
            </a:r>
            <a:r>
              <a:rPr lang="en-US" altLang="pt-BR" sz="2300" b="0" dirty="0" err="1" smtClean="0"/>
              <a:t>Resultados</a:t>
            </a:r>
            <a:r>
              <a:rPr lang="en-US" altLang="pt-BR" sz="2300" b="0" dirty="0" smtClean="0"/>
              <a:t> da </a:t>
            </a:r>
            <a:r>
              <a:rPr lang="en-US" altLang="pt-BR" sz="2300" b="0" dirty="0" err="1" smtClean="0"/>
              <a:t>Investigação</a:t>
            </a:r>
            <a:endParaRPr lang="en-US" altLang="pt-BR" sz="2300" b="0" dirty="0" smtClean="0"/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pt-BR" sz="2300" b="0" dirty="0" err="1" smtClean="0"/>
              <a:t>Programa</a:t>
            </a:r>
            <a:r>
              <a:rPr lang="en-US" altLang="pt-BR" sz="2300" b="0" dirty="0" smtClean="0"/>
              <a:t> de </a:t>
            </a:r>
            <a:r>
              <a:rPr lang="en-US" altLang="pt-BR" sz="2300" b="0" dirty="0" err="1" smtClean="0"/>
              <a:t>Melhorias</a:t>
            </a:r>
            <a:r>
              <a:rPr lang="en-US" altLang="pt-BR" sz="2300" b="0" dirty="0" smtClean="0"/>
              <a:t> e Plano de </a:t>
            </a:r>
            <a:r>
              <a:rPr lang="en-US" altLang="pt-BR" sz="2300" b="0" dirty="0" err="1" smtClean="0"/>
              <a:t>Ação</a:t>
            </a:r>
            <a:r>
              <a:rPr lang="en-US" altLang="pt-BR" sz="2300" b="0" dirty="0" smtClean="0"/>
              <a:t> de </a:t>
            </a:r>
            <a:r>
              <a:rPr lang="en-US" altLang="pt-BR" sz="2300" b="0" dirty="0" err="1" smtClean="0"/>
              <a:t>Correções</a:t>
            </a:r>
            <a:endParaRPr lang="en-US" altLang="pt-BR" sz="2300" b="0" dirty="0" smtClean="0"/>
          </a:p>
          <a:p>
            <a:pPr lvl="1">
              <a:lnSpc>
                <a:spcPct val="120000"/>
              </a:lnSpc>
              <a:buSzPct val="30000"/>
              <a:buFont typeface="Monotype Sorts"/>
              <a:buChar char="l"/>
            </a:pPr>
            <a:endParaRPr lang="en-US" altLang="pt-BR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 i="0" dirty="0" smtClean="0">
                <a:effectLst/>
              </a:rPr>
              <a:t>Purgadores de Ar Manuais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95400"/>
            <a:ext cx="5410200" cy="5105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768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err="1" smtClean="0">
                <a:effectLst/>
              </a:rPr>
              <a:t>Verificação</a:t>
            </a:r>
            <a:r>
              <a:rPr lang="en-US" altLang="pt-BR" sz="3100" i="0" smtClean="0">
                <a:effectLst/>
              </a:rPr>
              <a:t> da </a:t>
            </a:r>
            <a:r>
              <a:rPr lang="en-US" altLang="pt-BR" sz="3100" i="0" err="1" smtClean="0">
                <a:effectLst/>
              </a:rPr>
              <a:t>Instalação</a:t>
            </a:r>
            <a:r>
              <a:rPr lang="en-US" altLang="pt-BR" sz="3100" i="0" smtClean="0">
                <a:effectLst/>
              </a:rPr>
              <a:t/>
            </a:r>
            <a:br>
              <a:rPr lang="en-US" altLang="pt-BR" sz="3100" i="0" smtClean="0">
                <a:effectLst/>
              </a:rPr>
            </a:br>
            <a:r>
              <a:rPr lang="en-US" altLang="pt-BR" sz="3100" smtClean="0"/>
              <a:t>Sistema de </a:t>
            </a:r>
            <a:r>
              <a:rPr lang="en-US" altLang="pt-BR" sz="3100" err="1" smtClean="0"/>
              <a:t>Distribuição</a:t>
            </a:r>
            <a:r>
              <a:rPr lang="en-US" altLang="pt-BR" sz="3100" smtClean="0"/>
              <a:t> de </a:t>
            </a:r>
            <a:r>
              <a:rPr lang="en-US" altLang="pt-BR" sz="3100" err="1" smtClean="0"/>
              <a:t>Ar</a:t>
            </a:r>
            <a:endParaRPr lang="en-US" altLang="pt-BR" i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4343400" cy="685800"/>
          </a:xfrm>
        </p:spPr>
        <p:txBody>
          <a:bodyPr/>
          <a:lstStyle/>
          <a:p>
            <a:pPr lvl="1">
              <a:lnSpc>
                <a:spcPct val="120000"/>
              </a:lnSpc>
              <a:buSzPct val="30000"/>
              <a:buFont typeface="Monotype Sorts"/>
              <a:buChar char="l"/>
            </a:pPr>
            <a:r>
              <a:rPr lang="en-US" altLang="pt-BR" dirty="0" err="1" smtClean="0"/>
              <a:t>Difusores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desacoplados</a:t>
            </a:r>
            <a:r>
              <a:rPr lang="en-US" altLang="pt-BR" dirty="0"/>
              <a:t>:</a:t>
            </a:r>
            <a:endParaRPr lang="en-US" altLang="pt-BR" dirty="0" smtClean="0"/>
          </a:p>
        </p:txBody>
      </p:sp>
      <p:pic>
        <p:nvPicPr>
          <p:cNvPr id="5" name="Imagem 4" descr="E:\20151110\20151110_10433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t="-247" r="36803" b="247"/>
          <a:stretch/>
        </p:blipFill>
        <p:spPr bwMode="auto">
          <a:xfrm rot="5400000">
            <a:off x="2412491" y="278891"/>
            <a:ext cx="4724400" cy="767181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37649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err="1" smtClean="0">
                <a:effectLst/>
              </a:rPr>
              <a:t>Verificação</a:t>
            </a:r>
            <a:r>
              <a:rPr lang="en-US" altLang="pt-BR" sz="3100" i="0" smtClean="0">
                <a:effectLst/>
              </a:rPr>
              <a:t> da </a:t>
            </a:r>
            <a:r>
              <a:rPr lang="en-US" altLang="pt-BR" sz="3100" i="0" err="1" smtClean="0">
                <a:effectLst/>
              </a:rPr>
              <a:t>Instalação</a:t>
            </a:r>
            <a:r>
              <a:rPr lang="en-US" altLang="pt-BR" sz="3100" i="0" smtClean="0">
                <a:effectLst/>
              </a:rPr>
              <a:t/>
            </a:r>
            <a:br>
              <a:rPr lang="en-US" altLang="pt-BR" sz="3100" i="0" smtClean="0">
                <a:effectLst/>
              </a:rPr>
            </a:br>
            <a:r>
              <a:rPr lang="en-US" altLang="pt-BR" sz="3100" smtClean="0"/>
              <a:t>Sistema de </a:t>
            </a:r>
            <a:r>
              <a:rPr lang="en-US" altLang="pt-BR" sz="3100" err="1" smtClean="0"/>
              <a:t>Distribuição</a:t>
            </a:r>
            <a:r>
              <a:rPr lang="en-US" altLang="pt-BR" sz="3100" smtClean="0"/>
              <a:t> de </a:t>
            </a:r>
            <a:r>
              <a:rPr lang="en-US" altLang="pt-BR" sz="3100" err="1" smtClean="0"/>
              <a:t>Ar</a:t>
            </a:r>
            <a:endParaRPr lang="en-US" altLang="pt-BR" i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170" y="1104900"/>
            <a:ext cx="5105400" cy="533400"/>
          </a:xfrm>
        </p:spPr>
        <p:txBody>
          <a:bodyPr/>
          <a:lstStyle/>
          <a:p>
            <a:pPr lvl="1">
              <a:lnSpc>
                <a:spcPct val="120000"/>
              </a:lnSpc>
              <a:buSzPct val="30000"/>
              <a:buFont typeface="Monotype Sorts"/>
              <a:buChar char="l"/>
            </a:pPr>
            <a:r>
              <a:rPr lang="en-US" altLang="pt-BR" dirty="0" err="1" smtClean="0"/>
              <a:t>Difusores</a:t>
            </a:r>
            <a:r>
              <a:rPr lang="en-US" altLang="pt-BR" dirty="0" smtClean="0"/>
              <a:t> com </a:t>
            </a:r>
            <a:r>
              <a:rPr lang="en-US" altLang="pt-BR" dirty="0" err="1" smtClean="0"/>
              <a:t>fitas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adesivas</a:t>
            </a:r>
            <a:r>
              <a:rPr lang="en-US" altLang="pt-BR" dirty="0" smtClean="0"/>
              <a:t>:</a:t>
            </a:r>
          </a:p>
        </p:txBody>
      </p:sp>
      <p:pic>
        <p:nvPicPr>
          <p:cNvPr id="6" name="Imagem 5" descr="C:\Users\note 10\AppData\Local\Microsoft\Windows\Temporary Internet Files\Content.Outlook\BA0VJGRO\IMG_546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0" b="22037"/>
          <a:stretch/>
        </p:blipFill>
        <p:spPr bwMode="auto">
          <a:xfrm>
            <a:off x="1066800" y="1676400"/>
            <a:ext cx="6934200" cy="50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565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err="1" smtClean="0">
                <a:effectLst/>
              </a:rPr>
              <a:t>Verificação</a:t>
            </a:r>
            <a:r>
              <a:rPr lang="en-US" altLang="pt-BR" sz="3100" i="0" smtClean="0">
                <a:effectLst/>
              </a:rPr>
              <a:t> da </a:t>
            </a:r>
            <a:r>
              <a:rPr lang="en-US" altLang="pt-BR" sz="3100" i="0" err="1" smtClean="0">
                <a:effectLst/>
              </a:rPr>
              <a:t>Instalação</a:t>
            </a:r>
            <a:r>
              <a:rPr lang="en-US" altLang="pt-BR" sz="3100" i="0" smtClean="0">
                <a:effectLst/>
              </a:rPr>
              <a:t/>
            </a:r>
            <a:br>
              <a:rPr lang="en-US" altLang="pt-BR" sz="3100" i="0" smtClean="0">
                <a:effectLst/>
              </a:rPr>
            </a:br>
            <a:r>
              <a:rPr lang="en-US" altLang="pt-BR" sz="3100" smtClean="0"/>
              <a:t>Sistema de </a:t>
            </a:r>
            <a:r>
              <a:rPr lang="en-US" altLang="pt-BR" sz="3100" err="1" smtClean="0"/>
              <a:t>Distribuição</a:t>
            </a:r>
            <a:r>
              <a:rPr lang="en-US" altLang="pt-BR" sz="3100" smtClean="0"/>
              <a:t> de </a:t>
            </a:r>
            <a:r>
              <a:rPr lang="en-US" altLang="pt-BR" sz="3100" err="1" smtClean="0"/>
              <a:t>Ar</a:t>
            </a:r>
            <a:endParaRPr lang="en-US" altLang="pt-BR" i="0" smtClean="0">
              <a:effectLst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7" name="Group 6"/>
          <p:cNvGrpSpPr/>
          <p:nvPr/>
        </p:nvGrpSpPr>
        <p:grpSpPr>
          <a:xfrm>
            <a:off x="1066800" y="1143000"/>
            <a:ext cx="7010400" cy="5181600"/>
            <a:chOff x="1524000" y="1123950"/>
            <a:chExt cx="6943725" cy="5200650"/>
          </a:xfrm>
        </p:grpSpPr>
        <p:graphicFrame>
          <p:nvGraphicFramePr>
            <p:cNvPr id="3" name="Objeto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14850866"/>
                </p:ext>
              </p:extLst>
            </p:nvPr>
          </p:nvGraphicFramePr>
          <p:xfrm>
            <a:off x="1524000" y="1123950"/>
            <a:ext cx="6943725" cy="5200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" r:id="rId4" imgW="12887325" imgH="4343400" progId="ZWCAD.Drawing.2014">
                    <p:embed/>
                  </p:oleObj>
                </mc:Choice>
                <mc:Fallback>
                  <p:oleObj r:id="rId4" imgW="12887325" imgH="4343400" progId="ZWCAD.Drawing.201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8125" t="9091" r="34027" b="21153"/>
                        <a:stretch>
                          <a:fillRect/>
                        </a:stretch>
                      </p:blipFill>
                      <p:spPr bwMode="auto">
                        <a:xfrm>
                          <a:off x="1524000" y="1123950"/>
                          <a:ext cx="6943725" cy="52006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4"/>
            <p:cNvSpPr/>
            <p:nvPr/>
          </p:nvSpPr>
          <p:spPr bwMode="auto">
            <a:xfrm>
              <a:off x="1905000" y="5486400"/>
              <a:ext cx="1447800" cy="68580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976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err="1" smtClean="0">
                <a:effectLst/>
              </a:rPr>
              <a:t>Verificação</a:t>
            </a:r>
            <a:r>
              <a:rPr lang="en-US" altLang="pt-BR" sz="3100" i="0" smtClean="0">
                <a:effectLst/>
              </a:rPr>
              <a:t> da </a:t>
            </a:r>
            <a:r>
              <a:rPr lang="en-US" altLang="pt-BR" sz="3100" i="0" err="1" smtClean="0">
                <a:effectLst/>
              </a:rPr>
              <a:t>Instalação</a:t>
            </a:r>
            <a:r>
              <a:rPr lang="en-US" altLang="pt-BR" sz="3100" i="0" smtClean="0">
                <a:effectLst/>
              </a:rPr>
              <a:t/>
            </a:r>
            <a:br>
              <a:rPr lang="en-US" altLang="pt-BR" sz="3100" i="0" smtClean="0">
                <a:effectLst/>
              </a:rPr>
            </a:br>
            <a:r>
              <a:rPr lang="en-US" altLang="pt-BR" sz="3100" smtClean="0"/>
              <a:t>Sistema de </a:t>
            </a:r>
            <a:r>
              <a:rPr lang="en-US" altLang="pt-BR" sz="3100" err="1" smtClean="0"/>
              <a:t>Distribuição</a:t>
            </a:r>
            <a:r>
              <a:rPr lang="en-US" altLang="pt-BR" sz="3100" smtClean="0"/>
              <a:t> de </a:t>
            </a:r>
            <a:r>
              <a:rPr lang="en-US" altLang="pt-BR" sz="3100" err="1" smtClean="0"/>
              <a:t>Ar</a:t>
            </a:r>
            <a:endParaRPr lang="en-US" altLang="pt-BR" i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382000" cy="3962400"/>
          </a:xfrm>
        </p:spPr>
        <p:txBody>
          <a:bodyPr/>
          <a:lstStyle/>
          <a:p>
            <a:pPr marL="342900" lvl="1">
              <a:lnSpc>
                <a:spcPct val="120000"/>
              </a:lnSpc>
              <a:buSzPct val="90000"/>
              <a:buFont typeface="Monotype Sorts"/>
              <a:buChar char="•"/>
            </a:pPr>
            <a:r>
              <a:rPr lang="en-US" altLang="pt-BR" sz="2400" b="0" dirty="0" err="1"/>
              <a:t>Desbalanceamento</a:t>
            </a:r>
            <a:r>
              <a:rPr lang="en-US" altLang="pt-BR" sz="2400" b="0" dirty="0"/>
              <a:t> da </a:t>
            </a:r>
            <a:r>
              <a:rPr lang="en-US" altLang="pt-BR" sz="2400" b="0" dirty="0" err="1"/>
              <a:t>distribuição</a:t>
            </a:r>
            <a:r>
              <a:rPr lang="en-US" altLang="pt-BR" sz="2400" b="0" dirty="0"/>
              <a:t> de </a:t>
            </a:r>
            <a:r>
              <a:rPr lang="en-US" altLang="pt-BR" sz="2400" b="0" dirty="0" err="1"/>
              <a:t>ar</a:t>
            </a:r>
            <a:r>
              <a:rPr lang="en-US" altLang="pt-BR" sz="2400" b="0" dirty="0"/>
              <a:t>;</a:t>
            </a:r>
          </a:p>
          <a:p>
            <a:pPr marL="342900" lvl="1">
              <a:lnSpc>
                <a:spcPct val="120000"/>
              </a:lnSpc>
              <a:buSzPct val="90000"/>
              <a:buFont typeface="Monotype Sorts"/>
              <a:buChar char="•"/>
            </a:pPr>
            <a:r>
              <a:rPr lang="en-US" altLang="pt-BR" sz="2400" b="0" dirty="0" err="1"/>
              <a:t>Desbalanceamento</a:t>
            </a:r>
            <a:r>
              <a:rPr lang="en-US" altLang="pt-BR" sz="2400" b="0" dirty="0"/>
              <a:t> da </a:t>
            </a:r>
            <a:r>
              <a:rPr lang="en-US" altLang="pt-BR" sz="2400" b="0" dirty="0" err="1"/>
              <a:t>vazão</a:t>
            </a:r>
            <a:r>
              <a:rPr lang="en-US" altLang="pt-BR" sz="2400" b="0" dirty="0"/>
              <a:t> de </a:t>
            </a:r>
            <a:r>
              <a:rPr lang="en-US" altLang="pt-BR" sz="2400" b="0" dirty="0" err="1"/>
              <a:t>ar</a:t>
            </a:r>
            <a:r>
              <a:rPr lang="en-US" altLang="pt-BR" sz="2400" b="0" dirty="0"/>
              <a:t> dos </a:t>
            </a:r>
            <a:r>
              <a:rPr lang="en-US" altLang="pt-BR" sz="2400" b="0" dirty="0" err="1"/>
              <a:t>condicionadores</a:t>
            </a:r>
            <a:r>
              <a:rPr lang="en-US" altLang="pt-BR" sz="2400" b="0" dirty="0"/>
              <a:t>:</a:t>
            </a:r>
          </a:p>
          <a:p>
            <a:pPr>
              <a:buSzPct val="90000"/>
            </a:pPr>
            <a:r>
              <a:rPr lang="pt-BR" sz="2400" b="0" dirty="0"/>
              <a:t>35% da vazão total do </a:t>
            </a:r>
            <a:r>
              <a:rPr lang="pt-BR" sz="2400" b="0" dirty="0" smtClean="0"/>
              <a:t>pavimento atende as </a:t>
            </a:r>
            <a:r>
              <a:rPr lang="pt-BR" sz="2400" b="0" dirty="0"/>
              <a:t>regiões </a:t>
            </a:r>
            <a:r>
              <a:rPr lang="pt-BR" sz="2400" b="0" dirty="0" smtClean="0"/>
              <a:t>centrais, atendidas </a:t>
            </a:r>
            <a:r>
              <a:rPr lang="pt-BR" sz="2400" b="0" dirty="0"/>
              <a:t>por </a:t>
            </a:r>
            <a:r>
              <a:rPr lang="pt-BR" sz="2400" b="0" dirty="0" err="1" smtClean="0"/>
              <a:t>VACs</a:t>
            </a:r>
            <a:r>
              <a:rPr lang="pt-BR" sz="2400" b="0" dirty="0" smtClean="0"/>
              <a:t>;</a:t>
            </a:r>
          </a:p>
          <a:p>
            <a:pPr>
              <a:buSzPct val="90000"/>
            </a:pPr>
            <a:r>
              <a:rPr lang="pt-BR" sz="2400" b="0" dirty="0" smtClean="0"/>
              <a:t>65% </a:t>
            </a:r>
            <a:r>
              <a:rPr lang="pt-BR" sz="2400" b="0" dirty="0"/>
              <a:t>da vazão total do pavimento </a:t>
            </a:r>
            <a:r>
              <a:rPr lang="pt-BR" sz="2400" b="0" dirty="0" smtClean="0"/>
              <a:t>atende </a:t>
            </a:r>
            <a:r>
              <a:rPr lang="pt-BR" sz="2400" b="0" dirty="0"/>
              <a:t>as regiões </a:t>
            </a:r>
            <a:r>
              <a:rPr lang="pt-BR" sz="2400" b="0" dirty="0" smtClean="0"/>
              <a:t>periféricas, atendidas </a:t>
            </a:r>
            <a:r>
              <a:rPr lang="pt-BR" sz="2400" b="0" dirty="0"/>
              <a:t>por </a:t>
            </a:r>
            <a:r>
              <a:rPr lang="pt-BR" sz="2400" b="0" dirty="0" err="1" smtClean="0"/>
              <a:t>VAVs</a:t>
            </a:r>
            <a:r>
              <a:rPr lang="pt-BR" sz="2400" b="0" dirty="0"/>
              <a:t>;</a:t>
            </a:r>
          </a:p>
          <a:p>
            <a:pPr marL="342900" lvl="1">
              <a:lnSpc>
                <a:spcPct val="120000"/>
              </a:lnSpc>
              <a:buSzPct val="90000"/>
              <a:buFont typeface="Monotype Sorts"/>
              <a:buChar char="•"/>
            </a:pPr>
            <a:endParaRPr lang="en-US" altLang="pt-BR" sz="2400" b="0" dirty="0"/>
          </a:p>
          <a:p>
            <a:pPr marL="342900" lvl="1">
              <a:lnSpc>
                <a:spcPct val="120000"/>
              </a:lnSpc>
              <a:buSzPct val="90000"/>
              <a:buFont typeface="Monotype Sorts"/>
              <a:buChar char="•"/>
            </a:pPr>
            <a:endParaRPr lang="en-US" altLang="pt-BR" sz="2400" b="0" dirty="0"/>
          </a:p>
        </p:txBody>
      </p:sp>
    </p:spTree>
    <p:extLst>
      <p:ext uri="{BB962C8B-B14F-4D97-AF65-F5344CB8AC3E}">
        <p14:creationId xmlns:p14="http://schemas.microsoft.com/office/powerpoint/2010/main" val="3693661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err="1" smtClean="0">
                <a:effectLst/>
              </a:rPr>
              <a:t>Verificação</a:t>
            </a:r>
            <a:r>
              <a:rPr lang="en-US" altLang="pt-BR" sz="3100" i="0" smtClean="0">
                <a:effectLst/>
              </a:rPr>
              <a:t> da </a:t>
            </a:r>
            <a:r>
              <a:rPr lang="en-US" altLang="pt-BR" sz="3100" i="0" err="1" smtClean="0">
                <a:effectLst/>
              </a:rPr>
              <a:t>Instalação</a:t>
            </a:r>
            <a:r>
              <a:rPr lang="en-US" altLang="pt-BR" sz="3100" i="0" smtClean="0">
                <a:effectLst/>
              </a:rPr>
              <a:t/>
            </a:r>
            <a:br>
              <a:rPr lang="en-US" altLang="pt-BR" sz="3100" i="0" smtClean="0">
                <a:effectLst/>
              </a:rPr>
            </a:br>
            <a:r>
              <a:rPr lang="en-US" altLang="pt-BR" sz="3100" smtClean="0"/>
              <a:t>Sistema de </a:t>
            </a:r>
            <a:r>
              <a:rPr lang="en-US" altLang="pt-BR" sz="3100" err="1" smtClean="0"/>
              <a:t>Distribuição</a:t>
            </a:r>
            <a:r>
              <a:rPr lang="en-US" altLang="pt-BR" sz="3100" smtClean="0"/>
              <a:t> de </a:t>
            </a:r>
            <a:r>
              <a:rPr lang="en-US" altLang="pt-BR" sz="3100" err="1" smtClean="0"/>
              <a:t>Ar</a:t>
            </a:r>
            <a:endParaRPr lang="en-US" altLang="pt-BR" i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05000"/>
            <a:ext cx="8382000" cy="2362200"/>
          </a:xfrm>
        </p:spPr>
        <p:txBody>
          <a:bodyPr/>
          <a:lstStyle/>
          <a:p>
            <a:r>
              <a:rPr lang="pt-BR" sz="2400" b="0" dirty="0" smtClean="0"/>
              <a:t>As </a:t>
            </a:r>
            <a:r>
              <a:rPr lang="pt-BR" sz="2400" b="0" dirty="0" err="1" smtClean="0"/>
              <a:t>VACs</a:t>
            </a:r>
            <a:r>
              <a:rPr lang="pt-BR" sz="2400" b="0" dirty="0" smtClean="0"/>
              <a:t> operam como Dampers 0 ou 100% (</a:t>
            </a:r>
            <a:r>
              <a:rPr lang="pt-BR" sz="2400" b="0" dirty="0" err="1" smtClean="0"/>
              <a:t>on</a:t>
            </a:r>
            <a:r>
              <a:rPr lang="pt-BR" sz="2400" b="0" dirty="0" smtClean="0"/>
              <a:t> – off);</a:t>
            </a:r>
          </a:p>
          <a:p>
            <a:endParaRPr lang="pt-BR" sz="2400" b="0" dirty="0"/>
          </a:p>
          <a:p>
            <a:endParaRPr lang="pt-BR" sz="2400" b="0" dirty="0" smtClean="0"/>
          </a:p>
          <a:p>
            <a:r>
              <a:rPr lang="pt-BR" sz="2400" b="0" dirty="0" smtClean="0"/>
              <a:t>Este conceito prejudica o controle de temperatura do pavimento.</a:t>
            </a:r>
            <a:endParaRPr lang="pt-BR" sz="2400" b="0" dirty="0"/>
          </a:p>
          <a:p>
            <a:pPr marL="342900" lvl="1">
              <a:lnSpc>
                <a:spcPct val="120000"/>
              </a:lnSpc>
              <a:buSzPct val="30000"/>
              <a:buFont typeface="Monotype Sorts"/>
              <a:buChar char="•"/>
            </a:pPr>
            <a:endParaRPr lang="en-US" altLang="pt-BR" sz="2400" b="0" dirty="0"/>
          </a:p>
          <a:p>
            <a:pPr marL="342900" lvl="1">
              <a:lnSpc>
                <a:spcPct val="120000"/>
              </a:lnSpc>
              <a:buSzPct val="30000"/>
              <a:buFont typeface="Monotype Sorts"/>
              <a:buChar char="•"/>
            </a:pPr>
            <a:endParaRPr lang="en-US" altLang="pt-BR" sz="2400" b="0" dirty="0"/>
          </a:p>
        </p:txBody>
      </p:sp>
    </p:spTree>
    <p:extLst>
      <p:ext uri="{BB962C8B-B14F-4D97-AF65-F5344CB8AC3E}">
        <p14:creationId xmlns:p14="http://schemas.microsoft.com/office/powerpoint/2010/main" val="1761732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Operação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572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/>
              <a:t>TESTES OPERACIONAIS – BOMBAS</a:t>
            </a:r>
            <a:endParaRPr lang="en-US" altLang="pt-BR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68882"/>
            <a:ext cx="7783513" cy="508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083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Operação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572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/>
              <a:t>TESTES OPERACIONAIS – BOMBAS</a:t>
            </a:r>
            <a:endParaRPr lang="en-US" altLang="pt-BR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" y="1828800"/>
            <a:ext cx="7453031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810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Operação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572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/>
              <a:t>TESTES OPERACIONAIS – BOMBAS</a:t>
            </a:r>
            <a:endParaRPr lang="en-US" altLang="pt-BR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80618"/>
            <a:ext cx="7765565" cy="507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78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Operação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572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/>
              <a:t>TESTES OPERACIONAIS – BOMBAS</a:t>
            </a:r>
            <a:endParaRPr lang="en-US" altLang="pt-BR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2085"/>
            <a:ext cx="7696200" cy="503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283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-38100"/>
            <a:ext cx="8229600" cy="877888"/>
          </a:xfrm>
        </p:spPr>
        <p:txBody>
          <a:bodyPr/>
          <a:lstStyle/>
          <a:p>
            <a:r>
              <a:rPr lang="pt-BR" altLang="pt-BR" i="0" smtClean="0">
                <a:effectLst/>
              </a:rPr>
              <a:t>Chillers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7010400" cy="5257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Operação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572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/>
              <a:t>TESTES OPERACIONAIS – </a:t>
            </a:r>
            <a:r>
              <a:rPr lang="pt-BR" dirty="0" smtClean="0"/>
              <a:t>TORRES DE RESFRIAMENTO</a:t>
            </a:r>
            <a:endParaRPr lang="en-US" altLang="pt-BR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752600"/>
            <a:ext cx="8411509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211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Operação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572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/>
              <a:t>TESTES OPERACIONAIS – </a:t>
            </a:r>
            <a:r>
              <a:rPr lang="pt-BR" dirty="0" smtClean="0"/>
              <a:t>TORRES DE RESFRIAMENTO</a:t>
            </a:r>
            <a:endParaRPr lang="en-US" altLang="pt-BR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6400800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4859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701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»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SzPct val="30000"/>
              <a:buFontTx/>
              <a:buNone/>
            </a:pPr>
            <a:r>
              <a:rPr lang="pt-BR" dirty="0" smtClean="0">
                <a:solidFill>
                  <a:srgbClr val="FF0000"/>
                </a:solidFill>
              </a:rPr>
              <a:t>Potência Absorvida – Motor do Ventilador = 10 kW    </a:t>
            </a:r>
            <a:endParaRPr lang="en-US" altLang="pt-BR" dirty="0" smtClean="0">
              <a:solidFill>
                <a:srgbClr val="FF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10" y="1728089"/>
            <a:ext cx="7738269" cy="469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658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Operação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572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/>
              <a:t>TESTES OPERACIONAIS – </a:t>
            </a:r>
            <a:r>
              <a:rPr lang="pt-BR" dirty="0" smtClean="0"/>
              <a:t>TORRES DE RESFRIAMENTO</a:t>
            </a:r>
            <a:endParaRPr lang="en-US" altLang="pt-BR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8404900" cy="510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368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Operação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572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/>
              <a:t>TESTES OPERACIONAIS – </a:t>
            </a:r>
            <a:r>
              <a:rPr lang="pt-BR" dirty="0" smtClean="0"/>
              <a:t>TORRES DE RESFRIAMENTO</a:t>
            </a:r>
            <a:endParaRPr lang="en-US" altLang="pt-BR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6400800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4859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701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»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SzPct val="30000"/>
              <a:buFontTx/>
              <a:buNone/>
            </a:pPr>
            <a:r>
              <a:rPr lang="pt-BR" dirty="0" smtClean="0">
                <a:solidFill>
                  <a:srgbClr val="FF0000"/>
                </a:solidFill>
              </a:rPr>
              <a:t>Potência Absorvida – Motor do Ventilador = 16 kW    </a:t>
            </a:r>
            <a:endParaRPr lang="en-US" altLang="pt-BR" dirty="0" smtClean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17" y="1668705"/>
            <a:ext cx="7796462" cy="473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64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 i="0" dirty="0" smtClean="0">
                <a:effectLst/>
              </a:rPr>
              <a:t>Testes Operacionais nos </a:t>
            </a:r>
            <a:r>
              <a:rPr lang="pt-BR" altLang="pt-BR" sz="3600" i="0" dirty="0" err="1" smtClean="0">
                <a:effectLst/>
              </a:rPr>
              <a:t>FCs</a:t>
            </a:r>
            <a:endParaRPr lang="pt-BR" altLang="pt-BR" sz="3600" i="0" dirty="0" smtClean="0">
              <a:effectLst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816132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429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 i="0" dirty="0" smtClean="0">
                <a:effectLst/>
              </a:rPr>
              <a:t>Testes Operacionais nos </a:t>
            </a:r>
            <a:r>
              <a:rPr lang="pt-BR" altLang="pt-BR" sz="3600" i="0" dirty="0" err="1" smtClean="0">
                <a:effectLst/>
              </a:rPr>
              <a:t>FCs</a:t>
            </a:r>
            <a:endParaRPr lang="pt-BR" altLang="pt-BR" sz="3600" i="0" dirty="0" smtClean="0"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524000"/>
            <a:ext cx="7996714" cy="471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625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smtClean="0">
                <a:effectLst/>
              </a:rPr>
              <a:t>Testes </a:t>
            </a:r>
            <a:r>
              <a:rPr lang="en-US" altLang="pt-BR" sz="3100" i="0" dirty="0" err="1" smtClean="0">
                <a:effectLst/>
              </a:rPr>
              <a:t>Operacionais</a:t>
            </a:r>
            <a:r>
              <a:rPr lang="en-US" altLang="pt-BR" sz="3100" i="0" dirty="0" smtClean="0">
                <a:effectLst/>
              </a:rPr>
              <a:t> </a:t>
            </a:r>
            <a:r>
              <a:rPr lang="en-US" altLang="pt-BR" sz="3100" i="0" dirty="0" err="1" smtClean="0">
                <a:effectLst/>
              </a:rPr>
              <a:t>nos</a:t>
            </a:r>
            <a:r>
              <a:rPr lang="en-US" altLang="pt-BR" sz="3100" i="0" dirty="0" smtClean="0">
                <a:effectLst/>
              </a:rPr>
              <a:t> FCs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5029200"/>
          </a:xfrm>
        </p:spPr>
        <p:txBody>
          <a:bodyPr/>
          <a:lstStyle/>
          <a:p>
            <a:r>
              <a:rPr lang="pt-BR" sz="2400" b="0" dirty="0" smtClean="0"/>
              <a:t>Conforme </a:t>
            </a:r>
            <a:r>
              <a:rPr lang="pt-BR" sz="2400" b="0" dirty="0"/>
              <a:t>pode ser observado nos </a:t>
            </a:r>
            <a:r>
              <a:rPr lang="pt-BR" sz="2400" b="0" dirty="0" smtClean="0"/>
              <a:t>gráficos, </a:t>
            </a:r>
            <a:r>
              <a:rPr lang="pt-BR" sz="2400" b="0" dirty="0"/>
              <a:t>a capacidade do </a:t>
            </a:r>
            <a:r>
              <a:rPr lang="pt-BR" sz="2400" b="0" dirty="0" err="1"/>
              <a:t>fancoil</a:t>
            </a:r>
            <a:r>
              <a:rPr lang="pt-BR" sz="2400" b="0" dirty="0"/>
              <a:t> deste pavimento atingiu picos de 200 kW, operando em uma média de 170 kW. Este valor está coerente com a simulação da serpentina realizada e mostrada no relatório de Verificação da Instalação.</a:t>
            </a:r>
          </a:p>
          <a:p>
            <a:r>
              <a:rPr lang="pt-BR" sz="2400" b="0" dirty="0"/>
              <a:t>Podemos afirmar, também, que a carga térmica deste pavimento está atingindo o limite do equipamento mesmo durante o período observado, quando as temperaturas externas não estavam elevadas. Portanto poderá haver falta de capacidade em dias mais quentes. Esta capacidade elevada ocorreu apenas durante três horas no dia observado</a:t>
            </a:r>
            <a:endParaRPr lang="en-US" altLang="pt-BR" sz="2400" b="0" dirty="0" smtClean="0"/>
          </a:p>
        </p:txBody>
      </p:sp>
    </p:spTree>
    <p:extLst>
      <p:ext uri="{BB962C8B-B14F-4D97-AF65-F5344CB8AC3E}">
        <p14:creationId xmlns:p14="http://schemas.microsoft.com/office/powerpoint/2010/main" val="2939664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Desempenho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572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/>
              <a:t>TESTES </a:t>
            </a:r>
            <a:r>
              <a:rPr lang="pt-BR" dirty="0" smtClean="0"/>
              <a:t>DE DESEMPENHO - CHILLERS</a:t>
            </a:r>
            <a:endParaRPr lang="en-US" altLang="pt-BR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13555"/>
            <a:ext cx="8389938" cy="509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390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Desempenho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572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/>
              <a:t>TESTES </a:t>
            </a:r>
            <a:r>
              <a:rPr lang="pt-BR" dirty="0" smtClean="0"/>
              <a:t>DE DESEMPENHO - CHILLERS</a:t>
            </a:r>
            <a:endParaRPr lang="en-US" altLang="pt-BR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86" y="1752600"/>
            <a:ext cx="8133988" cy="493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619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Desempenho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572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/>
              <a:t>TESTES </a:t>
            </a:r>
            <a:r>
              <a:rPr lang="pt-BR" dirty="0" smtClean="0"/>
              <a:t>DE DESEMPENHO - CHILLERS</a:t>
            </a:r>
            <a:endParaRPr lang="en-US" altLang="pt-BR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8229600" cy="499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482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-38100"/>
            <a:ext cx="8229600" cy="877888"/>
          </a:xfrm>
        </p:spPr>
        <p:txBody>
          <a:bodyPr/>
          <a:lstStyle/>
          <a:p>
            <a:r>
              <a:rPr lang="pt-BR" altLang="pt-BR" i="0" dirty="0" smtClean="0">
                <a:effectLst/>
              </a:rPr>
              <a:t>Chiller com HCFC-22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1600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28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Desempenho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572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/>
              <a:t>TESTES </a:t>
            </a:r>
            <a:r>
              <a:rPr lang="pt-BR" dirty="0" smtClean="0"/>
              <a:t>DE DESEMPENHO - CHILLERS</a:t>
            </a:r>
            <a:endParaRPr lang="en-US" altLang="pt-BR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5" y="1752600"/>
            <a:ext cx="8269705" cy="501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365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Desempenho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572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/>
              <a:t>TESTES </a:t>
            </a:r>
            <a:r>
              <a:rPr lang="pt-BR" dirty="0" smtClean="0"/>
              <a:t>DE DESEMPENHO - CHILLERS</a:t>
            </a:r>
            <a:endParaRPr lang="en-US" altLang="pt-BR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816183"/>
            <a:ext cx="8329045" cy="504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474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Desempenho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572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/>
              <a:t>TESTES </a:t>
            </a:r>
            <a:r>
              <a:rPr lang="pt-BR" dirty="0" smtClean="0"/>
              <a:t>DE DESEMPENHO - CHILLERS</a:t>
            </a:r>
            <a:endParaRPr lang="en-US" altLang="pt-BR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78086"/>
            <a:ext cx="8382000" cy="507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879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Desempenho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572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/>
              <a:t>TESTES </a:t>
            </a:r>
            <a:r>
              <a:rPr lang="pt-BR" dirty="0" smtClean="0"/>
              <a:t>DE DESEMPENHO - CHILLERS</a:t>
            </a:r>
            <a:endParaRPr lang="en-US" altLang="pt-BR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9" y="1676400"/>
            <a:ext cx="8289361" cy="502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02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Desempenho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572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/>
              <a:t>TESTES </a:t>
            </a:r>
            <a:r>
              <a:rPr lang="pt-BR" dirty="0" smtClean="0"/>
              <a:t>DE DESEMPENHO - CHILLERS</a:t>
            </a:r>
            <a:endParaRPr lang="en-US" altLang="pt-BR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8414959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710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Desempenho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572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pt-BR" dirty="0" smtClean="0"/>
              <a:t>TESTE FUNCIONAL DO SISTEMA DE AUTOMAÇÃO</a:t>
            </a:r>
            <a:endParaRPr lang="en-US" altLang="pt-BR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4212" y="1828800"/>
            <a:ext cx="807878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4859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701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»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2300" b="0" dirty="0" smtClean="0"/>
              <a:t>Sistema opera </a:t>
            </a:r>
            <a:r>
              <a:rPr lang="en-GB" sz="2300" b="0" dirty="0" err="1" smtClean="0"/>
              <a:t>em</a:t>
            </a:r>
            <a:r>
              <a:rPr lang="en-GB" sz="2300" b="0" dirty="0" smtClean="0"/>
              <a:t> </a:t>
            </a:r>
            <a:r>
              <a:rPr lang="en-GB" sz="2300" b="0" dirty="0" err="1" smtClean="0"/>
              <a:t>modo</a:t>
            </a:r>
            <a:r>
              <a:rPr lang="en-GB" sz="2300" b="0" dirty="0" smtClean="0"/>
              <a:t> manual </a:t>
            </a:r>
            <a:r>
              <a:rPr lang="en-GB" sz="2300" b="0" dirty="0" err="1" smtClean="0"/>
              <a:t>remoto</a:t>
            </a:r>
            <a:r>
              <a:rPr lang="en-GB" sz="2300" b="0" dirty="0" smtClean="0"/>
              <a:t>;</a:t>
            </a:r>
            <a:endParaRPr lang="en-US" sz="2300" b="0" dirty="0" smtClean="0"/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pt-BR" sz="2300" b="0" dirty="0" err="1" smtClean="0"/>
              <a:t>Válvulas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motorizadas</a:t>
            </a:r>
            <a:r>
              <a:rPr lang="en-US" altLang="pt-BR" sz="2300" b="0" dirty="0" smtClean="0"/>
              <a:t> dos Chillers </a:t>
            </a:r>
            <a:r>
              <a:rPr lang="en-US" altLang="pt-BR" sz="2300" b="0" dirty="0" err="1" smtClean="0"/>
              <a:t>antigos</a:t>
            </a:r>
            <a:r>
              <a:rPr lang="en-US" altLang="pt-BR" sz="2300" b="0" dirty="0" smtClean="0"/>
              <a:t> e Torres </a:t>
            </a:r>
            <a:r>
              <a:rPr lang="en-US" altLang="pt-BR" sz="2300" b="0" dirty="0" err="1" smtClean="0"/>
              <a:t>antigas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não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funcionam</a:t>
            </a:r>
            <a:r>
              <a:rPr lang="en-US" altLang="pt-BR" sz="2300" b="0" dirty="0" smtClean="0"/>
              <a:t>;</a:t>
            </a:r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pt-BR" sz="2300" b="0" dirty="0" err="1" smtClean="0"/>
              <a:t>Controle</a:t>
            </a:r>
            <a:r>
              <a:rPr lang="en-US" altLang="pt-BR" sz="2300" b="0" dirty="0" smtClean="0"/>
              <a:t> “Visual” de </a:t>
            </a:r>
            <a:r>
              <a:rPr lang="en-US" altLang="pt-BR" sz="2300" b="0" dirty="0" err="1" smtClean="0"/>
              <a:t>partida</a:t>
            </a:r>
            <a:r>
              <a:rPr lang="en-US" altLang="pt-BR" sz="2300" b="0" dirty="0" smtClean="0"/>
              <a:t> dos Chillers </a:t>
            </a:r>
            <a:r>
              <a:rPr lang="en-US" altLang="pt-BR" sz="2300" b="0" dirty="0" err="1" smtClean="0"/>
              <a:t>inadequada</a:t>
            </a:r>
            <a:r>
              <a:rPr lang="en-US" altLang="pt-BR" sz="2300" b="0" dirty="0" smtClean="0"/>
              <a:t>;</a:t>
            </a:r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pt-BR" sz="2300" b="0" dirty="0" err="1" smtClean="0"/>
              <a:t>Alguns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sensores</a:t>
            </a:r>
            <a:r>
              <a:rPr lang="en-US" altLang="pt-BR" sz="2300" b="0" dirty="0" smtClean="0"/>
              <a:t> de campo </a:t>
            </a:r>
            <a:r>
              <a:rPr lang="en-US" altLang="pt-BR" sz="2300" b="0" dirty="0" err="1" smtClean="0"/>
              <a:t>apresentam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problemas</a:t>
            </a:r>
            <a:r>
              <a:rPr lang="en-US" altLang="pt-BR" sz="2300" b="0" dirty="0" smtClean="0"/>
              <a:t> e </a:t>
            </a:r>
            <a:r>
              <a:rPr lang="en-US" altLang="pt-BR" sz="2300" b="0" dirty="0" err="1" smtClean="0"/>
              <a:t>precisam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ser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corrigidos</a:t>
            </a:r>
            <a:r>
              <a:rPr lang="en-US" altLang="pt-BR" sz="2300" b="0" dirty="0" smtClean="0"/>
              <a:t>; </a:t>
            </a:r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pt-BR" sz="2300" b="0" dirty="0" err="1" smtClean="0"/>
              <a:t>Faltam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Telas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específicas</a:t>
            </a:r>
            <a:r>
              <a:rPr lang="en-US" altLang="pt-BR" sz="2300" b="0" dirty="0" smtClean="0"/>
              <a:t> no Sistema </a:t>
            </a:r>
            <a:r>
              <a:rPr lang="en-US" altLang="pt-BR" sz="2300" b="0" dirty="0" err="1" smtClean="0"/>
              <a:t>Supervisório</a:t>
            </a:r>
            <a:r>
              <a:rPr lang="en-US" altLang="pt-BR" sz="2300" b="0" dirty="0" smtClean="0"/>
              <a:t> para </a:t>
            </a:r>
            <a:r>
              <a:rPr lang="en-US" altLang="pt-BR" sz="2300" b="0" dirty="0" err="1" smtClean="0"/>
              <a:t>monitoração</a:t>
            </a:r>
            <a:r>
              <a:rPr lang="en-US" altLang="pt-BR" sz="2300" b="0" dirty="0" smtClean="0"/>
              <a:t> das </a:t>
            </a:r>
            <a:r>
              <a:rPr lang="en-US" altLang="pt-BR" sz="2300" b="0" dirty="0" err="1" smtClean="0"/>
              <a:t>condições</a:t>
            </a:r>
            <a:r>
              <a:rPr lang="en-US" altLang="pt-BR" sz="2300" b="0" dirty="0" smtClean="0"/>
              <a:t> de </a:t>
            </a:r>
            <a:r>
              <a:rPr lang="en-US" altLang="pt-BR" sz="2300" b="0" dirty="0" err="1" smtClean="0"/>
              <a:t>operação</a:t>
            </a:r>
            <a:r>
              <a:rPr lang="en-US" altLang="pt-BR" sz="2300" b="0" dirty="0" smtClean="0"/>
              <a:t> dos Chillers.</a:t>
            </a:r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pt-BR" sz="2300" b="0" dirty="0" err="1"/>
              <a:t>Faltam</a:t>
            </a:r>
            <a:r>
              <a:rPr lang="en-US" altLang="pt-BR" sz="2300" b="0" dirty="0"/>
              <a:t> </a:t>
            </a:r>
            <a:r>
              <a:rPr lang="en-US" altLang="pt-BR" sz="2300" b="0" dirty="0" err="1"/>
              <a:t>Telas</a:t>
            </a:r>
            <a:r>
              <a:rPr lang="en-US" altLang="pt-BR" sz="2300" b="0" dirty="0"/>
              <a:t> </a:t>
            </a:r>
            <a:r>
              <a:rPr lang="en-US" altLang="pt-BR" sz="2300" b="0" dirty="0" err="1"/>
              <a:t>específicas</a:t>
            </a:r>
            <a:r>
              <a:rPr lang="en-US" altLang="pt-BR" sz="2300" b="0" dirty="0"/>
              <a:t> no Sistema </a:t>
            </a:r>
            <a:r>
              <a:rPr lang="en-US" altLang="pt-BR" sz="2300" b="0" dirty="0" err="1"/>
              <a:t>Supervisório</a:t>
            </a:r>
            <a:r>
              <a:rPr lang="en-US" altLang="pt-BR" sz="2300" b="0" dirty="0"/>
              <a:t> para </a:t>
            </a:r>
            <a:r>
              <a:rPr lang="en-US" altLang="pt-BR" sz="2300" b="0" dirty="0" err="1"/>
              <a:t>monitoração</a:t>
            </a:r>
            <a:r>
              <a:rPr lang="en-US" altLang="pt-BR" sz="2300" b="0" dirty="0"/>
              <a:t> </a:t>
            </a:r>
            <a:r>
              <a:rPr lang="en-US" altLang="pt-BR" sz="2300" b="0" dirty="0" smtClean="0"/>
              <a:t>da </a:t>
            </a:r>
            <a:r>
              <a:rPr lang="en-US" altLang="pt-BR" sz="2300" b="0" dirty="0" err="1" smtClean="0"/>
              <a:t>Capacidade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Atual</a:t>
            </a:r>
            <a:r>
              <a:rPr lang="en-US" altLang="pt-BR" sz="2300" b="0" dirty="0" smtClean="0"/>
              <a:t> e </a:t>
            </a:r>
            <a:r>
              <a:rPr lang="en-US" altLang="pt-BR" sz="2300" b="0" dirty="0" err="1" smtClean="0"/>
              <a:t>Eficiência</a:t>
            </a:r>
            <a:r>
              <a:rPr lang="en-US" altLang="pt-BR" sz="2300" b="0" dirty="0" smtClean="0"/>
              <a:t> </a:t>
            </a:r>
            <a:r>
              <a:rPr lang="en-US" altLang="pt-BR" sz="2300" b="0" dirty="0" err="1" smtClean="0"/>
              <a:t>Energética</a:t>
            </a:r>
            <a:r>
              <a:rPr lang="en-US" altLang="pt-BR" sz="2300" b="0" dirty="0" smtClean="0"/>
              <a:t>  dos Chillers e da CAG.</a:t>
            </a:r>
          </a:p>
          <a:p>
            <a:pPr lvl="1">
              <a:lnSpc>
                <a:spcPct val="120000"/>
              </a:lnSpc>
              <a:buSzPct val="30000"/>
              <a:buFont typeface="Monotype Sorts"/>
              <a:buChar char="l"/>
            </a:pPr>
            <a:endParaRPr lang="en-US" altLang="pt-BR" sz="2300" dirty="0" smtClean="0"/>
          </a:p>
        </p:txBody>
      </p:sp>
    </p:spTree>
    <p:extLst>
      <p:ext uri="{BB962C8B-B14F-4D97-AF65-F5344CB8AC3E}">
        <p14:creationId xmlns:p14="http://schemas.microsoft.com/office/powerpoint/2010/main" val="1069500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pt-BR" sz="2800" dirty="0"/>
              <a:t>VERIFICAÇÃO </a:t>
            </a:r>
            <a:r>
              <a:rPr lang="pt-BR" sz="2800" dirty="0" smtClean="0"/>
              <a:t>FUNCIONAL </a:t>
            </a:r>
            <a:br>
              <a:rPr lang="pt-BR" sz="2800" dirty="0" smtClean="0"/>
            </a:br>
            <a:r>
              <a:rPr lang="pt-BR" sz="2800" dirty="0" smtClean="0"/>
              <a:t>da Rede de Distribuição de Ar</a:t>
            </a:r>
            <a:endParaRPr lang="pt-BR" sz="28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5029200"/>
          </a:xfrm>
        </p:spPr>
        <p:txBody>
          <a:bodyPr/>
          <a:lstStyle/>
          <a:p>
            <a:r>
              <a:rPr lang="pt-BR" sz="2400" b="0" dirty="0"/>
              <a:t>As não </a:t>
            </a:r>
            <a:r>
              <a:rPr lang="pt-BR" sz="2400" b="0" dirty="0" smtClean="0"/>
              <a:t>conformidades identificadas na instalação da rede de distribuição de ar causam disfunção </a:t>
            </a:r>
            <a:r>
              <a:rPr lang="pt-BR" sz="2400" b="0" dirty="0"/>
              <a:t>do sistema de controle de temperatura nos </a:t>
            </a:r>
            <a:r>
              <a:rPr lang="pt-BR" sz="2400" b="0" dirty="0" smtClean="0"/>
              <a:t>ambientes. </a:t>
            </a:r>
            <a:r>
              <a:rPr lang="pt-BR" sz="2400" b="0" dirty="0"/>
              <a:t>Esta disfunção gera zonas muito frias e outras zonas </a:t>
            </a:r>
            <a:r>
              <a:rPr lang="pt-BR" sz="2400" b="0" dirty="0" smtClean="0"/>
              <a:t>quentes.</a:t>
            </a:r>
            <a:endParaRPr lang="pt-BR" sz="2400" b="0" dirty="0"/>
          </a:p>
          <a:p>
            <a:r>
              <a:rPr lang="pt-BR" sz="2400" b="0" dirty="0"/>
              <a:t>Os usuários reclamam com a equipe de operação do edifício que na tentativa de atendê-los busca uma operação manual das </a:t>
            </a:r>
            <a:r>
              <a:rPr lang="pt-BR" sz="2400" b="0" dirty="0" err="1"/>
              <a:t>VAVs</a:t>
            </a:r>
            <a:r>
              <a:rPr lang="pt-BR" sz="2400" b="0" dirty="0"/>
              <a:t> anulando o sistema de controle automático. Esta ação</a:t>
            </a:r>
            <a:r>
              <a:rPr lang="pt-BR" sz="2400" b="0" dirty="0" smtClean="0"/>
              <a:t>, </a:t>
            </a:r>
            <a:r>
              <a:rPr lang="pt-BR" sz="2400" b="0" dirty="0"/>
              <a:t>nem sempre atinge os resultados esperados causando mais desconforto e uma consciência coletiva de que o sistema não funciona e que os usuários devem se conformar com esta realidade ou buscar soluções individuais como, por exemplo, obstruir os difusores de insuflamento com fitas adesivas</a:t>
            </a:r>
            <a:r>
              <a:rPr lang="pt-BR" sz="2400" b="0" dirty="0" smtClean="0"/>
              <a:t>.</a:t>
            </a:r>
            <a:r>
              <a:rPr lang="pt-BR" sz="2400" dirty="0">
                <a:ea typeface="Times New Roman"/>
              </a:rPr>
              <a:t> </a:t>
            </a:r>
            <a:endParaRPr lang="pt-BR" sz="2400" dirty="0" smtClean="0"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2966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pt-BR" sz="2800" dirty="0"/>
              <a:t>VERIFICAÇÃO FUNCIONAL </a:t>
            </a:r>
            <a:br>
              <a:rPr lang="pt-BR" sz="2800" dirty="0"/>
            </a:br>
            <a:r>
              <a:rPr lang="pt-BR" sz="2800" dirty="0"/>
              <a:t>da </a:t>
            </a:r>
            <a:r>
              <a:rPr lang="pt-BR" sz="2800" dirty="0" smtClean="0"/>
              <a:t>Rede </a:t>
            </a:r>
            <a:r>
              <a:rPr lang="pt-BR" sz="2800" dirty="0"/>
              <a:t>de </a:t>
            </a:r>
            <a:r>
              <a:rPr lang="pt-BR" sz="2800" dirty="0" smtClean="0"/>
              <a:t>Distribuição </a:t>
            </a:r>
            <a:r>
              <a:rPr lang="pt-BR" sz="2800" dirty="0"/>
              <a:t>de </a:t>
            </a:r>
            <a:r>
              <a:rPr lang="pt-BR" sz="2800" dirty="0" smtClean="0"/>
              <a:t>Ar</a:t>
            </a:r>
            <a:endParaRPr lang="pt-BR" sz="28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5029200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 smtClean="0">
                <a:ea typeface="Times New Roman"/>
              </a:rPr>
              <a:t> </a:t>
            </a:r>
          </a:p>
          <a:p>
            <a:r>
              <a:rPr lang="pt-BR" sz="2400" b="0" dirty="0" smtClean="0">
                <a:ea typeface="Times New Roman"/>
              </a:rPr>
              <a:t>Estas </a:t>
            </a:r>
            <a:r>
              <a:rPr lang="pt-BR" sz="2400" b="0" dirty="0">
                <a:ea typeface="Times New Roman"/>
              </a:rPr>
              <a:t>ações individuais, quando combinadas, geram mais desequilíbrio no sistema de distribuição de ar e, portanto uma situação caótica que se distancia da possibilidade de atingir-se o equilíbrio de temperaturas no ambiente </a:t>
            </a:r>
            <a:r>
              <a:rPr lang="pt-BR" sz="2400" b="0" dirty="0" smtClean="0">
                <a:ea typeface="Times New Roman"/>
              </a:rPr>
              <a:t>condicionado</a:t>
            </a:r>
          </a:p>
          <a:p>
            <a:r>
              <a:rPr lang="pt-BR" sz="2400" b="0" dirty="0"/>
              <a:t>Os sensores de pressão para indicação da saturação dos filtros dos </a:t>
            </a:r>
            <a:r>
              <a:rPr lang="pt-BR" sz="2400" b="0" dirty="0" err="1"/>
              <a:t>fancoils</a:t>
            </a:r>
            <a:r>
              <a:rPr lang="pt-BR" sz="2400" b="0" dirty="0"/>
              <a:t> não estavam operando.</a:t>
            </a:r>
          </a:p>
          <a:p>
            <a:r>
              <a:rPr lang="pt-BR" sz="2400" b="0" dirty="0"/>
              <a:t>Alguns sensores de </a:t>
            </a:r>
            <a:r>
              <a:rPr lang="pt-BR" sz="2400" b="0" dirty="0" err="1"/>
              <a:t>VAVs</a:t>
            </a:r>
            <a:r>
              <a:rPr lang="pt-BR" sz="2400" b="0" dirty="0"/>
              <a:t> apresentaram desvios em suas leituras. Uma calibração e ajustes dos outros sensores trarão um resultado satisfatório. </a:t>
            </a:r>
          </a:p>
          <a:p>
            <a:endParaRPr lang="pt-BR" sz="2400" b="0" dirty="0"/>
          </a:p>
          <a:p>
            <a:endParaRPr lang="pt-BR" sz="2400" b="0" dirty="0"/>
          </a:p>
        </p:txBody>
      </p:sp>
    </p:spTree>
    <p:extLst>
      <p:ext uri="{BB962C8B-B14F-4D97-AF65-F5344CB8AC3E}">
        <p14:creationId xmlns:p14="http://schemas.microsoft.com/office/powerpoint/2010/main" val="128967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Desempenho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3" y="434788"/>
            <a:ext cx="8856193" cy="623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8965" y="-22412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4859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701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»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SzPct val="30000"/>
              <a:buFontTx/>
              <a:buNone/>
            </a:pPr>
            <a:r>
              <a:rPr lang="pt-BR" dirty="0" smtClean="0"/>
              <a:t>PLANO DE AÇÃO DE CORREÇÕES – SISTEMA DE ÁGUA GELADA</a:t>
            </a:r>
            <a:endParaRPr lang="en-US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2851440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Desempenho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8965" y="-22412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4859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701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»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SzPct val="30000"/>
              <a:buFontTx/>
              <a:buNone/>
            </a:pPr>
            <a:r>
              <a:rPr lang="pt-BR" dirty="0" smtClean="0"/>
              <a:t>PLANO DE AÇÃO DE </a:t>
            </a:r>
            <a:r>
              <a:rPr lang="pt-BR" dirty="0"/>
              <a:t>CORREÇÕES – SISTEMA DE ÁGUA GELADA</a:t>
            </a:r>
            <a:endParaRPr lang="en-US" altLang="pt-BR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341"/>
            <a:ext cx="9135035" cy="540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650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748713" cy="596900"/>
          </a:xfrm>
        </p:spPr>
        <p:txBody>
          <a:bodyPr/>
          <a:lstStyle/>
          <a:p>
            <a:r>
              <a:rPr lang="pt-BR" altLang="pt-BR" dirty="0"/>
              <a:t>Bombas</a:t>
            </a:r>
            <a:r>
              <a:rPr lang="pt-BR" altLang="pt-BR" i="0" dirty="0" smtClean="0">
                <a:effectLst/>
              </a:rPr>
              <a:t> de Água Gelada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Desempenho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8964" y="-22412"/>
            <a:ext cx="90588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4859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701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»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SzPct val="30000"/>
              <a:buFontTx/>
              <a:buNone/>
            </a:pPr>
            <a:r>
              <a:rPr lang="pt-BR" dirty="0" smtClean="0"/>
              <a:t>PLANO DE AÇÃO DE CORREÇÕES – SISTEMA DE DISTRIBUIÇÃO DE AR</a:t>
            </a:r>
            <a:endParaRPr lang="en-US" altLang="pt-BR" dirty="0" smtClean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872940"/>
              </p:ext>
            </p:extLst>
          </p:nvPr>
        </p:nvGraphicFramePr>
        <p:xfrm>
          <a:off x="-22880" y="685800"/>
          <a:ext cx="9090679" cy="5791198"/>
        </p:xfrm>
        <a:graphic>
          <a:graphicData uri="http://schemas.openxmlformats.org/drawingml/2006/table">
            <a:tbl>
              <a:tblPr/>
              <a:tblGrid>
                <a:gridCol w="388773"/>
                <a:gridCol w="3044013"/>
                <a:gridCol w="1003641"/>
                <a:gridCol w="1874935"/>
                <a:gridCol w="2779317"/>
              </a:tblGrid>
              <a:tr h="48913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Item</a:t>
                      </a: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Descrição</a:t>
                      </a: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Fase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Impactos no Sistema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Proposta de Solução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9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Caixas VAC operando como damper on off sem exercer a função de contole de vazão</a:t>
                      </a: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Instalação/ Operação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Sem autoridade para controle de temperatura nos ambientes condicionados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substituindo todas as caixas VAC por caixas VAV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9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Adequação do sistema de distribuição de ar de cada pavimento ao respectivo Lay out atual;</a:t>
                      </a: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Instalação/ Operação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Sem autoridade para controle de temperatura nos ambientes condicionados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Projeto de adequação e posterior instalação das alterações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9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Calibração dos sensores de temperatura que apresentaram desvios maiores do que 1,0ºC;</a:t>
                      </a: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Operação/ Manutenção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Falta de controle de temperatura nos ambientes condicionados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Calibração de sensores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9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Execução do Teste, Ajuste e Balanceamento do Sistema de distribuição de ar com;</a:t>
                      </a: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Operação/ Manutenção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Sem autoridade para controle de temperatura nos ambientes condicionados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Execução do TAB após as alterações descritas acima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52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Definição dos novos setpoints do sistema de controle de temperatura dos pavimentos através de ensaio funcional do sistema de distribuição de ar</a:t>
                      </a: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Operação/ Manutenção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Sem autoridade para controle de temperatura nos ambientes condicionados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Durante a Execução do TAB fazer o teste funcional para definição dos set points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02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Emissão de documento contendo o mapeamento de caixas VAV condizente com o Lay out atual do pavimento para facilitar a identificação de possíveis problemas operacionais do sistema de controle;</a:t>
                      </a: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Projeto          "As Built"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Sem autoridade para controle de temperatura nos ambientes condicionados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Prover documentação adequada.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02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Emissão do Manual de Operação do sistema de ar Condicionado que descreve o funcionamento correto do sistema, os setpoints atuais, as capacidades dos condicionadores, a especificação dos componentes de controle, etc.</a:t>
                      </a: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Projeto          "As Built"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Falta de dados para gerenciamento operacionald dos equipamentos e sistema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Prover documentação adequada.</a:t>
                      </a:r>
                    </a:p>
                  </a:txBody>
                  <a:tcPr marL="7739" marR="7739" marT="77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9242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Verificação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Desempenho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8964" y="-22412"/>
            <a:ext cx="91350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4859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701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»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SzPct val="30000"/>
              <a:buFontTx/>
              <a:buNone/>
            </a:pPr>
            <a:r>
              <a:rPr lang="pt-BR" dirty="0" smtClean="0"/>
              <a:t>PLANO DE AÇÃO DE CORREÇÕES – SISTEMA DE DISTRIBUIÇÃO DE AR</a:t>
            </a:r>
            <a:endParaRPr lang="en-US" altLang="pt-BR" dirty="0" smtClean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299060"/>
              </p:ext>
            </p:extLst>
          </p:nvPr>
        </p:nvGraphicFramePr>
        <p:xfrm>
          <a:off x="44222" y="762000"/>
          <a:ext cx="9099779" cy="5181599"/>
        </p:xfrm>
        <a:graphic>
          <a:graphicData uri="http://schemas.openxmlformats.org/drawingml/2006/table">
            <a:tbl>
              <a:tblPr/>
              <a:tblGrid>
                <a:gridCol w="349611"/>
                <a:gridCol w="2737372"/>
                <a:gridCol w="902539"/>
                <a:gridCol w="724015"/>
                <a:gridCol w="1807558"/>
                <a:gridCol w="1219916"/>
                <a:gridCol w="1358768"/>
              </a:tblGrid>
              <a:tr h="43788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Item</a:t>
                      </a:r>
                    </a:p>
                  </a:txBody>
                  <a:tcPr marL="6954" marR="6954" marT="69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Descrição</a:t>
                      </a:r>
                    </a:p>
                  </a:txBody>
                  <a:tcPr marL="6954" marR="6954" marT="69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Fase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Prioridade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Objetivos/ Resultados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Estimativa de Custos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Benefícios aos Usuários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35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954" marR="6954" marT="69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Caixas VAC operando como damper on off sem exercer a função de contole de vazão</a:t>
                      </a:r>
                    </a:p>
                  </a:txBody>
                  <a:tcPr marL="6954" marR="6954" marT="69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Instalação/ Operação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Controlar a temperatura dos ambientes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R$ 200.000.00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Conforto termico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35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6954" marR="6954" marT="69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Adequação do sistema de distribuição de ar de cada pavimento ao respectivo Lay out atual;</a:t>
                      </a:r>
                    </a:p>
                  </a:txBody>
                  <a:tcPr marL="6954" marR="6954" marT="69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Instalação/ Operação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Media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Controlar a temperatura dos ambientes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Depende de cada pavimento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Conforto termico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35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6954" marR="6954" marT="69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Calibração dos sensores de temperatura que apresentaram desvios maiores do que 1,0ºC;</a:t>
                      </a:r>
                    </a:p>
                  </a:txBody>
                  <a:tcPr marL="6954" marR="6954" marT="69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Operação/ Manutenção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Média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Controlar a temperatura dos ambientes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Depende de cada pavimento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Conforto termico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35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6954" marR="6954" marT="69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Execução do Teste, Ajuste e Balanceamento do Sistema de distribuição de ar com;</a:t>
                      </a:r>
                    </a:p>
                  </a:txBody>
                  <a:tcPr marL="6954" marR="6954" marT="69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Operação/ Manutenção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Média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Controlar a temperatura dos ambientes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estima-se R$9.000.00  por pavimento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Conforto termico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0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6954" marR="6954" marT="69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Definição dos novos setpoints do sistema de controle de temperatura dos pavimentos através de ensaio funcional do sistema de distribuição de ar</a:t>
                      </a:r>
                    </a:p>
                  </a:txBody>
                  <a:tcPr marL="6954" marR="6954" marT="69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Operação/ Manutenção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Média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Controlar a temperatura dos ambientes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imbutir no custo de TAB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Conforto termico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225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6954" marR="6954" marT="69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Emissão de documento contendo o mapeamento de caixas VAV condizente com o Lay out atual do pavimento para facilitar a identificação de possíveis problemas operacionais do sistema de controle;</a:t>
                      </a:r>
                    </a:p>
                  </a:txBody>
                  <a:tcPr marL="6954" marR="6954" marT="69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Projeto          "As Built"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Controle de engenharia sobre o sistema existente.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???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---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225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6954" marR="6954" marT="69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Emissão do Manual de Operação do sistema de ar Condicionado que descreve o funcionamento correto do sistema, os setpoints atuais, as capacidades dos condicionadores, a especificação dos componentes de controle, etc.</a:t>
                      </a:r>
                    </a:p>
                  </a:txBody>
                  <a:tcPr marL="6954" marR="6954" marT="69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Projeto          "As Built"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Controle de engenharia sobre o sistema existente.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???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---</a:t>
                      </a:r>
                    </a:p>
                  </a:txBody>
                  <a:tcPr marL="6954" marR="6954" marT="69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9242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2225"/>
            <a:ext cx="8001000" cy="1044576"/>
          </a:xfrm>
        </p:spPr>
        <p:txBody>
          <a:bodyPr/>
          <a:lstStyle/>
          <a:p>
            <a:r>
              <a:rPr lang="en-US" altLang="pt-BR" sz="3100" i="0" dirty="0" err="1" smtClean="0">
                <a:effectLst/>
              </a:rPr>
              <a:t>Oportunidades</a:t>
            </a:r>
            <a:r>
              <a:rPr lang="en-US" altLang="pt-BR" sz="3100" i="0" dirty="0" smtClean="0">
                <a:effectLst/>
              </a:rPr>
              <a:t> de </a:t>
            </a:r>
            <a:r>
              <a:rPr lang="en-US" altLang="pt-BR" sz="3100" i="0" dirty="0" err="1" smtClean="0">
                <a:effectLst/>
              </a:rPr>
              <a:t>Melhorias</a:t>
            </a:r>
            <a:r>
              <a:rPr lang="en-US" altLang="pt-BR" sz="3100" i="0" dirty="0" smtClean="0">
                <a:effectLst/>
              </a:rPr>
              <a:t/>
            </a:r>
            <a:br>
              <a:rPr lang="en-US" altLang="pt-BR" sz="3100" i="0" dirty="0" smtClean="0">
                <a:effectLst/>
              </a:rPr>
            </a:br>
            <a:r>
              <a:rPr lang="en-US" altLang="pt-BR" sz="3100" dirty="0" smtClean="0"/>
              <a:t>Sistema de </a:t>
            </a:r>
            <a:r>
              <a:rPr lang="en-US" altLang="pt-BR" sz="3100" dirty="0" err="1" smtClean="0"/>
              <a:t>Água</a:t>
            </a:r>
            <a:r>
              <a:rPr lang="en-US" altLang="pt-BR" sz="3100" dirty="0" smtClean="0"/>
              <a:t> Gelada</a:t>
            </a:r>
            <a:endParaRPr lang="en-US" altLang="pt-BR" i="0" dirty="0" smtClean="0">
              <a:effectLst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4212" y="1752600"/>
            <a:ext cx="807878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4859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701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»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pt-BR" sz="2300" b="0" dirty="0" err="1" smtClean="0"/>
              <a:t>Retrofit</a:t>
            </a:r>
            <a:r>
              <a:rPr lang="pt-BR" sz="2300" b="0" dirty="0" smtClean="0"/>
              <a:t> dos Chillers Antigos com HCFC-22</a:t>
            </a:r>
            <a:r>
              <a:rPr lang="en-GB" sz="2300" b="0" dirty="0" smtClean="0"/>
              <a:t>;</a:t>
            </a:r>
            <a:endParaRPr lang="en-US" sz="2300" b="0" dirty="0" smtClean="0"/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pt-BR" sz="2300" b="0" dirty="0" smtClean="0"/>
              <a:t>Chiller para Sistema Dedicado de Resfriamento de Ar Externo (DOAS)</a:t>
            </a:r>
            <a:r>
              <a:rPr lang="en-US" altLang="pt-BR" sz="2300" b="0" dirty="0" smtClean="0"/>
              <a:t>;</a:t>
            </a:r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pt-BR" sz="2300" b="0" dirty="0" smtClean="0"/>
              <a:t>Válvulas de Controle de Vazão de Água Gelada e Monitoração do Consumo de Energia nos </a:t>
            </a:r>
            <a:r>
              <a:rPr lang="pt-BR" sz="2300" b="0" dirty="0" err="1" smtClean="0"/>
              <a:t>Fan</a:t>
            </a:r>
            <a:r>
              <a:rPr lang="pt-BR" sz="2300" b="0" dirty="0" smtClean="0"/>
              <a:t> </a:t>
            </a:r>
            <a:r>
              <a:rPr lang="pt-BR" sz="2300" b="0" dirty="0" err="1" smtClean="0"/>
              <a:t>Coils</a:t>
            </a:r>
            <a:r>
              <a:rPr lang="en-US" altLang="pt-BR" sz="2300" b="0" dirty="0" smtClean="0"/>
              <a:t>;</a:t>
            </a:r>
          </a:p>
          <a:p>
            <a:pPr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pt-BR" sz="2300" b="0" dirty="0" smtClean="0"/>
              <a:t>Válvulas de Balanceamento nos </a:t>
            </a:r>
            <a:r>
              <a:rPr lang="pt-BR" sz="2300" b="0" dirty="0" err="1" smtClean="0"/>
              <a:t>Fan</a:t>
            </a:r>
            <a:r>
              <a:rPr lang="pt-BR" sz="2300" b="0" dirty="0" smtClean="0"/>
              <a:t> </a:t>
            </a:r>
            <a:r>
              <a:rPr lang="pt-BR" sz="2300" b="0" dirty="0" err="1" smtClean="0"/>
              <a:t>Coils</a:t>
            </a:r>
            <a:r>
              <a:rPr lang="en-US" sz="2300" b="0" dirty="0"/>
              <a:t>.</a:t>
            </a:r>
            <a:endParaRPr lang="en-US" altLang="pt-BR" sz="2300" b="0" dirty="0" smtClean="0"/>
          </a:p>
        </p:txBody>
      </p:sp>
    </p:spTree>
    <p:extLst>
      <p:ext uri="{BB962C8B-B14F-4D97-AF65-F5344CB8AC3E}">
        <p14:creationId xmlns:p14="http://schemas.microsoft.com/office/powerpoint/2010/main" val="2740711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13605" y="152400"/>
            <a:ext cx="8001000" cy="609601"/>
          </a:xfrm>
        </p:spPr>
        <p:txBody>
          <a:bodyPr/>
          <a:lstStyle/>
          <a:p>
            <a:r>
              <a:rPr lang="en-US" altLang="pt-BR" sz="3100" i="0" dirty="0" smtClean="0">
                <a:effectLst/>
              </a:rPr>
              <a:t>Retrofit dos Chillers com HCFC-22</a:t>
            </a:r>
            <a:endParaRPr lang="en-US" altLang="pt-BR" i="0" dirty="0" smtClean="0"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7483"/>
            <a:ext cx="6554787" cy="533399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SzPct val="30000"/>
              <a:buNone/>
            </a:pPr>
            <a:r>
              <a:rPr lang="en-GB" dirty="0" smtClean="0"/>
              <a:t>CAPACIDADE MÁXIMA E EFICIÊNCIA ENERGÉTICA</a:t>
            </a:r>
            <a:endParaRPr lang="pt-BR" dirty="0" smtClean="0"/>
          </a:p>
          <a:p>
            <a:pPr lvl="1">
              <a:lnSpc>
                <a:spcPct val="120000"/>
              </a:lnSpc>
              <a:buSzPct val="30000"/>
              <a:buFont typeface="Monotype Sorts"/>
              <a:buChar char="l"/>
            </a:pPr>
            <a:endParaRPr lang="en-US" altLang="pt-BR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43000" y="5615658"/>
            <a:ext cx="7239000" cy="79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4859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–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701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Char char="»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SzPct val="30000"/>
              <a:buFontTx/>
              <a:buNone/>
            </a:pPr>
            <a:r>
              <a:rPr lang="en-GB" dirty="0" smtClean="0"/>
              <a:t>O </a:t>
            </a:r>
            <a:r>
              <a:rPr lang="en-GB" dirty="0" err="1" smtClean="0"/>
              <a:t>ganho</a:t>
            </a:r>
            <a:r>
              <a:rPr lang="en-GB" dirty="0" smtClean="0"/>
              <a:t> de </a:t>
            </a:r>
            <a:r>
              <a:rPr lang="en-GB" dirty="0" err="1" smtClean="0"/>
              <a:t>Eficiência</a:t>
            </a:r>
            <a:r>
              <a:rPr lang="en-GB" dirty="0" smtClean="0"/>
              <a:t> </a:t>
            </a:r>
            <a:r>
              <a:rPr lang="en-GB" dirty="0" err="1" smtClean="0"/>
              <a:t>Energética</a:t>
            </a:r>
            <a:r>
              <a:rPr lang="en-GB" dirty="0" smtClean="0"/>
              <a:t>  </a:t>
            </a:r>
            <a:r>
              <a:rPr lang="en-GB" dirty="0" err="1" smtClean="0"/>
              <a:t>nos</a:t>
            </a:r>
            <a:r>
              <a:rPr lang="en-GB" dirty="0" smtClean="0"/>
              <a:t> Chillers </a:t>
            </a:r>
            <a:r>
              <a:rPr lang="en-GB" dirty="0" err="1" smtClean="0"/>
              <a:t>após</a:t>
            </a:r>
            <a:r>
              <a:rPr lang="en-GB" dirty="0" smtClean="0"/>
              <a:t> o Retrofit </a:t>
            </a:r>
            <a:r>
              <a:rPr lang="en-GB" dirty="0" err="1" smtClean="0"/>
              <a:t>será</a:t>
            </a:r>
            <a:r>
              <a:rPr lang="en-GB" dirty="0" smtClean="0"/>
              <a:t> superior a </a:t>
            </a:r>
            <a:r>
              <a:rPr lang="en-GB" dirty="0" smtClean="0">
                <a:solidFill>
                  <a:srgbClr val="FF0000"/>
                </a:solidFill>
              </a:rPr>
              <a:t>45%</a:t>
            </a:r>
            <a:r>
              <a:rPr lang="en-GB" dirty="0" smtClean="0"/>
              <a:t>.</a:t>
            </a:r>
            <a:endParaRPr lang="pt-BR" dirty="0" smtClean="0"/>
          </a:p>
          <a:p>
            <a:pPr lvl="1" algn="ctr">
              <a:lnSpc>
                <a:spcPct val="120000"/>
              </a:lnSpc>
              <a:buSzPct val="30000"/>
              <a:buFont typeface="Monotype Sorts"/>
              <a:buChar char="l"/>
            </a:pPr>
            <a:endParaRPr lang="en-US" altLang="pt-BR" dirty="0" smtClean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70" y="4966448"/>
            <a:ext cx="8559549" cy="64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23" y="1618129"/>
            <a:ext cx="8593882" cy="336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329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748713" cy="596900"/>
          </a:xfrm>
        </p:spPr>
        <p:txBody>
          <a:bodyPr/>
          <a:lstStyle/>
          <a:p>
            <a:r>
              <a:rPr lang="pt-BR" altLang="pt-BR" dirty="0"/>
              <a:t>Bombas</a:t>
            </a:r>
            <a:r>
              <a:rPr lang="pt-BR" altLang="pt-BR" i="0" dirty="0" smtClean="0">
                <a:effectLst/>
              </a:rPr>
              <a:t> de Água de Resfriamento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54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 i="0" dirty="0" smtClean="0">
                <a:effectLst/>
              </a:rPr>
              <a:t>Painéis Elétricos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24" y="1295400"/>
            <a:ext cx="6807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15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 i="0" dirty="0" smtClean="0">
                <a:effectLst/>
              </a:rPr>
              <a:t>Torre de Resfriamento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87929"/>
            <a:ext cx="8001000" cy="5334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 i="0" dirty="0" smtClean="0">
                <a:effectLst/>
              </a:rPr>
              <a:t>Torre de Resfriamento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93800"/>
            <a:ext cx="79248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72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merson Climate Technology-white">
  <a:themeElements>
    <a:clrScheme name="">
      <a:dk1>
        <a:srgbClr val="0F245F"/>
      </a:dk1>
      <a:lt1>
        <a:srgbClr val="FFFFFF"/>
      </a:lt1>
      <a:dk2>
        <a:srgbClr val="FFCC00"/>
      </a:dk2>
      <a:lt2>
        <a:srgbClr val="969696"/>
      </a:lt2>
      <a:accent1>
        <a:srgbClr val="009900"/>
      </a:accent1>
      <a:accent2>
        <a:srgbClr val="FF0000"/>
      </a:accent2>
      <a:accent3>
        <a:srgbClr val="FFFFFF"/>
      </a:accent3>
      <a:accent4>
        <a:srgbClr val="0B1D50"/>
      </a:accent4>
      <a:accent5>
        <a:srgbClr val="AACAAA"/>
      </a:accent5>
      <a:accent6>
        <a:srgbClr val="E70000"/>
      </a:accent6>
      <a:hlink>
        <a:srgbClr val="0099CC"/>
      </a:hlink>
      <a:folHlink>
        <a:srgbClr val="CC0066"/>
      </a:folHlink>
    </a:clrScheme>
    <a:fontScheme name="Emerson Climate Technology-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Emerson Climate Technology-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son Climate Technology-whi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rson Climate Technology-whi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son Climate Technology-whi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son Climate Technology-whi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son Climate Technology-whi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son Climate Technology-whi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Designs\Emerson Climate Technology-white.pot</Template>
  <TotalTime>3217</TotalTime>
  <Words>1830</Words>
  <Application>Microsoft Office PowerPoint</Application>
  <PresentationFormat>On-screen Show (4:3)</PresentationFormat>
  <Paragraphs>335</Paragraphs>
  <Slides>53</Slides>
  <Notes>42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Emerson Climate Technology-white</vt:lpstr>
      <vt:lpstr>ZWCAD.Drawing.2014</vt:lpstr>
      <vt:lpstr>Projeto Demonstrativo para o Gerenciamento Integrado no Setor de Chillers</vt:lpstr>
      <vt:lpstr>Processo de  Retrocomissionamento</vt:lpstr>
      <vt:lpstr>Chillers</vt:lpstr>
      <vt:lpstr>Chiller com HCFC-22</vt:lpstr>
      <vt:lpstr>Bombas de Água Gelada</vt:lpstr>
      <vt:lpstr>Bombas de Água de Resfriamento</vt:lpstr>
      <vt:lpstr>Painéis Elétricos</vt:lpstr>
      <vt:lpstr>Torre de Resfriamento</vt:lpstr>
      <vt:lpstr>Torre de Resfriamento</vt:lpstr>
      <vt:lpstr>Análise do Projeto Executivo Sistema de Água Gelada</vt:lpstr>
      <vt:lpstr>Análise do Projeto Executivo Sistema de Água Gelada</vt:lpstr>
      <vt:lpstr>Análise do Projeto Executivo Sistema de Água Gelada</vt:lpstr>
      <vt:lpstr>Análise do Projeto Executivo Sistema de Distribuição de Ar</vt:lpstr>
      <vt:lpstr>Análise do Projeto Executivo Sistema de Distribuição de Ar</vt:lpstr>
      <vt:lpstr>Análise do Projeto Executivo Sistema de Distribuição de Ar</vt:lpstr>
      <vt:lpstr>Análise do Projeto Executivo Sistema de Distribuição de Ar</vt:lpstr>
      <vt:lpstr>Verificação da Instalação Sistema de Água Gelada</vt:lpstr>
      <vt:lpstr>Verificação da Instalação Sistema de Água Gelada</vt:lpstr>
      <vt:lpstr>Verificação da Instalação Sistema de Água Gelada</vt:lpstr>
      <vt:lpstr>Purgadores de Ar Manuais</vt:lpstr>
      <vt:lpstr>Verificação da Instalação Sistema de Distribuição de Ar</vt:lpstr>
      <vt:lpstr>Verificação da Instalação Sistema de Distribuição de Ar</vt:lpstr>
      <vt:lpstr>Verificação da Instalação Sistema de Distribuição de Ar</vt:lpstr>
      <vt:lpstr>Verificação da Instalação Sistema de Distribuição de Ar</vt:lpstr>
      <vt:lpstr>Verificação da Instalação Sistema de Distribuição de Ar</vt:lpstr>
      <vt:lpstr>Verificação de Operação Sistema de Água Gelada</vt:lpstr>
      <vt:lpstr>Verificação de Operação Sistema de Água Gelada</vt:lpstr>
      <vt:lpstr>Verificação de Operação Sistema de Água Gelada</vt:lpstr>
      <vt:lpstr>Verificação de Operação Sistema de Água Gelada</vt:lpstr>
      <vt:lpstr>Verificação de Operação Sistema de Água Gelada</vt:lpstr>
      <vt:lpstr>Verificação de Operação Sistema de Água Gelada</vt:lpstr>
      <vt:lpstr>Verificação de Operação Sistema de Água Gelada</vt:lpstr>
      <vt:lpstr>Verificação de Operação Sistema de Água Gelada</vt:lpstr>
      <vt:lpstr>Testes Operacionais nos FCs</vt:lpstr>
      <vt:lpstr>Testes Operacionais nos FCs</vt:lpstr>
      <vt:lpstr>Testes Operacionais nos FCs</vt:lpstr>
      <vt:lpstr>Verificação de Desempenho Sistema de Água Gelada</vt:lpstr>
      <vt:lpstr>Verificação de Desempenho Sistema de Água Gelada</vt:lpstr>
      <vt:lpstr>Verificação de Desempenho Sistema de Água Gelada</vt:lpstr>
      <vt:lpstr>Verificação de Desempenho Sistema de Água Gelada</vt:lpstr>
      <vt:lpstr>Verificação de Desempenho Sistema de Água Gelada</vt:lpstr>
      <vt:lpstr>Verificação de Desempenho Sistema de Água Gelada</vt:lpstr>
      <vt:lpstr>Verificação de Desempenho Sistema de Água Gelada</vt:lpstr>
      <vt:lpstr>Verificação de Desempenho Sistema de Água Gelada</vt:lpstr>
      <vt:lpstr>Verificação de Desempenho Sistema de Água Gelada</vt:lpstr>
      <vt:lpstr>VERIFICAÇÃO FUNCIONAL  da Rede de Distribuição de Ar</vt:lpstr>
      <vt:lpstr>VERIFICAÇÃO FUNCIONAL  da Rede de Distribuição de Ar</vt:lpstr>
      <vt:lpstr>Verificação de Desempenho Sistema de Água Gelada</vt:lpstr>
      <vt:lpstr>Verificação de Desempenho Sistema de Água Gelada</vt:lpstr>
      <vt:lpstr>Verificação de Desempenho Sistema de Água Gelada</vt:lpstr>
      <vt:lpstr>Verificação de Desempenho Sistema de Água Gelada</vt:lpstr>
      <vt:lpstr>Oportunidades de Melhorias Sistema de Água Gelada</vt:lpstr>
      <vt:lpstr>Retrofit dos Chillers com HCFC-22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LZHANG</dc:creator>
  <cp:lastModifiedBy>Leonilton Tomaz Cleto</cp:lastModifiedBy>
  <cp:revision>269</cp:revision>
  <dcterms:created xsi:type="dcterms:W3CDTF">2002-10-24T12:57:35Z</dcterms:created>
  <dcterms:modified xsi:type="dcterms:W3CDTF">2016-08-25T22:35:53Z</dcterms:modified>
</cp:coreProperties>
</file>