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551" r:id="rId2"/>
    <p:sldId id="604" r:id="rId3"/>
    <p:sldId id="629" r:id="rId4"/>
    <p:sldId id="630" r:id="rId5"/>
    <p:sldId id="631" r:id="rId6"/>
    <p:sldId id="632" r:id="rId7"/>
    <p:sldId id="633" r:id="rId8"/>
    <p:sldId id="606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642" r:id="rId17"/>
    <p:sldId id="644" r:id="rId18"/>
    <p:sldId id="643" r:id="rId19"/>
    <p:sldId id="645" r:id="rId20"/>
    <p:sldId id="646" r:id="rId21"/>
    <p:sldId id="647" r:id="rId22"/>
    <p:sldId id="64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231" autoAdjust="0"/>
  </p:normalViewPr>
  <p:slideViewPr>
    <p:cSldViewPr>
      <p:cViewPr>
        <p:scale>
          <a:sx n="87" d="100"/>
          <a:sy n="87" d="100"/>
        </p:scale>
        <p:origin x="-75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3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4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5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6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22" indent="-28573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57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40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322" indent="-22859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505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87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71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053" indent="-22859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623D6B-C555-4F9F-988E-F180DF170630}" type="slidenum">
              <a:rPr lang="en-GB" sz="1300"/>
              <a:pPr eaLnBrk="1" hangingPunct="1"/>
              <a:t>7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98110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723900" y="3791312"/>
            <a:ext cx="7696200" cy="12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100" i="0" dirty="0" err="1" smtClean="0">
                <a:solidFill>
                  <a:srgbClr val="CC3300"/>
                </a:solidFill>
                <a:effectLst/>
              </a:rPr>
              <a:t>Controles</a:t>
            </a:r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 e </a:t>
            </a:r>
            <a:r>
              <a:rPr lang="en-US" altLang="pt-BR" sz="3100" i="0" dirty="0" err="1" smtClean="0">
                <a:solidFill>
                  <a:srgbClr val="CC3300"/>
                </a:solidFill>
                <a:effectLst/>
              </a:rPr>
              <a:t>Monitoramento</a:t>
            </a:r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 </a:t>
            </a:r>
          </a:p>
          <a:p>
            <a:pPr algn="ctr"/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para </a:t>
            </a:r>
            <a:r>
              <a:rPr lang="en-US" altLang="pt-BR" sz="3100" i="0" dirty="0" err="1" smtClean="0">
                <a:solidFill>
                  <a:srgbClr val="CC3300"/>
                </a:solidFill>
                <a:effectLst/>
              </a:rPr>
              <a:t>Automação</a:t>
            </a:r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1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 </a:t>
            </a:r>
          </a:p>
          <a:p>
            <a:pPr algn="ctr"/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de </a:t>
            </a:r>
            <a:r>
              <a:rPr lang="en-US" altLang="pt-BR" sz="3100" i="0" dirty="0" err="1" smtClean="0">
                <a:solidFill>
                  <a:srgbClr val="CC3300"/>
                </a:solidFill>
                <a:effectLst/>
              </a:rPr>
              <a:t>Água</a:t>
            </a:r>
            <a:r>
              <a:rPr lang="en-US" altLang="pt-BR" sz="3100" i="0" dirty="0" smtClean="0">
                <a:solidFill>
                  <a:srgbClr val="CC3300"/>
                </a:solidFill>
                <a:effectLst/>
              </a:rPr>
              <a:t> Gelada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51646" y="5020908"/>
            <a:ext cx="7315200" cy="46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de Operação – 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43000"/>
            <a:ext cx="8763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 smtClean="0">
                <a:latin typeface="+mn-lt"/>
              </a:rPr>
              <a:t>SEQUÊNCIA </a:t>
            </a:r>
            <a:r>
              <a:rPr lang="pt-BR" sz="1600" b="1" dirty="0">
                <a:latin typeface="+mn-lt"/>
              </a:rPr>
              <a:t>DE OPERAÇÃO DOS </a:t>
            </a:r>
            <a:r>
              <a:rPr lang="pt-BR" sz="1600" b="1" dirty="0" smtClean="0">
                <a:latin typeface="+mn-lt"/>
              </a:rPr>
              <a:t>CHILLERS – </a:t>
            </a:r>
            <a:r>
              <a:rPr lang="pt-BR" sz="1600" b="1" dirty="0">
                <a:latin typeface="+mn-lt"/>
              </a:rPr>
              <a:t>MODO DE OPERAÇÃO AUTOMÁTICO</a:t>
            </a:r>
            <a:endParaRPr lang="pt-BR" sz="1600" dirty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r>
              <a:rPr lang="pt-BR" sz="1600" b="1" dirty="0" smtClean="0">
                <a:latin typeface="+mn-lt"/>
              </a:rPr>
              <a:t>INÍCIO </a:t>
            </a:r>
            <a:r>
              <a:rPr lang="pt-BR" sz="1600" b="1" dirty="0">
                <a:latin typeface="+mn-lt"/>
              </a:rPr>
              <a:t>DE OPERAÇÃO:</a:t>
            </a:r>
            <a:endParaRPr lang="pt-BR" sz="1600" dirty="0">
              <a:latin typeface="+mn-lt"/>
            </a:endParaRPr>
          </a:p>
          <a:p>
            <a:pPr lvl="0"/>
            <a:r>
              <a:rPr lang="pt-BR" sz="1400" dirty="0">
                <a:latin typeface="+mn-lt"/>
              </a:rPr>
              <a:t>A partir de um sinal de liberação de operação da CAG e/ou através de programação horária haverá a solicitação de operação dos seguintes componentes: </a:t>
            </a:r>
          </a:p>
          <a:p>
            <a:pPr lvl="1"/>
            <a:r>
              <a:rPr lang="pt-BR" sz="1400" dirty="0">
                <a:latin typeface="+mn-lt"/>
              </a:rPr>
              <a:t>BAGP dedicada ao 1ºUR da sequência de partida.</a:t>
            </a:r>
          </a:p>
          <a:p>
            <a:pPr lvl="1"/>
            <a:r>
              <a:rPr lang="pt-BR" sz="1400" dirty="0">
                <a:latin typeface="+mn-lt"/>
              </a:rPr>
              <a:t>1ªBAGS da sequência de partida de cada circuito secundário.</a:t>
            </a:r>
          </a:p>
          <a:p>
            <a:r>
              <a:rPr lang="pt-BR" dirty="0">
                <a:latin typeface="+mn-lt"/>
              </a:rPr>
              <a:t> </a:t>
            </a:r>
            <a:endParaRPr lang="pt-BR" dirty="0" smtClean="0">
              <a:latin typeface="+mn-lt"/>
            </a:endParaRPr>
          </a:p>
          <a:p>
            <a:r>
              <a:rPr lang="pt-BR" sz="1600" b="1" dirty="0" smtClean="0">
                <a:latin typeface="+mn-lt"/>
              </a:rPr>
              <a:t>OPERAÇÃO DO 1ºUR</a:t>
            </a:r>
            <a:endParaRPr lang="pt-BR" sz="16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+mn-lt"/>
              </a:rPr>
              <a:t>Com </a:t>
            </a:r>
            <a:r>
              <a:rPr lang="pt-BR" sz="1400" dirty="0">
                <a:latin typeface="+mn-lt"/>
              </a:rPr>
              <a:t>os circuitos secundários e a 1ªBAGP em funcionamento, haverá o aumento de temperatura da água gelada indicada no sensor TE-GE-PR-01 (com “Set Point” de projeto de 6.0ºC e faixa de zona neutra de +/- 0.5ºC). Será então iniciado o processo de partida do 1ºUR.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Caso o resumo de falha do 1ºUR (UAHH-1ºUR) estiver ativo (Chiller em falha), então será alterada a sequência de partida atual e o 2ºUR na sequência atual passará a ser o 1ºUR. Neste caso será solicitada a parada da BAGP dedicada ao 1ºUR e solicitado o funcionamento da BAGP dedicada ao 2ºUR.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Para o 1ºUR é necessário que todos os elementos do 1º Grupo (auxiliares à sua operação) estejam em funcionamento ou na posição solicitada para que o 1ºUR possa funcionar.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Portanto, após liberada a solicitação de partida do 1ºUR, serão acionados os elementos do 1º Grupo, rigorosamente na seguinte sequência: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Partida da BAGP dedicada ao 1ºUR, com confirmação de funcionamento (já em operação).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Partida da 1ªBAC, conforme a sequência de partida, com confirmação de funcionamento.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Abertura total (100%) da V2V-UR dedicada ao 1ºUR, com confirmação de posição </a:t>
            </a:r>
            <a:r>
              <a:rPr lang="pt-BR" sz="1400" b="1" dirty="0">
                <a:latin typeface="+mn-lt"/>
              </a:rPr>
              <a:t>E</a:t>
            </a:r>
            <a:r>
              <a:rPr lang="pt-BR" sz="1400" dirty="0">
                <a:latin typeface="+mn-lt"/>
              </a:rPr>
              <a:t> (simultaneamente) a abertura total (100%) da 1ªV2V-TR, conforme a sequência de partida, com confirmação de posição.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400" dirty="0">
                <a:latin typeface="+mn-lt"/>
              </a:rPr>
              <a:t>Com a confirmação dos indicadores acima, é liberado o sinal de partida do 1ºUR. Caso o 1ºUR esteja pronto para partir com as proteções elétricas do chiller </a:t>
            </a:r>
            <a:r>
              <a:rPr lang="pt-BR" sz="1400" dirty="0" smtClean="0">
                <a:latin typeface="+mn-lt"/>
              </a:rPr>
              <a:t>liberadas, </a:t>
            </a:r>
            <a:r>
              <a:rPr lang="pt-BR" sz="1400" dirty="0">
                <a:latin typeface="+mn-lt"/>
              </a:rPr>
              <a:t>este entrará em operação, com confirmação de funcionamento.</a:t>
            </a:r>
          </a:p>
          <a:p>
            <a:pPr lvl="1"/>
            <a:r>
              <a:rPr lang="pt-BR" sz="1600" dirty="0" smtClean="0">
                <a:latin typeface="+mn-lt"/>
              </a:rPr>
              <a:t> 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842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Monitoração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Dados e </a:t>
            </a: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43000"/>
            <a:ext cx="8763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>
                <a:latin typeface="+mn-lt"/>
              </a:rPr>
              <a:t>MONITORAÇÃO DE DADOS OPERACIONAIS E GRÁFICOS DE TENDÊNCIAS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Deverão estar disponíveis gráficos de tendência (</a:t>
            </a:r>
            <a:r>
              <a:rPr lang="pt-BR" sz="1600" dirty="0" err="1">
                <a:latin typeface="+mn-lt"/>
              </a:rPr>
              <a:t>Trends</a:t>
            </a:r>
            <a:r>
              <a:rPr lang="pt-BR" sz="1600" dirty="0">
                <a:latin typeface="+mn-lt"/>
              </a:rPr>
              <a:t>) em função do tempo das seguintes variáveis: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TIR-01 – Temperatura de Saída de Água Gelada nos Chillers (Circuito Primário).</a:t>
            </a:r>
          </a:p>
          <a:p>
            <a:pPr lvl="0"/>
            <a:r>
              <a:rPr lang="pt-BR" sz="1600" dirty="0">
                <a:latin typeface="+mn-lt"/>
              </a:rPr>
              <a:t>TIR-02 – Temperatura de Entrada de Água Gelada nos Chillers (Circuito Primário).</a:t>
            </a:r>
          </a:p>
          <a:p>
            <a:pPr lvl="0"/>
            <a:r>
              <a:rPr lang="pt-BR" sz="1600" dirty="0">
                <a:latin typeface="+mn-lt"/>
              </a:rPr>
              <a:t>TIR-11 – Temperatura de Saída de Água Gelada – UR-01.</a:t>
            </a:r>
          </a:p>
          <a:p>
            <a:pPr lvl="0"/>
            <a:r>
              <a:rPr lang="pt-BR" sz="1600" dirty="0">
                <a:latin typeface="+mn-lt"/>
              </a:rPr>
              <a:t>TIR-21 – Temperatura de Saída de Água Gelada – UR-02.</a:t>
            </a:r>
          </a:p>
          <a:p>
            <a:pPr lvl="0"/>
            <a:r>
              <a:rPr lang="pt-BR" sz="1600" dirty="0">
                <a:latin typeface="+mn-lt"/>
              </a:rPr>
              <a:t>TIR-31 – Temperatura de Saída de Água Gelada – UR-03.</a:t>
            </a:r>
          </a:p>
          <a:p>
            <a:r>
              <a:rPr lang="pt-BR" sz="1600" b="1" dirty="0">
                <a:latin typeface="+mn-lt"/>
              </a:rPr>
              <a:t> </a:t>
            </a:r>
            <a:endParaRPr lang="pt-BR" sz="1600" dirty="0">
              <a:latin typeface="+mn-lt"/>
            </a:endParaRPr>
          </a:p>
          <a:p>
            <a:pPr lvl="0"/>
            <a:r>
              <a:rPr lang="pt-BR" sz="1600" dirty="0">
                <a:latin typeface="+mn-lt"/>
              </a:rPr>
              <a:t>TIR-03 – Temperatura de Alimentação de Água Gelada para os Circuitos Secundários.</a:t>
            </a:r>
          </a:p>
          <a:p>
            <a:pPr lvl="0"/>
            <a:r>
              <a:rPr lang="pt-BR" sz="1600" dirty="0">
                <a:latin typeface="+mn-lt"/>
              </a:rPr>
              <a:t>TIR-04 – Temperatura de Retorno de Água Gelada dos Circuitos Secundários </a:t>
            </a:r>
          </a:p>
          <a:p>
            <a:pPr lvl="0"/>
            <a:r>
              <a:rPr lang="pt-BR" sz="1600" dirty="0">
                <a:latin typeface="+mn-lt"/>
              </a:rPr>
              <a:t>TIR-101 – Temperatura de Retorno de Água Gelada do Circ. Secundário do Bloco A.</a:t>
            </a:r>
          </a:p>
          <a:p>
            <a:pPr lvl="0"/>
            <a:r>
              <a:rPr lang="pt-BR" sz="1600" dirty="0">
                <a:latin typeface="+mn-lt"/>
              </a:rPr>
              <a:t>TIR-111 – Temperatura de Retorno de Água Gelada do Circ. Secundário do Bloco B.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TIR-05 – Temperatura de Entrada (Geral) das Torres de Resfriamento.</a:t>
            </a:r>
          </a:p>
          <a:p>
            <a:pPr lvl="0"/>
            <a:r>
              <a:rPr lang="pt-BR" sz="1600" dirty="0">
                <a:latin typeface="+mn-lt"/>
              </a:rPr>
              <a:t>TIR-06 – Temperatura de Saída (Geral) Torres de Resfriamento.</a:t>
            </a:r>
          </a:p>
          <a:p>
            <a:pPr lvl="0"/>
            <a:r>
              <a:rPr lang="pt-BR" sz="1600" dirty="0">
                <a:latin typeface="+mn-lt"/>
              </a:rPr>
              <a:t>TIR-81 – Temperatura de Saída de Água de Resfriamento – TR-01.</a:t>
            </a:r>
          </a:p>
          <a:p>
            <a:pPr lvl="0"/>
            <a:r>
              <a:rPr lang="pt-BR" sz="1600" dirty="0">
                <a:latin typeface="+mn-lt"/>
              </a:rPr>
              <a:t>TIR-82 – Temperatura de Saída de Água de Resfriamento – TR-02.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FI-101 – Vazão de Água Gelada – Circuito Secundário do Bloco A.</a:t>
            </a:r>
          </a:p>
          <a:p>
            <a:pPr lvl="0"/>
            <a:r>
              <a:rPr lang="pt-BR" sz="1600" dirty="0">
                <a:latin typeface="+mn-lt"/>
              </a:rPr>
              <a:t>FI-111 – Vazão de Água Gelada – Circuito Secundário do Bloco B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  <a:p>
            <a:pPr lvl="1"/>
            <a:r>
              <a:rPr lang="pt-BR" sz="1600" dirty="0" smtClean="0">
                <a:latin typeface="+mn-lt"/>
              </a:rPr>
              <a:t> 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896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Monitoração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Dados e </a:t>
            </a: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43000"/>
            <a:ext cx="87630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>
                <a:latin typeface="+mn-lt"/>
              </a:rPr>
              <a:t>MONITORAÇÃO DE DADOS OPERACIONAIS E GRÁFICOS DE TENDÊNCIAS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Deverão estar disponíveis gráficos de tendência (</a:t>
            </a:r>
            <a:r>
              <a:rPr lang="pt-BR" sz="1600" dirty="0" err="1">
                <a:latin typeface="+mn-lt"/>
              </a:rPr>
              <a:t>Trends</a:t>
            </a:r>
            <a:r>
              <a:rPr lang="pt-BR" sz="1600" dirty="0">
                <a:latin typeface="+mn-lt"/>
              </a:rPr>
              <a:t>) em função do tempo das seguintes variáveis: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CIR-11 – Capacidade – UR-01.</a:t>
            </a:r>
          </a:p>
          <a:p>
            <a:pPr lvl="0"/>
            <a:r>
              <a:rPr lang="pt-BR" sz="1600" dirty="0">
                <a:latin typeface="+mn-lt"/>
              </a:rPr>
              <a:t>CIR-21 – Capacidade – UR-02.</a:t>
            </a:r>
          </a:p>
          <a:p>
            <a:pPr lvl="0"/>
            <a:r>
              <a:rPr lang="pt-BR" sz="1600" dirty="0">
                <a:latin typeface="+mn-lt"/>
              </a:rPr>
              <a:t>CIR-31 – Capacidade – UR-03.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MIR-11 – COP – UR-01.</a:t>
            </a:r>
          </a:p>
          <a:p>
            <a:pPr lvl="0"/>
            <a:r>
              <a:rPr lang="pt-BR" sz="1600" dirty="0">
                <a:latin typeface="+mn-lt"/>
              </a:rPr>
              <a:t>MIR-21 – COP – UR-02.</a:t>
            </a:r>
          </a:p>
          <a:p>
            <a:pPr lvl="0"/>
            <a:r>
              <a:rPr lang="pt-BR" sz="1600" dirty="0">
                <a:latin typeface="+mn-lt"/>
              </a:rPr>
              <a:t>MIR-31 – COP – UR-03.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JIR-11 – Potência Ativa no UR-01.</a:t>
            </a:r>
          </a:p>
          <a:p>
            <a:pPr lvl="0"/>
            <a:r>
              <a:rPr lang="pt-BR" sz="1600" dirty="0">
                <a:latin typeface="+mn-lt"/>
              </a:rPr>
              <a:t>JIR-21 – Potência Ativa no UR-02.</a:t>
            </a:r>
          </a:p>
          <a:p>
            <a:pPr lvl="0"/>
            <a:r>
              <a:rPr lang="pt-BR" sz="1600" dirty="0">
                <a:latin typeface="+mn-lt"/>
              </a:rPr>
              <a:t>JIR-31 – Potência Ativa no UR-03.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>
                <a:latin typeface="+mn-lt"/>
              </a:rPr>
              <a:t>JIR-01 – Potência Ativa Total das Bombas Primárias.</a:t>
            </a:r>
          </a:p>
          <a:p>
            <a:pPr lvl="0"/>
            <a:r>
              <a:rPr lang="pt-BR" sz="1600" dirty="0">
                <a:latin typeface="+mn-lt"/>
              </a:rPr>
              <a:t>JIR-02 – Potência Ativa Total das Bombas Secundárias.</a:t>
            </a:r>
          </a:p>
          <a:p>
            <a:pPr lvl="0"/>
            <a:r>
              <a:rPr lang="pt-BR" sz="1600" dirty="0">
                <a:latin typeface="+mn-lt"/>
              </a:rPr>
              <a:t>JIR-05 – Potência Ativa Total das Bombas de Resfriamento.</a:t>
            </a:r>
          </a:p>
          <a:p>
            <a:pPr lvl="0"/>
            <a:r>
              <a:rPr lang="pt-BR" sz="1600" dirty="0">
                <a:latin typeface="+mn-lt"/>
              </a:rPr>
              <a:t>JIR-06 – Potência Ativa Total das Torres de Resfriamento.</a:t>
            </a:r>
          </a:p>
          <a:p>
            <a:r>
              <a:rPr lang="pt-BR" sz="1600" dirty="0">
                <a:latin typeface="+mn-lt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1066843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Monitoração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Dados e </a:t>
            </a: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43000"/>
            <a:ext cx="87630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>
                <a:latin typeface="+mn-lt"/>
              </a:rPr>
              <a:t>MONITORAÇÃO DE DADOS OPERACIONAIS E GRÁFICOS DE TENDÊNCIAS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Deverão estar disponíveis gráficos de tendência (</a:t>
            </a:r>
            <a:r>
              <a:rPr lang="pt-BR" sz="1600" dirty="0" err="1">
                <a:latin typeface="+mn-lt"/>
              </a:rPr>
              <a:t>Trends</a:t>
            </a:r>
            <a:r>
              <a:rPr lang="pt-BR" sz="1600" dirty="0">
                <a:latin typeface="+mn-lt"/>
              </a:rPr>
              <a:t>) em função do tempo das seguintes variáveis: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pPr lvl="0"/>
            <a:r>
              <a:rPr lang="pt-BR" sz="1600" dirty="0" smtClean="0">
                <a:latin typeface="+mn-lt"/>
              </a:rPr>
              <a:t>CIR-100 </a:t>
            </a:r>
            <a:r>
              <a:rPr lang="pt-BR" sz="1600" dirty="0">
                <a:latin typeface="+mn-lt"/>
              </a:rPr>
              <a:t>– Capacidade Total do Sistema de Água Gelada (kW ou ton).</a:t>
            </a:r>
          </a:p>
          <a:p>
            <a:pPr lvl="0"/>
            <a:r>
              <a:rPr lang="pt-BR" sz="1600" dirty="0">
                <a:latin typeface="+mn-lt"/>
              </a:rPr>
              <a:t>JIR-10 – Potência Instantânea Total Absorvida pelos Chillers (kW).</a:t>
            </a:r>
          </a:p>
          <a:p>
            <a:pPr lvl="0"/>
            <a:r>
              <a:rPr lang="pt-BR" sz="1600" dirty="0">
                <a:latin typeface="+mn-lt"/>
              </a:rPr>
              <a:t>JIR-100 – Potência Instantânea Total Absorvida no Sistema de Água Gelada (kW).</a:t>
            </a:r>
          </a:p>
          <a:p>
            <a:pPr lvl="0"/>
            <a:r>
              <a:rPr lang="pt-BR" sz="1600" dirty="0">
                <a:latin typeface="+mn-lt"/>
              </a:rPr>
              <a:t>MIR-100 – COP do Sistema de Água Gelada (kW/kW ou kW/ton).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r>
              <a:rPr lang="pt-BR" sz="1600" dirty="0" smtClean="0">
                <a:latin typeface="+mn-lt"/>
              </a:rPr>
              <a:t>TIR-201 </a:t>
            </a:r>
            <a:r>
              <a:rPr lang="pt-BR" sz="1600" dirty="0">
                <a:latin typeface="+mn-lt"/>
              </a:rPr>
              <a:t>– Temperatura de Bulbo Seco do Ar Externo (ºC). </a:t>
            </a:r>
          </a:p>
          <a:p>
            <a:pPr lvl="0"/>
            <a:r>
              <a:rPr lang="pt-BR" sz="1600" dirty="0">
                <a:latin typeface="+mn-lt"/>
              </a:rPr>
              <a:t>TIR-202 – Temperatura de Bulbo Úmido do Ar Externo (ºC). </a:t>
            </a:r>
          </a:p>
          <a:p>
            <a:pPr lvl="0"/>
            <a:r>
              <a:rPr lang="pt-BR" sz="1600" dirty="0">
                <a:latin typeface="+mn-lt"/>
              </a:rPr>
              <a:t>MIR-201 – Umidade Relativa do Ar Externo (%UR). </a:t>
            </a:r>
          </a:p>
          <a:p>
            <a:pPr lvl="0"/>
            <a:endParaRPr lang="en-GB" sz="1600" dirty="0" smtClean="0">
              <a:latin typeface="+mn-lt"/>
            </a:endParaRPr>
          </a:p>
          <a:p>
            <a:pPr lvl="0"/>
            <a:r>
              <a:rPr lang="en-GB" sz="1600" b="1" dirty="0" smtClean="0">
                <a:latin typeface="+mn-lt"/>
              </a:rPr>
              <a:t>MONITORAÇÃO DE DADOS DOS FAN COILS E PAVIMENTOS</a:t>
            </a:r>
            <a:r>
              <a:rPr lang="pt-BR" sz="1600" dirty="0" smtClean="0">
                <a:latin typeface="+mn-lt"/>
              </a:rPr>
              <a:t> </a:t>
            </a:r>
            <a:endParaRPr lang="pt-BR" sz="1600" dirty="0">
              <a:latin typeface="+mn-lt"/>
            </a:endParaRPr>
          </a:p>
          <a:p>
            <a:endParaRPr lang="pt-B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Temperatura de Bulbo Seco do Ar – Zonas de Resfriamento (ºC)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Umidade Relativa do Ar – Zonas de Resfriamento (%UR).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Temperatura de Bulbo Seco do Ar – Insuflação nos Pavimentos (ºC)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Posição de Abertura das Válvulas de Controle de Vazão de Água Gelada (%)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Vazão de Água Gelada nos Fan Coils (m³/h)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Temperaturas de Entrada/ Saída de Água Gelada nos Fan Coils (ºC)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Carga Térmica Atual/ Capacidade Atual dos Fan Coils (kW)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Potência Absorvida nos Motores dos Ventiladores dos Fan Coils (kW)</a:t>
            </a:r>
          </a:p>
          <a:p>
            <a:endParaRPr lang="pt-B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0408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>
          <a:xfrm>
            <a:off x="515471" y="304800"/>
            <a:ext cx="7189912" cy="72062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900" b="1" dirty="0" smtClean="0">
                <a:cs typeface="Arial" panose="020B0604020202020204" pitchFamily="34" charset="0"/>
              </a:rPr>
              <a:t>Medidor de Vazão tipo Hélice (</a:t>
            </a:r>
            <a:r>
              <a:rPr lang="pt-BR" altLang="pt-BR" sz="2900" b="1" dirty="0" err="1" smtClean="0">
                <a:cs typeface="Arial" panose="020B0604020202020204" pitchFamily="34" charset="0"/>
              </a:rPr>
              <a:t>Paddle</a:t>
            </a:r>
            <a:r>
              <a:rPr lang="pt-BR" altLang="pt-BR" sz="2900" b="1" dirty="0" smtClean="0">
                <a:cs typeface="Arial" panose="020B0604020202020204" pitchFamily="34" charset="0"/>
              </a:rPr>
              <a:t>)</a:t>
            </a:r>
            <a:endParaRPr lang="pt-BR" altLang="pt-BR" sz="2900" dirty="0" smtClean="0">
              <a:cs typeface="Arial" panose="020B0604020202020204" pitchFamily="34" charset="0"/>
            </a:endParaRPr>
          </a:p>
        </p:txBody>
      </p:sp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1" y="1201271"/>
            <a:ext cx="8136904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184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242723"/>
              </p:ext>
            </p:extLst>
          </p:nvPr>
        </p:nvGraphicFramePr>
        <p:xfrm>
          <a:off x="609600" y="1447800"/>
          <a:ext cx="7561263" cy="4343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1295400"/>
                <a:gridCol w="1676400"/>
                <a:gridCol w="1332845"/>
                <a:gridCol w="1656418"/>
              </a:tblGrid>
              <a:tr h="784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Prédio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Vazão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BMS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Capacidade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BMS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Vazão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YWZ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Capacidade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YWZ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408448">
                <a:tc>
                  <a:txBody>
                    <a:bodyPr/>
                    <a:lstStyle/>
                    <a:p>
                      <a:endParaRPr lang="en-GB" sz="2100" baseline="0">
                        <a:effectLst/>
                        <a:latin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(m³/h)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(ton)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(m³/h)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(</a:t>
                      </a:r>
                      <a:r>
                        <a:rPr lang="pt-BR" sz="2100" baseline="0" dirty="0" err="1">
                          <a:effectLst/>
                        </a:rPr>
                        <a:t>ton</a:t>
                      </a:r>
                      <a:r>
                        <a:rPr lang="pt-BR" sz="2100" baseline="0" dirty="0">
                          <a:effectLst/>
                        </a:rPr>
                        <a:t>)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750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719.2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53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50.8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02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503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998.0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189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375.0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03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389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283.0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359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261.2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04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431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826.7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229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439.2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05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287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256.5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141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125.9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640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Total - SEC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FF0000"/>
                          </a:solidFill>
                          <a:effectLst/>
                        </a:rPr>
                        <a:t>2360</a:t>
                      </a:r>
                      <a:endParaRPr lang="en-GB" sz="2100" baseline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FF0000"/>
                          </a:solidFill>
                          <a:effectLst/>
                        </a:rPr>
                        <a:t>3083.2</a:t>
                      </a:r>
                      <a:endParaRPr lang="en-GB" sz="2100" baseline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971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1251.1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</a:tr>
              <a:tr h="570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Total - PRI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chemeClr val="accent2"/>
                          </a:solidFill>
                          <a:effectLst/>
                        </a:rPr>
                        <a:t>1350</a:t>
                      </a:r>
                      <a:endParaRPr lang="en-GB" sz="2100" baseline="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chemeClr val="accent2"/>
                          </a:solidFill>
                          <a:effectLst/>
                        </a:rPr>
                        <a:t>1339.3</a:t>
                      </a:r>
                      <a:endParaRPr lang="en-GB" sz="2100" baseline="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solidFill>
                            <a:srgbClr val="002060"/>
                          </a:solidFill>
                          <a:effectLst/>
                        </a:rPr>
                        <a:t>1235</a:t>
                      </a:r>
                      <a:endParaRPr lang="en-GB" sz="2100" baseline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1225.2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52400"/>
            <a:ext cx="7237413" cy="9366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pt-BR" sz="2800" b="1" dirty="0" smtClean="0">
                <a:cs typeface="Arial" charset="0"/>
              </a:rPr>
              <a:t>O “Santo BMS” e a Confiabilidade dos </a:t>
            </a:r>
          </a:p>
          <a:p>
            <a:pPr>
              <a:buFontTx/>
              <a:buNone/>
              <a:defRPr/>
            </a:pPr>
            <a:r>
              <a:rPr lang="pt-BR" sz="2800" b="1" dirty="0" smtClean="0">
                <a:cs typeface="Arial" charset="0"/>
              </a:rPr>
              <a:t>Dados Verificados nas Telas.</a:t>
            </a:r>
            <a:endParaRPr lang="pt-BR" sz="2800" dirty="0" smtClean="0">
              <a:cs typeface="Arial" charset="0"/>
            </a:endParaRPr>
          </a:p>
          <a:p>
            <a:pPr>
              <a:defRPr/>
            </a:pPr>
            <a:endParaRPr lang="pt-BR" dirty="0" smtClean="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1275042"/>
            <a:ext cx="3168650" cy="465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181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3896"/>
              </p:ext>
            </p:extLst>
          </p:nvPr>
        </p:nvGraphicFramePr>
        <p:xfrm>
          <a:off x="609600" y="1447800"/>
          <a:ext cx="7561263" cy="4343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/>
                <a:gridCol w="1295400"/>
                <a:gridCol w="1676400"/>
                <a:gridCol w="1332845"/>
                <a:gridCol w="1656418"/>
              </a:tblGrid>
              <a:tr h="784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Prédio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Vazão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BMS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Capacidade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BMS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Vazão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YWZ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Capacidade</a:t>
                      </a:r>
                      <a:endParaRPr lang="en-GB" sz="2100" baseline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YWZ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408448">
                <a:tc>
                  <a:txBody>
                    <a:bodyPr/>
                    <a:lstStyle/>
                    <a:p>
                      <a:endParaRPr lang="en-GB" sz="2100" baseline="0">
                        <a:effectLst/>
                        <a:latin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(m³/h)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(ton)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(m³/h)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(</a:t>
                      </a:r>
                      <a:r>
                        <a:rPr lang="pt-BR" sz="2100" baseline="0" dirty="0" err="1">
                          <a:effectLst/>
                        </a:rPr>
                        <a:t>ton</a:t>
                      </a:r>
                      <a:r>
                        <a:rPr lang="pt-BR" sz="2100" baseline="0" dirty="0">
                          <a:effectLst/>
                        </a:rPr>
                        <a:t>)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750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719.2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53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50.8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02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503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998.0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189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375.0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03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389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283.0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359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261.2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04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431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826.7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229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effectLst/>
                        </a:rPr>
                        <a:t>439.2</a:t>
                      </a:r>
                      <a:endParaRPr lang="en-GB" sz="2100" baseline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388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05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287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256.5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141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125.9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</a:tr>
              <a:tr h="6401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Total - SEC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FF0000"/>
                          </a:solidFill>
                          <a:effectLst/>
                        </a:rPr>
                        <a:t>2360</a:t>
                      </a:r>
                      <a:endParaRPr lang="en-GB" sz="2100" baseline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FF0000"/>
                          </a:solidFill>
                          <a:effectLst/>
                        </a:rPr>
                        <a:t>3083.2</a:t>
                      </a:r>
                      <a:endParaRPr lang="en-GB" sz="2100" baseline="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971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1251.1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</a:tr>
              <a:tr h="570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effectLst/>
                        </a:rPr>
                        <a:t>Total - PRI</a:t>
                      </a:r>
                      <a:endParaRPr lang="en-GB" sz="2100" baseline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chemeClr val="accent2"/>
                          </a:solidFill>
                          <a:effectLst/>
                        </a:rPr>
                        <a:t>1350</a:t>
                      </a:r>
                      <a:endParaRPr lang="en-GB" sz="2100" baseline="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chemeClr val="accent2"/>
                          </a:solidFill>
                          <a:effectLst/>
                        </a:rPr>
                        <a:t>1339.3</a:t>
                      </a:r>
                      <a:endParaRPr lang="en-GB" sz="2100" baseline="0" dirty="0">
                        <a:solidFill>
                          <a:schemeClr val="accent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>
                          <a:solidFill>
                            <a:srgbClr val="002060"/>
                          </a:solidFill>
                          <a:effectLst/>
                        </a:rPr>
                        <a:t>1235</a:t>
                      </a:r>
                      <a:endParaRPr lang="en-GB" sz="2100" baseline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100" baseline="0" dirty="0">
                          <a:solidFill>
                            <a:srgbClr val="002060"/>
                          </a:solidFill>
                          <a:effectLst/>
                        </a:rPr>
                        <a:t>1225.2</a:t>
                      </a:r>
                      <a:endParaRPr lang="en-GB" sz="2100" baseline="0" dirty="0">
                        <a:solidFill>
                          <a:srgbClr val="00206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4" marR="44454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52400"/>
            <a:ext cx="7237413" cy="9366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pt-BR" sz="2800" b="1" dirty="0" smtClean="0">
                <a:cs typeface="Arial" charset="0"/>
              </a:rPr>
              <a:t>O “Santo BMS” e a Confiabilidade dos </a:t>
            </a:r>
          </a:p>
          <a:p>
            <a:pPr>
              <a:buFontTx/>
              <a:buNone/>
              <a:defRPr/>
            </a:pPr>
            <a:r>
              <a:rPr lang="pt-BR" sz="2800" b="1" dirty="0" smtClean="0">
                <a:cs typeface="Arial" charset="0"/>
              </a:rPr>
              <a:t>Dados Verificados nas Telas.</a:t>
            </a:r>
            <a:endParaRPr lang="pt-BR" sz="2800" dirty="0" smtClean="0">
              <a:cs typeface="Arial" charset="0"/>
            </a:endParaRPr>
          </a:p>
          <a:p>
            <a:pPr>
              <a:defRPr/>
            </a:pPr>
            <a:endParaRPr lang="pt-BR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919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14151" y="762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Medidores</a:t>
            </a:r>
            <a:r>
              <a:rPr lang="en-US" altLang="pt-BR" sz="3100" dirty="0" smtClean="0">
                <a:cs typeface="Arial" panose="020B0604020202020204" pitchFamily="34" charset="0"/>
              </a:rPr>
              <a:t> de </a:t>
            </a:r>
            <a:r>
              <a:rPr lang="en-US" altLang="pt-BR" sz="3100" dirty="0" err="1" smtClean="0">
                <a:cs typeface="Arial" panose="020B0604020202020204" pitchFamily="34" charset="0"/>
              </a:rPr>
              <a:t>Vazão</a:t>
            </a:r>
            <a:endParaRPr lang="en-US" altLang="pt-BR" sz="3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5922" y="1371600"/>
            <a:ext cx="8643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Variável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utilizar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apenas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Medidores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Magnéticos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Instalar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medidores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vazão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água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gelada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cada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Chiller 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Capacidade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atual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e COP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atual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Instalar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válvulas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2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vias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controle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gelada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nos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Fan Coils com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monitoração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temperaturas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gelada 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Capacidade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atual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 e COP </a:t>
            </a:r>
            <a:r>
              <a:rPr lang="en-US" altLang="pt-BR" sz="2300" dirty="0" err="1">
                <a:cs typeface="Arial" panose="020B0604020202020204" pitchFamily="34" charset="0"/>
                <a:sym typeface="Wingdings" panose="05000000000000000000" pitchFamily="2" charset="2"/>
              </a:rPr>
              <a:t>atual</a:t>
            </a:r>
            <a:r>
              <a:rPr lang="en-US" altLang="pt-BR" sz="2300" dirty="0"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medidores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</a:rPr>
              <a:t> 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válvulas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balanceamento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trechos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retos</a:t>
            </a:r>
            <a:r>
              <a:rPr lang="en-US" altLang="pt-BR" sz="2300" dirty="0" smtClean="0">
                <a:cs typeface="Arial" panose="020B0604020202020204" pitchFamily="34" charset="0"/>
              </a:rPr>
              <a:t> (10x OD 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 5x OD).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Pode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ser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entrada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saída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do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equipamento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(a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é a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mesma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9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6808" y="1524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3100" dirty="0" smtClean="0">
                <a:cs typeface="Arial" panose="020B0604020202020204" pitchFamily="34" charset="0"/>
              </a:rPr>
              <a:t> dos </a:t>
            </a:r>
            <a:r>
              <a:rPr lang="en-US" altLang="pt-BR" sz="3100" dirty="0" err="1" smtClean="0">
                <a:cs typeface="Arial" panose="020B0604020202020204" pitchFamily="34" charset="0"/>
              </a:rPr>
              <a:t>Circuitos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Secundários</a:t>
            </a:r>
            <a:endParaRPr lang="en-US" altLang="pt-BR" sz="3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5922" y="1371600"/>
            <a:ext cx="8429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vazão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gelada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circuito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secundário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</a:rPr>
              <a:t> principal)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Sensor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Pressão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Diferencial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não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utilizar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2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sensores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pressão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o sensor de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pressão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diferencial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no final do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circuito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pontos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paralelos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(Tees com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conexões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) para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verificação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do </a:t>
            </a:r>
            <a:r>
              <a:rPr lang="en-US" altLang="pt-BR" sz="2300" dirty="0" smtClean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P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campo.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cada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circuito</a:t>
            </a:r>
            <a:r>
              <a:rPr lang="en-US" altLang="pt-BR" sz="2300" dirty="0" smtClean="0">
                <a:cs typeface="Arial" panose="020B0604020202020204" pitchFamily="34" charset="0"/>
              </a:rPr>
              <a:t>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ramal</a:t>
            </a:r>
            <a:r>
              <a:rPr lang="en-US" altLang="pt-BR" sz="2300" dirty="0" smtClean="0">
                <a:cs typeface="Arial" panose="020B0604020202020204" pitchFamily="34" charset="0"/>
              </a:rPr>
              <a:t>/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prédio</a:t>
            </a:r>
            <a:r>
              <a:rPr lang="en-US" altLang="pt-BR" sz="2300" dirty="0" smtClean="0">
                <a:cs typeface="Arial" panose="020B0604020202020204" pitchFamily="34" charset="0"/>
              </a:rPr>
              <a:t>) </a:t>
            </a:r>
            <a:r>
              <a:rPr lang="en-US" altLang="pt-BR" sz="2300" dirty="0" err="1" smtClean="0">
                <a:cs typeface="Arial" panose="020B0604020202020204" pitchFamily="34" charset="0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</a:rPr>
              <a:t> um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conjunto</a:t>
            </a:r>
            <a:r>
              <a:rPr lang="en-US" altLang="pt-BR" sz="2300" dirty="0" smtClean="0">
                <a:cs typeface="Arial" panose="020B0604020202020204" pitchFamily="34" charset="0"/>
              </a:rPr>
              <a:t> de BAGSs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</a:rPr>
              <a:t> BAGMs) e um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controlador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pressão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diferencial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</a:rPr>
              <a:t> um sensor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no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retorno</a:t>
            </a:r>
            <a:r>
              <a:rPr lang="en-US" altLang="pt-BR" sz="2300" dirty="0" smtClean="0">
                <a:cs typeface="Arial" panose="020B0604020202020204" pitchFamily="34" charset="0"/>
              </a:rPr>
              <a:t> principal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cada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circuito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secundário</a:t>
            </a:r>
            <a:r>
              <a:rPr lang="en-US" altLang="pt-BR" sz="2300" dirty="0" smtClean="0">
                <a:cs typeface="Arial" panose="020B0604020202020204" pitchFamily="34" charset="0"/>
              </a:rPr>
              <a:t>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</a:rPr>
              <a:t> principal).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Instalar</a:t>
            </a:r>
            <a:r>
              <a:rPr lang="en-US" altLang="pt-BR" sz="2300" dirty="0" smtClean="0">
                <a:cs typeface="Arial" panose="020B0604020202020204" pitchFamily="34" charset="0"/>
              </a:rPr>
              <a:t> um sensor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na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alimentação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geral</a:t>
            </a:r>
            <a:r>
              <a:rPr lang="en-US" altLang="pt-BR" sz="2300" dirty="0" smtClean="0">
                <a:cs typeface="Arial" panose="020B0604020202020204" pitchFamily="34" charset="0"/>
              </a:rPr>
              <a:t> dos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circuitos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secundários</a:t>
            </a:r>
            <a:r>
              <a:rPr lang="en-US" altLang="pt-BR" sz="2300" dirty="0" smtClean="0">
                <a:cs typeface="Arial" panose="020B0604020202020204" pitchFamily="34" charset="0"/>
              </a:rPr>
              <a:t>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após</a:t>
            </a:r>
            <a:r>
              <a:rPr lang="en-US" altLang="pt-BR" sz="2300" dirty="0" smtClean="0">
                <a:cs typeface="Arial" panose="020B0604020202020204" pitchFamily="34" charset="0"/>
              </a:rPr>
              <a:t> o bypass).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6808" y="1524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Lógicas</a:t>
            </a:r>
            <a:r>
              <a:rPr lang="en-US" altLang="pt-BR" sz="3100" dirty="0" smtClean="0">
                <a:cs typeface="Arial" panose="020B0604020202020204" pitchFamily="34" charset="0"/>
              </a:rPr>
              <a:t> de </a:t>
            </a:r>
            <a:r>
              <a:rPr lang="en-US" altLang="pt-BR" sz="3100" dirty="0" err="1" smtClean="0">
                <a:cs typeface="Arial" panose="020B0604020202020204" pitchFamily="34" charset="0"/>
              </a:rPr>
              <a:t>Operação</a:t>
            </a:r>
            <a:r>
              <a:rPr lang="en-US" altLang="pt-BR" sz="3100" dirty="0" smtClean="0">
                <a:cs typeface="Arial" panose="020B0604020202020204" pitchFamily="34" charset="0"/>
              </a:rPr>
              <a:t> - Chillers</a:t>
            </a:r>
            <a:endParaRPr lang="en-US" altLang="pt-BR" sz="3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5922" y="1219200"/>
            <a:ext cx="8429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A </a:t>
            </a:r>
            <a:r>
              <a:rPr lang="en-US" altLang="pt-BR" sz="2300" dirty="0" err="1">
                <a:cs typeface="Arial" panose="020B0604020202020204" pitchFamily="34" charset="0"/>
              </a:rPr>
              <a:t>s</a:t>
            </a:r>
            <a:r>
              <a:rPr lang="en-US" altLang="pt-BR" sz="2300" dirty="0" err="1" smtClean="0">
                <a:cs typeface="Arial" panose="020B0604020202020204" pitchFamily="34" charset="0"/>
              </a:rPr>
              <a:t>equência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operação</a:t>
            </a:r>
            <a:r>
              <a:rPr lang="en-US" altLang="pt-BR" sz="2300" dirty="0" smtClean="0">
                <a:cs typeface="Arial" panose="020B0604020202020204" pitchFamily="34" charset="0"/>
              </a:rPr>
              <a:t> dos 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deve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realizada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saída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gelada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alimentação</a:t>
            </a:r>
            <a:r>
              <a:rPr lang="en-US" altLang="pt-BR" sz="2300" dirty="0" smtClean="0">
                <a:cs typeface="Arial" panose="020B0604020202020204" pitchFamily="34" charset="0"/>
              </a:rPr>
              <a:t> 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circuitos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secundários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principais</a:t>
            </a:r>
            <a:r>
              <a:rPr lang="en-US" altLang="pt-BR" sz="2300" dirty="0" smtClean="0">
                <a:cs typeface="Arial" panose="020B0604020202020204" pitchFamily="34" charset="0"/>
              </a:rPr>
              <a:t>),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associada</a:t>
            </a:r>
            <a:r>
              <a:rPr lang="en-US" altLang="pt-BR" sz="2300" dirty="0" smtClean="0">
                <a:cs typeface="Arial" panose="020B0604020202020204" pitchFamily="34" charset="0"/>
              </a:rPr>
              <a:t> à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análise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porcentagem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</a:t>
            </a:r>
            <a:r>
              <a:rPr lang="en-US" altLang="pt-BR" sz="2300" dirty="0" smtClean="0">
                <a:cs typeface="Arial" panose="020B0604020202020204" pitchFamily="34" charset="0"/>
              </a:rPr>
              <a:t> (% FLA –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corrente</a:t>
            </a:r>
            <a:r>
              <a:rPr lang="en-US" altLang="pt-BR" sz="2300" dirty="0" smtClean="0">
                <a:cs typeface="Arial" panose="020B0604020202020204" pitchFamily="34" charset="0"/>
              </a:rPr>
              <a:t>) dos 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operação</a:t>
            </a:r>
            <a:r>
              <a:rPr lang="en-US" altLang="pt-BR" sz="2300" dirty="0" smtClean="0">
                <a:cs typeface="Arial" panose="020B0604020202020204" pitchFamily="34" charset="0"/>
              </a:rPr>
              <a:t> (ex. %FLA &gt; 95%).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parada</a:t>
            </a:r>
            <a:r>
              <a:rPr lang="en-US" altLang="pt-BR" sz="2300" dirty="0" smtClean="0">
                <a:cs typeface="Arial" panose="020B0604020202020204" pitchFamily="34" charset="0"/>
              </a:rPr>
              <a:t> de um Chiller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deve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ser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realizada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por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análise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porcentagem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>
                <a:cs typeface="Arial" panose="020B0604020202020204" pitchFamily="34" charset="0"/>
              </a:rPr>
              <a:t>de </a:t>
            </a:r>
            <a:r>
              <a:rPr lang="en-US" altLang="pt-BR" sz="2300" dirty="0" err="1">
                <a:cs typeface="Arial" panose="020B0604020202020204" pitchFamily="34" charset="0"/>
              </a:rPr>
              <a:t>carga</a:t>
            </a:r>
            <a:r>
              <a:rPr lang="en-US" altLang="pt-BR" sz="2300" dirty="0">
                <a:cs typeface="Arial" panose="020B0604020202020204" pitchFamily="34" charset="0"/>
              </a:rPr>
              <a:t> (% FLA – </a:t>
            </a:r>
            <a:r>
              <a:rPr lang="en-US" altLang="pt-BR" sz="2300" dirty="0" err="1">
                <a:cs typeface="Arial" panose="020B0604020202020204" pitchFamily="34" charset="0"/>
              </a:rPr>
              <a:t>corrente</a:t>
            </a:r>
            <a:r>
              <a:rPr lang="en-US" altLang="pt-BR" sz="2300" dirty="0">
                <a:cs typeface="Arial" panose="020B0604020202020204" pitchFamily="34" charset="0"/>
              </a:rPr>
              <a:t>) dos 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operação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>
                <a:cs typeface="Arial" panose="020B0604020202020204" pitchFamily="34" charset="0"/>
              </a:rPr>
              <a:t>(ex. %FLA </a:t>
            </a:r>
            <a:r>
              <a:rPr lang="en-US" altLang="pt-BR" sz="2300" dirty="0" smtClean="0">
                <a:cs typeface="Arial" panose="020B0604020202020204" pitchFamily="34" charset="0"/>
              </a:rPr>
              <a:t>&lt; 45</a:t>
            </a:r>
            <a:r>
              <a:rPr lang="en-US" altLang="pt-BR" sz="2300" dirty="0">
                <a:cs typeface="Arial" panose="020B0604020202020204" pitchFamily="34" charset="0"/>
              </a:rPr>
              <a:t>%)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>
                <a:cs typeface="Arial" panose="020B0604020202020204" pitchFamily="34" charset="0"/>
              </a:rPr>
              <a:t>Não</a:t>
            </a:r>
            <a:r>
              <a:rPr lang="en-US" altLang="pt-BR" sz="2300" dirty="0">
                <a:cs typeface="Arial" panose="020B0604020202020204" pitchFamily="34" charset="0"/>
              </a:rPr>
              <a:t> se </a:t>
            </a:r>
            <a:r>
              <a:rPr lang="en-US" altLang="pt-BR" sz="2300" dirty="0" err="1">
                <a:cs typeface="Arial" panose="020B0604020202020204" pitchFamily="34" charset="0"/>
              </a:rPr>
              <a:t>deve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utilizar</a:t>
            </a:r>
            <a:r>
              <a:rPr lang="en-US" altLang="pt-BR" sz="2300" dirty="0">
                <a:cs typeface="Arial" panose="020B0604020202020204" pitchFamily="34" charset="0"/>
              </a:rPr>
              <a:t> o </a:t>
            </a:r>
            <a:r>
              <a:rPr lang="en-US" altLang="pt-BR" sz="2300" dirty="0" err="1">
                <a:cs typeface="Arial" panose="020B0604020202020204" pitchFamily="34" charset="0"/>
              </a:rPr>
              <a:t>conceito</a:t>
            </a:r>
            <a:r>
              <a:rPr lang="en-US" altLang="pt-BR" sz="2300" dirty="0">
                <a:cs typeface="Arial" panose="020B0604020202020204" pitchFamily="34" charset="0"/>
              </a:rPr>
              <a:t> de “BTU-meter</a:t>
            </a:r>
            <a:r>
              <a:rPr lang="en-US" altLang="pt-BR" sz="2300" dirty="0" smtClean="0">
                <a:cs typeface="Arial" panose="020B0604020202020204" pitchFamily="34" charset="0"/>
              </a:rPr>
              <a:t>”. Um Chiller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otimizado</a:t>
            </a:r>
            <a:r>
              <a:rPr lang="en-US" altLang="pt-BR" sz="2300" dirty="0" smtClean="0">
                <a:cs typeface="Arial" panose="020B0604020202020204" pitchFamily="34" charset="0"/>
              </a:rPr>
              <a:t>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baixa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resfriamento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pode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atingir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até</a:t>
            </a:r>
            <a:r>
              <a:rPr lang="en-US" altLang="pt-BR" sz="2300" dirty="0" smtClean="0">
                <a:cs typeface="Arial" panose="020B0604020202020204" pitchFamily="34" charset="0"/>
              </a:rPr>
              <a:t> 20%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300" dirty="0" smtClean="0">
                <a:cs typeface="Arial" panose="020B0604020202020204" pitchFamily="34" charset="0"/>
              </a:rPr>
              <a:t> da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capacidade</a:t>
            </a:r>
            <a:r>
              <a:rPr lang="en-US" altLang="pt-BR" sz="2300" dirty="0" smtClean="0">
                <a:cs typeface="Arial" panose="020B0604020202020204" pitchFamily="34" charset="0"/>
              </a:rPr>
              <a:t> nominal. Um Chiller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baixo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desempenho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não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irá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atingir</a:t>
            </a:r>
            <a:r>
              <a:rPr lang="en-US" altLang="pt-BR" sz="2300" dirty="0" smtClean="0">
                <a:cs typeface="Arial" panose="020B0604020202020204" pitchFamily="34" charset="0"/>
              </a:rPr>
              <a:t>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capacidade</a:t>
            </a:r>
            <a:r>
              <a:rPr lang="en-US" altLang="pt-BR" sz="2300" dirty="0" smtClean="0">
                <a:cs typeface="Arial" panose="020B0604020202020204" pitchFamily="34" charset="0"/>
              </a:rPr>
              <a:t> nominal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>
                <a:cs typeface="Arial" panose="020B0604020202020204" pitchFamily="34" charset="0"/>
              </a:rPr>
              <a:t>de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água</a:t>
            </a:r>
            <a:r>
              <a:rPr lang="en-US" altLang="pt-BR" sz="2300" dirty="0">
                <a:cs typeface="Arial" panose="020B0604020202020204" pitchFamily="34" charset="0"/>
              </a:rPr>
              <a:t> de </a:t>
            </a:r>
            <a:r>
              <a:rPr lang="en-US" altLang="pt-BR" sz="2300" dirty="0" err="1">
                <a:cs typeface="Arial" panose="020B0604020202020204" pitchFamily="34" charset="0"/>
              </a:rPr>
              <a:t>resfriamento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projeto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5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6713" y="-3630"/>
            <a:ext cx="6884688" cy="111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 Desempenho dos Sistemas</a:t>
            </a:r>
          </a:p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1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Condicionado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60000"/>
              </a:lnSpc>
              <a:buSzPct val="30000"/>
              <a:buFont typeface="Monotype Sorts" pitchFamily="2" charset="2"/>
              <a:buNone/>
              <a:defRPr/>
            </a:pPr>
            <a:endParaRPr lang="pt-BR" sz="3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6713" y="1752600"/>
            <a:ext cx="8305800" cy="34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lnSpc>
                <a:spcPct val="110000"/>
              </a:lnSpc>
              <a:buSzPct val="30000"/>
              <a:defRPr/>
            </a:pP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Sistemas de controle e monitoramento mal aplicados,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lógicas incompletas, sem instrumentação de campo apropriada e muitas vezes mal instalada, além de equipes de operação sem qualificação são as principais causas do baixo desempenho de um sistema de ar condicionado de alta eficiência.</a:t>
            </a:r>
          </a:p>
        </p:txBody>
      </p:sp>
    </p:spTree>
    <p:extLst>
      <p:ext uri="{BB962C8B-B14F-4D97-AF65-F5344CB8AC3E}">
        <p14:creationId xmlns:p14="http://schemas.microsoft.com/office/powerpoint/2010/main" val="1725807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6808" y="1524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Lógicas</a:t>
            </a:r>
            <a:r>
              <a:rPr lang="en-US" altLang="pt-BR" sz="3100" dirty="0" smtClean="0">
                <a:cs typeface="Arial" panose="020B0604020202020204" pitchFamily="34" charset="0"/>
              </a:rPr>
              <a:t> de </a:t>
            </a:r>
            <a:r>
              <a:rPr lang="en-US" altLang="pt-BR" sz="31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3100" dirty="0" smtClean="0">
                <a:cs typeface="Arial" panose="020B0604020202020204" pitchFamily="34" charset="0"/>
              </a:rPr>
              <a:t> – Chillers/Torres</a:t>
            </a:r>
            <a:endParaRPr lang="en-US" altLang="pt-BR" sz="31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35922" y="1219200"/>
            <a:ext cx="84296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>
                <a:cs typeface="Arial" panose="020B0604020202020204" pitchFamily="34" charset="0"/>
              </a:rPr>
              <a:t>de </a:t>
            </a:r>
            <a:r>
              <a:rPr lang="en-US" altLang="pt-BR" sz="2300" dirty="0" err="1">
                <a:cs typeface="Arial" panose="020B0604020202020204" pitchFamily="34" charset="0"/>
              </a:rPr>
              <a:t>projeto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saída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gelada dos Chillers é um </a:t>
            </a:r>
            <a:r>
              <a:rPr lang="en-US" altLang="pt-BR" sz="2300" dirty="0">
                <a:cs typeface="Arial" panose="020B0604020202020204" pitchFamily="34" charset="0"/>
              </a:rPr>
              <a:t>valor </a:t>
            </a:r>
            <a:r>
              <a:rPr lang="en-US" altLang="pt-BR" sz="2300" dirty="0" smtClean="0">
                <a:cs typeface="Arial" panose="020B0604020202020204" pitchFamily="34" charset="0"/>
              </a:rPr>
              <a:t>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Setpoint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>
                <a:cs typeface="Arial" panose="020B0604020202020204" pitchFamily="34" charset="0"/>
              </a:rPr>
              <a:t>A </a:t>
            </a:r>
            <a:r>
              <a:rPr lang="en-US" altLang="pt-BR" sz="2300" dirty="0" err="1">
                <a:cs typeface="Arial" panose="020B0604020202020204" pitchFamily="34" charset="0"/>
              </a:rPr>
              <a:t>temperatura</a:t>
            </a:r>
            <a:r>
              <a:rPr lang="en-US" altLang="pt-BR" sz="2300" dirty="0">
                <a:cs typeface="Arial" panose="020B0604020202020204" pitchFamily="34" charset="0"/>
              </a:rPr>
              <a:t> de </a:t>
            </a:r>
            <a:r>
              <a:rPr lang="en-US" altLang="pt-BR" sz="2300" dirty="0" err="1">
                <a:cs typeface="Arial" panose="020B0604020202020204" pitchFamily="34" charset="0"/>
              </a:rPr>
              <a:t>projeto</a:t>
            </a:r>
            <a:r>
              <a:rPr lang="en-US" altLang="pt-BR" sz="2300" dirty="0">
                <a:cs typeface="Arial" panose="020B0604020202020204" pitchFamily="34" charset="0"/>
              </a:rPr>
              <a:t> de </a:t>
            </a:r>
            <a:r>
              <a:rPr lang="en-US" altLang="pt-BR" sz="2300" dirty="0" smtClean="0">
                <a:cs typeface="Arial" panose="020B0604020202020204" pitchFamily="34" charset="0"/>
              </a:rPr>
              <a:t>entrada </a:t>
            </a:r>
            <a:r>
              <a:rPr lang="en-US" altLang="pt-BR" sz="2300" dirty="0">
                <a:cs typeface="Arial" panose="020B0604020202020204" pitchFamily="34" charset="0"/>
              </a:rPr>
              <a:t>de </a:t>
            </a:r>
            <a:r>
              <a:rPr lang="en-US" altLang="pt-BR" sz="2300" dirty="0" err="1">
                <a:cs typeface="Arial" panose="020B0604020202020204" pitchFamily="34" charset="0"/>
              </a:rPr>
              <a:t>água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resfriamento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nos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>
                <a:cs typeface="Arial" panose="020B0604020202020204" pitchFamily="34" charset="0"/>
              </a:rPr>
              <a:t>Chillers </a:t>
            </a:r>
            <a:r>
              <a:rPr lang="en-US" altLang="pt-BR" sz="2300" dirty="0" smtClean="0">
                <a:cs typeface="Arial" panose="020B0604020202020204" pitchFamily="34" charset="0"/>
              </a:rPr>
              <a:t>(</a:t>
            </a:r>
            <a:r>
              <a:rPr lang="en-US" altLang="pt-BR" sz="2300" dirty="0" err="1" smtClean="0">
                <a:cs typeface="Arial" panose="020B0604020202020204" pitchFamily="34" charset="0"/>
              </a:rPr>
              <a:t>saída</a:t>
            </a:r>
            <a:r>
              <a:rPr lang="en-US" altLang="pt-BR" sz="2300" dirty="0" smtClean="0">
                <a:cs typeface="Arial" panose="020B0604020202020204" pitchFamily="34" charset="0"/>
              </a:rPr>
              <a:t> das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torres</a:t>
            </a:r>
            <a:r>
              <a:rPr lang="en-US" altLang="pt-BR" sz="2300" dirty="0" smtClean="0">
                <a:cs typeface="Arial" panose="020B0604020202020204" pitchFamily="34" charset="0"/>
              </a:rPr>
              <a:t>) </a:t>
            </a:r>
            <a:r>
              <a:rPr lang="en-US" altLang="pt-BR" sz="23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NÃO</a:t>
            </a:r>
            <a:r>
              <a:rPr lang="en-US" altLang="pt-BR" sz="2300" dirty="0" smtClean="0">
                <a:cs typeface="Arial" panose="020B0604020202020204" pitchFamily="34" charset="0"/>
              </a:rPr>
              <a:t> é </a:t>
            </a:r>
            <a:r>
              <a:rPr lang="en-US" altLang="pt-BR" sz="2300" dirty="0">
                <a:cs typeface="Arial" panose="020B0604020202020204" pitchFamily="34" charset="0"/>
              </a:rPr>
              <a:t>um valor para Set-point de </a:t>
            </a:r>
            <a:r>
              <a:rPr lang="en-US" altLang="pt-BR" sz="2300" dirty="0" err="1">
                <a:cs typeface="Arial" panose="020B0604020202020204" pitchFamily="34" charset="0"/>
              </a:rPr>
              <a:t>controle</a:t>
            </a:r>
            <a:r>
              <a:rPr lang="en-US" altLang="pt-BR" sz="2300" dirty="0" smtClean="0">
                <a:cs typeface="Arial" panose="020B0604020202020204" pitchFamily="34" charset="0"/>
              </a:rPr>
              <a:t>. É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máxima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admissível</a:t>
            </a:r>
            <a:r>
              <a:rPr lang="en-US" altLang="pt-BR" sz="2300" dirty="0" smtClean="0">
                <a:cs typeface="Arial" panose="020B0604020202020204" pitchFamily="34" charset="0"/>
              </a:rPr>
              <a:t> e serve para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dimensionamento</a:t>
            </a:r>
            <a:r>
              <a:rPr lang="en-US" altLang="pt-BR" sz="2300" dirty="0" smtClean="0">
                <a:cs typeface="Arial" panose="020B0604020202020204" pitchFamily="34" charset="0"/>
              </a:rPr>
              <a:t> das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torres</a:t>
            </a:r>
            <a:r>
              <a:rPr lang="en-US" altLang="pt-BR" sz="2300" dirty="0" smtClean="0">
                <a:cs typeface="Arial" panose="020B0604020202020204" pitchFamily="34" charset="0"/>
              </a:rPr>
              <a:t> 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condições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extremas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funcionamento</a:t>
            </a:r>
            <a:r>
              <a:rPr lang="en-US" altLang="pt-BR" sz="2300" dirty="0" smtClean="0">
                <a:cs typeface="Arial" panose="020B0604020202020204" pitchFamily="34" charset="0"/>
              </a:rPr>
              <a:t> dos Chillers.</a:t>
            </a: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Setpoint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2300" dirty="0" smtClean="0">
                <a:cs typeface="Arial" panose="020B0604020202020204" pitchFamily="34" charset="0"/>
              </a:rPr>
              <a:t> da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>
                <a:cs typeface="Arial" panose="020B0604020202020204" pitchFamily="34" charset="0"/>
              </a:rPr>
              <a:t>resfriamento</a:t>
            </a:r>
            <a:r>
              <a:rPr lang="en-US" altLang="pt-BR" sz="2300" dirty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na</a:t>
            </a:r>
            <a:r>
              <a:rPr lang="en-US" altLang="pt-BR" sz="2300" dirty="0" smtClean="0">
                <a:cs typeface="Arial" panose="020B0604020202020204" pitchFamily="34" charset="0"/>
              </a:rPr>
              <a:t> entrada dos </a:t>
            </a:r>
            <a:r>
              <a:rPr lang="en-US" altLang="pt-BR" sz="2300" dirty="0">
                <a:cs typeface="Arial" panose="020B0604020202020204" pitchFamily="34" charset="0"/>
              </a:rPr>
              <a:t>Chillers </a:t>
            </a:r>
            <a:r>
              <a:rPr lang="en-US" altLang="pt-BR" sz="2300" dirty="0" smtClean="0">
                <a:cs typeface="Arial" panose="020B0604020202020204" pitchFamily="34" charset="0"/>
              </a:rPr>
              <a:t>(</a:t>
            </a:r>
            <a:r>
              <a:rPr lang="en-US" altLang="pt-BR" sz="2300" dirty="0" err="1" smtClean="0">
                <a:cs typeface="Arial" panose="020B0604020202020204" pitchFamily="34" charset="0"/>
              </a:rPr>
              <a:t>saída</a:t>
            </a:r>
            <a:r>
              <a:rPr lang="en-US" altLang="pt-BR" sz="2300" dirty="0" smtClean="0">
                <a:cs typeface="Arial" panose="020B0604020202020204" pitchFamily="34" charset="0"/>
              </a:rPr>
              <a:t> das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torres</a:t>
            </a:r>
            <a:r>
              <a:rPr lang="en-US" altLang="pt-BR" sz="2300" dirty="0" smtClean="0">
                <a:cs typeface="Arial" panose="020B0604020202020204" pitchFamily="34" charset="0"/>
              </a:rPr>
              <a:t>)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deve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definido</a:t>
            </a:r>
            <a:r>
              <a:rPr lang="en-US" altLang="pt-BR" sz="2300" dirty="0" smtClean="0">
                <a:cs typeface="Arial" panose="020B0604020202020204" pitchFamily="34" charset="0"/>
              </a:rPr>
              <a:t> com 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fabricante</a:t>
            </a:r>
            <a:r>
              <a:rPr lang="en-US" altLang="pt-BR" sz="2300" dirty="0" smtClean="0">
                <a:cs typeface="Arial" panose="020B0604020202020204" pitchFamily="34" charset="0"/>
              </a:rPr>
              <a:t> dos Chillers,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função</a:t>
            </a:r>
            <a:r>
              <a:rPr lang="en-US" altLang="pt-BR" sz="2300" dirty="0" smtClean="0">
                <a:cs typeface="Arial" panose="020B0604020202020204" pitchFamily="34" charset="0"/>
              </a:rPr>
              <a:t> do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modelo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Centrífugos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permitem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muito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baixas</a:t>
            </a:r>
            <a:r>
              <a:rPr lang="en-US" altLang="pt-BR" sz="2300" dirty="0" smtClean="0">
                <a:cs typeface="Arial" panose="020B0604020202020204" pitchFamily="34" charset="0"/>
              </a:rPr>
              <a:t>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até</a:t>
            </a:r>
            <a:r>
              <a:rPr lang="en-US" altLang="pt-BR" sz="2300" dirty="0" smtClean="0">
                <a:cs typeface="Arial" panose="020B0604020202020204" pitchFamily="34" charset="0"/>
              </a:rPr>
              <a:t> 10ºC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dependendo</a:t>
            </a:r>
            <a:r>
              <a:rPr lang="en-US" altLang="pt-BR" sz="2300" dirty="0" smtClean="0">
                <a:cs typeface="Arial" panose="020B0604020202020204" pitchFamily="34" charset="0"/>
              </a:rPr>
              <a:t> do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modelo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pt-BR" sz="23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ver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 no manual</a:t>
            </a:r>
            <a:r>
              <a:rPr lang="en-US" altLang="pt-BR" sz="2300" dirty="0" smtClean="0">
                <a:cs typeface="Arial" panose="020B0604020202020204" pitchFamily="34" charset="0"/>
              </a:rPr>
              <a:t>).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Parafuso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ou</a:t>
            </a:r>
            <a:r>
              <a:rPr lang="en-US" altLang="pt-BR" sz="2300" dirty="0" smtClean="0">
                <a:cs typeface="Arial" panose="020B0604020202020204" pitchFamily="34" charset="0"/>
              </a:rPr>
              <a:t> Scroll </a:t>
            </a:r>
            <a:r>
              <a:rPr lang="en-US" altLang="pt-BR" sz="2300" dirty="0" err="1" smtClean="0">
                <a:cs typeface="Arial" panose="020B0604020202020204" pitchFamily="34" charset="0"/>
              </a:rPr>
              <a:t>não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permitem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grandes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variações</a:t>
            </a:r>
            <a:r>
              <a:rPr lang="en-US" altLang="pt-BR" sz="2300" dirty="0" smtClean="0">
                <a:cs typeface="Arial" panose="020B0604020202020204" pitchFamily="34" charset="0"/>
              </a:rPr>
              <a:t> 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devem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cuidadosamente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analisados</a:t>
            </a:r>
            <a:r>
              <a:rPr lang="en-US" altLang="pt-BR" sz="2300" dirty="0" smtClean="0">
                <a:cs typeface="Arial" panose="020B0604020202020204" pitchFamily="34" charset="0"/>
              </a:rPr>
              <a:t>.</a:t>
            </a: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8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6808" y="1524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Lógicas</a:t>
            </a:r>
            <a:r>
              <a:rPr lang="en-US" altLang="pt-BR" sz="3100" dirty="0" smtClean="0">
                <a:cs typeface="Arial" panose="020B0604020202020204" pitchFamily="34" charset="0"/>
              </a:rPr>
              <a:t> de </a:t>
            </a:r>
            <a:r>
              <a:rPr lang="en-US" altLang="pt-BR" sz="31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3100" dirty="0" smtClean="0">
                <a:cs typeface="Arial" panose="020B0604020202020204" pitchFamily="34" charset="0"/>
              </a:rPr>
              <a:t> - </a:t>
            </a:r>
            <a:r>
              <a:rPr lang="en-US" altLang="pt-BR" sz="3100" dirty="0" err="1" smtClean="0">
                <a:cs typeface="Arial" panose="020B0604020202020204" pitchFamily="34" charset="0"/>
              </a:rPr>
              <a:t>Otimização</a:t>
            </a: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44555" y="1371600"/>
            <a:ext cx="853187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200" dirty="0" err="1" smtClean="0">
                <a:cs typeface="Arial" panose="020B0604020202020204" pitchFamily="34" charset="0"/>
              </a:rPr>
              <a:t>Os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equipamentos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permitem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ajustes</a:t>
            </a:r>
            <a:r>
              <a:rPr lang="en-US" altLang="pt-BR" sz="2200" dirty="0" smtClean="0">
                <a:cs typeface="Arial" panose="020B0604020202020204" pitchFamily="34" charset="0"/>
              </a:rPr>
              <a:t>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Setpoint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ao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longo</a:t>
            </a:r>
            <a:r>
              <a:rPr lang="en-US" altLang="pt-BR" sz="2200" dirty="0" smtClean="0">
                <a:cs typeface="Arial" panose="020B0604020202020204" pitchFamily="34" charset="0"/>
              </a:rPr>
              <a:t> do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ano</a:t>
            </a:r>
            <a:r>
              <a:rPr lang="en-US" altLang="pt-BR" sz="2200" dirty="0" smtClean="0">
                <a:cs typeface="Arial" panose="020B0604020202020204" pitchFamily="34" charset="0"/>
              </a:rPr>
              <a:t> que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podem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melhorar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ainda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200" dirty="0" smtClean="0">
                <a:cs typeface="Arial" panose="020B0604020202020204" pitchFamily="34" charset="0"/>
              </a:rPr>
              <a:t> o </a:t>
            </a:r>
            <a:r>
              <a:rPr lang="en-US" altLang="pt-BR" sz="2200" dirty="0" err="1" smtClean="0">
                <a:cs typeface="Arial" panose="020B0604020202020204" pitchFamily="34" charset="0"/>
              </a:rPr>
              <a:t>desempenho</a:t>
            </a:r>
            <a:r>
              <a:rPr lang="en-US" altLang="pt-BR" sz="2200" dirty="0" smtClean="0">
                <a:cs typeface="Arial" panose="020B0604020202020204" pitchFamily="34" charset="0"/>
              </a:rPr>
              <a:t> do Sistema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200" dirty="0" smtClean="0">
                <a:cs typeface="Arial" panose="020B0604020202020204" pitchFamily="34" charset="0"/>
              </a:rPr>
              <a:t> Gelada.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200" dirty="0" smtClean="0">
                <a:cs typeface="Arial" panose="020B0604020202020204" pitchFamily="34" charset="0"/>
              </a:rPr>
              <a:t>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200" dirty="0" smtClean="0">
                <a:cs typeface="Arial" panose="020B0604020202020204" pitchFamily="34" charset="0"/>
              </a:rPr>
              <a:t>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200" dirty="0" smtClean="0">
                <a:cs typeface="Arial" panose="020B0604020202020204" pitchFamily="34" charset="0"/>
              </a:rPr>
              <a:t> gelada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pode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ser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alterada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até</a:t>
            </a:r>
            <a:r>
              <a:rPr lang="en-US" altLang="pt-BR" sz="2200" dirty="0" smtClean="0">
                <a:cs typeface="Arial" panose="020B0604020202020204" pitchFamily="34" charset="0"/>
              </a:rPr>
              <a:t> ~10.0ºC </a:t>
            </a:r>
            <a:r>
              <a:rPr lang="en-US" altLang="pt-BR" sz="2200" dirty="0" err="1" smtClean="0">
                <a:cs typeface="Arial" panose="020B0604020202020204" pitchFamily="34" charset="0"/>
              </a:rPr>
              <a:t>durante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os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períodos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frios</a:t>
            </a:r>
            <a:r>
              <a:rPr lang="en-US" altLang="pt-BR" sz="2200" dirty="0" smtClean="0">
                <a:cs typeface="Arial" panose="020B0604020202020204" pitchFamily="34" charset="0"/>
              </a:rPr>
              <a:t>/</a:t>
            </a:r>
            <a:r>
              <a:rPr lang="en-US" altLang="pt-BR" sz="2200" dirty="0" err="1" smtClean="0">
                <a:cs typeface="Arial" panose="020B0604020202020204" pitchFamily="34" charset="0"/>
              </a:rPr>
              <a:t>secos</a:t>
            </a:r>
            <a:r>
              <a:rPr lang="en-US" altLang="pt-BR" sz="2200" dirty="0" smtClean="0">
                <a:cs typeface="Arial" panose="020B0604020202020204" pitchFamily="34" charset="0"/>
              </a:rPr>
              <a:t> do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ano</a:t>
            </a:r>
            <a:r>
              <a:rPr lang="en-US" altLang="pt-BR" sz="2200" dirty="0" smtClean="0">
                <a:cs typeface="Arial" panose="020B0604020202020204" pitchFamily="34" charset="0"/>
              </a:rPr>
              <a:t>. </a:t>
            </a:r>
            <a:r>
              <a:rPr lang="en-US" altLang="pt-BR" sz="2200" dirty="0" err="1" smtClean="0">
                <a:cs typeface="Arial" panose="020B0604020202020204" pitchFamily="34" charset="0"/>
              </a:rPr>
              <a:t>Isso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aumenta</a:t>
            </a:r>
            <a:r>
              <a:rPr lang="en-US" altLang="pt-BR" sz="2200" dirty="0" smtClean="0">
                <a:cs typeface="Arial" panose="020B0604020202020204" pitchFamily="34" charset="0"/>
              </a:rPr>
              <a:t> o COP dos Chillers.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200" dirty="0" err="1" smtClean="0">
                <a:cs typeface="Arial" panose="020B0604020202020204" pitchFamily="34" charset="0"/>
              </a:rPr>
              <a:t>Em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sistemas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primário</a:t>
            </a:r>
            <a:r>
              <a:rPr lang="en-US" altLang="pt-BR" sz="2200" dirty="0" smtClean="0">
                <a:cs typeface="Arial" panose="020B0604020202020204" pitchFamily="34" charset="0"/>
              </a:rPr>
              <a:t>/</a:t>
            </a:r>
            <a:r>
              <a:rPr lang="en-US" altLang="pt-BR" sz="2200" dirty="0" err="1" smtClean="0">
                <a:cs typeface="Arial" panose="020B0604020202020204" pitchFamily="34" charset="0"/>
              </a:rPr>
              <a:t>secundário</a:t>
            </a:r>
            <a:r>
              <a:rPr lang="en-US" altLang="pt-BR" sz="2200" dirty="0" smtClean="0">
                <a:cs typeface="Arial" panose="020B0604020202020204" pitchFamily="34" charset="0"/>
              </a:rPr>
              <a:t> é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possível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variar</a:t>
            </a:r>
            <a:r>
              <a:rPr lang="en-US" altLang="pt-BR" sz="2200" dirty="0" smtClean="0">
                <a:cs typeface="Arial" panose="020B0604020202020204" pitchFamily="34" charset="0"/>
              </a:rPr>
              <a:t> 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vazão</a:t>
            </a:r>
            <a:r>
              <a:rPr lang="en-US" altLang="pt-BR" sz="2200" dirty="0" smtClean="0">
                <a:cs typeface="Arial" panose="020B0604020202020204" pitchFamily="34" charset="0"/>
              </a:rPr>
              <a:t>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200" dirty="0" smtClean="0">
                <a:cs typeface="Arial" panose="020B0604020202020204" pitchFamily="34" charset="0"/>
              </a:rPr>
              <a:t> gelada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nos</a:t>
            </a:r>
            <a:r>
              <a:rPr lang="en-US" altLang="pt-BR" sz="2200" dirty="0" smtClean="0">
                <a:cs typeface="Arial" panose="020B0604020202020204" pitchFamily="34" charset="0"/>
              </a:rPr>
              <a:t> Chillers (com </a:t>
            </a:r>
            <a:r>
              <a:rPr lang="en-US" altLang="pt-BR" sz="2200" dirty="0" err="1" smtClean="0">
                <a:cs typeface="Arial" panose="020B0604020202020204" pitchFamily="34" charset="0"/>
              </a:rPr>
              <a:t>inversores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nas</a:t>
            </a:r>
            <a:r>
              <a:rPr lang="en-US" altLang="pt-BR" sz="2200" dirty="0" smtClean="0">
                <a:cs typeface="Arial" panose="020B0604020202020204" pitchFamily="34" charset="0"/>
              </a:rPr>
              <a:t> BAGPs). </a:t>
            </a:r>
            <a:r>
              <a:rPr lang="en-US" altLang="pt-BR" sz="2200" dirty="0" err="1" smtClean="0">
                <a:cs typeface="Arial" panose="020B0604020202020204" pitchFamily="34" charset="0"/>
              </a:rPr>
              <a:t>Isso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não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afeta</a:t>
            </a:r>
            <a:r>
              <a:rPr lang="en-US" altLang="pt-BR" sz="2200" dirty="0" smtClean="0">
                <a:cs typeface="Arial" panose="020B0604020202020204" pitchFamily="34" charset="0"/>
              </a:rPr>
              <a:t> o COP dos Chillers, mas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diminui</a:t>
            </a:r>
            <a:r>
              <a:rPr lang="en-US" altLang="pt-BR" sz="2200" dirty="0" smtClean="0">
                <a:cs typeface="Arial" panose="020B0604020202020204" pitchFamily="34" charset="0"/>
              </a:rPr>
              <a:t> 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potência</a:t>
            </a:r>
            <a:r>
              <a:rPr lang="en-US" altLang="pt-BR" sz="2200" dirty="0" smtClean="0">
                <a:cs typeface="Arial" panose="020B0604020202020204" pitchFamily="34" charset="0"/>
              </a:rPr>
              <a:t> das BAGPs.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200" dirty="0" smtClean="0">
                <a:cs typeface="Arial" panose="020B0604020202020204" pitchFamily="34" charset="0"/>
              </a:rPr>
              <a:t>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200" dirty="0" smtClean="0">
                <a:cs typeface="Arial" panose="020B0604020202020204" pitchFamily="34" charset="0"/>
              </a:rPr>
              <a:t>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200" dirty="0" smtClean="0">
                <a:cs typeface="Arial" panose="020B0604020202020204" pitchFamily="34" charset="0"/>
              </a:rPr>
              <a:t>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resfriamento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baixa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requer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200" dirty="0" smtClean="0">
                <a:cs typeface="Arial" panose="020B0604020202020204" pitchFamily="34" charset="0"/>
              </a:rPr>
              <a:t> tempo de </a:t>
            </a:r>
            <a:r>
              <a:rPr lang="en-US" altLang="pt-BR" sz="2200" dirty="0" err="1" smtClean="0">
                <a:cs typeface="Arial" panose="020B0604020202020204" pitchFamily="34" charset="0"/>
              </a:rPr>
              <a:t>funcionamento</a:t>
            </a:r>
            <a:r>
              <a:rPr lang="en-US" altLang="pt-BR" sz="2200" dirty="0" smtClean="0">
                <a:cs typeface="Arial" panose="020B0604020202020204" pitchFamily="34" charset="0"/>
              </a:rPr>
              <a:t> dos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ventiladores</a:t>
            </a:r>
            <a:r>
              <a:rPr lang="en-US" altLang="pt-BR" sz="2200" dirty="0" smtClean="0">
                <a:cs typeface="Arial" panose="020B0604020202020204" pitchFamily="34" charset="0"/>
              </a:rPr>
              <a:t> das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torres</a:t>
            </a:r>
            <a:r>
              <a:rPr lang="en-US" altLang="pt-BR" sz="2200" dirty="0" smtClean="0">
                <a:cs typeface="Arial" panose="020B0604020202020204" pitchFamily="34" charset="0"/>
              </a:rPr>
              <a:t> (</a:t>
            </a:r>
            <a:r>
              <a:rPr lang="en-US" altLang="pt-BR" sz="2200" dirty="0" err="1" smtClean="0">
                <a:cs typeface="Arial" panose="020B0604020202020204" pitchFamily="34" charset="0"/>
              </a:rPr>
              <a:t>ou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maior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frequência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quando</a:t>
            </a:r>
            <a:r>
              <a:rPr lang="en-US" altLang="pt-BR" sz="2200" dirty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houver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inversores</a:t>
            </a:r>
            <a:r>
              <a:rPr lang="en-US" altLang="pt-BR" sz="2200" dirty="0" smtClean="0">
                <a:cs typeface="Arial" panose="020B0604020202020204" pitchFamily="34" charset="0"/>
              </a:rPr>
              <a:t>), mas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reduz</a:t>
            </a:r>
            <a:r>
              <a:rPr lang="en-US" altLang="pt-BR" sz="2200" dirty="0" smtClean="0">
                <a:cs typeface="Arial" panose="020B0604020202020204" pitchFamily="34" charset="0"/>
              </a:rPr>
              <a:t> 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potência</a:t>
            </a:r>
            <a:r>
              <a:rPr lang="en-US" altLang="pt-BR" sz="2200" dirty="0" smtClean="0">
                <a:cs typeface="Arial" panose="020B0604020202020204" pitchFamily="34" charset="0"/>
              </a:rPr>
              <a:t> dos Chillers (que é 20 </a:t>
            </a:r>
            <a:r>
              <a:rPr lang="en-US" altLang="pt-BR" sz="2200" dirty="0" err="1" smtClean="0">
                <a:cs typeface="Arial" panose="020B0604020202020204" pitchFamily="34" charset="0"/>
              </a:rPr>
              <a:t>vezes</a:t>
            </a:r>
            <a:r>
              <a:rPr lang="en-US" altLang="pt-BR" sz="2200" dirty="0" smtClean="0">
                <a:cs typeface="Arial" panose="020B0604020202020204" pitchFamily="34" charset="0"/>
              </a:rPr>
              <a:t> </a:t>
            </a:r>
            <a:r>
              <a:rPr lang="en-US" altLang="pt-BR" sz="2200" dirty="0" err="1" smtClean="0">
                <a:cs typeface="Arial" panose="020B0604020202020204" pitchFamily="34" charset="0"/>
              </a:rPr>
              <a:t>maior</a:t>
            </a:r>
            <a:r>
              <a:rPr lang="en-US" altLang="pt-BR" sz="2200" dirty="0" smtClean="0">
                <a:cs typeface="Arial" panose="020B0604020202020204" pitchFamily="34" charset="0"/>
              </a:rPr>
              <a:t> que a </a:t>
            </a:r>
            <a:r>
              <a:rPr lang="en-US" altLang="pt-BR" sz="2200" dirty="0" err="1" smtClean="0">
                <a:cs typeface="Arial" panose="020B0604020202020204" pitchFamily="34" charset="0"/>
              </a:rPr>
              <a:t>potência</a:t>
            </a:r>
            <a:r>
              <a:rPr lang="en-US" altLang="pt-BR" sz="2200" dirty="0" smtClean="0">
                <a:cs typeface="Arial" panose="020B0604020202020204" pitchFamily="34" charset="0"/>
              </a:rPr>
              <a:t> dos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ventiladores</a:t>
            </a:r>
            <a:r>
              <a:rPr lang="en-US" altLang="pt-BR" sz="2200" dirty="0" smtClean="0">
                <a:cs typeface="Arial" panose="020B0604020202020204" pitchFamily="34" charset="0"/>
              </a:rPr>
              <a:t> das </a:t>
            </a:r>
            <a:r>
              <a:rPr lang="en-US" altLang="pt-BR" sz="2200" dirty="0" err="1" smtClean="0">
                <a:cs typeface="Arial" panose="020B0604020202020204" pitchFamily="34" charset="0"/>
              </a:rPr>
              <a:t>torres</a:t>
            </a:r>
            <a:r>
              <a:rPr lang="en-US" altLang="pt-BR" sz="2200" dirty="0" smtClean="0"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2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5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46808" y="152400"/>
            <a:ext cx="8429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Recomendações</a:t>
            </a:r>
            <a:r>
              <a:rPr lang="en-US" altLang="pt-BR" sz="3100" dirty="0" smtClean="0">
                <a:cs typeface="Arial" panose="020B0604020202020204" pitchFamily="34" charset="0"/>
              </a:rPr>
              <a:t> </a:t>
            </a:r>
            <a:r>
              <a:rPr lang="en-US" altLang="pt-BR" sz="3100" dirty="0" err="1" smtClean="0">
                <a:cs typeface="Arial" panose="020B0604020202020204" pitchFamily="34" charset="0"/>
              </a:rPr>
              <a:t>Básicas</a:t>
            </a:r>
            <a:endParaRPr lang="en-US" altLang="pt-BR" sz="31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SzPct val="30000"/>
              <a:buFont typeface="Monotype Sorts"/>
              <a:buNone/>
            </a:pPr>
            <a:r>
              <a:rPr lang="en-US" altLang="pt-BR" sz="3100" dirty="0" err="1" smtClean="0">
                <a:cs typeface="Arial" panose="020B0604020202020204" pitchFamily="34" charset="0"/>
              </a:rPr>
              <a:t>Lógicas</a:t>
            </a:r>
            <a:r>
              <a:rPr lang="en-US" altLang="pt-BR" sz="3100" dirty="0" smtClean="0">
                <a:cs typeface="Arial" panose="020B0604020202020204" pitchFamily="34" charset="0"/>
              </a:rPr>
              <a:t> de </a:t>
            </a:r>
            <a:r>
              <a:rPr lang="en-US" altLang="pt-BR" sz="3100" dirty="0" err="1" smtClean="0">
                <a:cs typeface="Arial" panose="020B0604020202020204" pitchFamily="34" charset="0"/>
              </a:rPr>
              <a:t>Controle</a:t>
            </a:r>
            <a:r>
              <a:rPr lang="en-US" altLang="pt-BR" sz="3100" dirty="0" smtClean="0">
                <a:cs typeface="Arial" panose="020B0604020202020204" pitchFamily="34" charset="0"/>
              </a:rPr>
              <a:t> - </a:t>
            </a:r>
            <a:r>
              <a:rPr lang="en-US" altLang="pt-BR" sz="3100" dirty="0" err="1" smtClean="0">
                <a:cs typeface="Arial" panose="020B0604020202020204" pitchFamily="34" charset="0"/>
              </a:rPr>
              <a:t>Otimização</a:t>
            </a:r>
            <a:endParaRPr lang="en-US" altLang="pt-BR" sz="3100" dirty="0">
              <a:cs typeface="Arial" panose="020B0604020202020204" pitchFamily="34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44554" y="1371600"/>
            <a:ext cx="869944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Diz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sábio</a:t>
            </a:r>
            <a:r>
              <a:rPr lang="en-US" altLang="pt-BR" sz="2300" dirty="0" smtClean="0">
                <a:cs typeface="Arial" panose="020B0604020202020204" pitchFamily="34" charset="0"/>
              </a:rPr>
              <a:t>:                                                                                   “</a:t>
            </a:r>
            <a:r>
              <a:rPr lang="en-US" altLang="pt-BR" sz="2300" dirty="0" err="1" smtClean="0">
                <a:cs typeface="Arial" panose="020B0604020202020204" pitchFamily="34" charset="0"/>
              </a:rPr>
              <a:t>Os</a:t>
            </a:r>
            <a:r>
              <a:rPr lang="en-US" altLang="pt-BR" sz="2300" dirty="0" smtClean="0">
                <a:cs typeface="Arial" panose="020B0604020202020204" pitchFamily="34" charset="0"/>
              </a:rPr>
              <a:t> 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funcionam</a:t>
            </a:r>
            <a:r>
              <a:rPr lang="en-US" altLang="pt-BR" sz="2300" dirty="0" smtClean="0">
                <a:cs typeface="Arial" panose="020B0604020202020204" pitchFamily="34" charset="0"/>
              </a:rPr>
              <a:t>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melhor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desempenho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parcial</a:t>
            </a:r>
            <a:r>
              <a:rPr lang="en-US" altLang="pt-BR" sz="2300" dirty="0" smtClean="0">
                <a:cs typeface="Arial" panose="020B0604020202020204" pitchFamily="34" charset="0"/>
              </a:rPr>
              <a:t>.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Portanto</a:t>
            </a:r>
            <a:r>
              <a:rPr lang="en-US" altLang="pt-BR" sz="2300" dirty="0" smtClean="0">
                <a:cs typeface="Arial" panose="020B0604020202020204" pitchFamily="34" charset="0"/>
              </a:rPr>
              <a:t> vale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pena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operar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300" dirty="0" smtClean="0">
                <a:cs typeface="Arial" panose="020B0604020202020204" pitchFamily="34" charset="0"/>
              </a:rPr>
              <a:t> Chillers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parciais</a:t>
            </a:r>
            <a:r>
              <a:rPr lang="en-US" altLang="pt-BR" sz="2300" dirty="0" smtClean="0">
                <a:cs typeface="Arial" panose="020B0604020202020204" pitchFamily="34" charset="0"/>
              </a:rPr>
              <a:t> do que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menos</a:t>
            </a:r>
            <a:r>
              <a:rPr lang="en-US" altLang="pt-BR" sz="2300" dirty="0" smtClean="0">
                <a:cs typeface="Arial" panose="020B0604020202020204" pitchFamily="34" charset="0"/>
              </a:rPr>
              <a:t> Chillers com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mais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elevadas</a:t>
            </a:r>
            <a:r>
              <a:rPr lang="en-US" altLang="pt-BR" sz="2300" dirty="0" smtClean="0">
                <a:cs typeface="Arial" panose="020B0604020202020204" pitchFamily="34" charset="0"/>
              </a:rPr>
              <a:t>” (ex.: 3x </a:t>
            </a:r>
            <a:r>
              <a:rPr lang="en-US" altLang="pt-BR" sz="2300" dirty="0" smtClean="0">
                <a:cs typeface="Arial" panose="020B0604020202020204" pitchFamily="34" charset="0"/>
              </a:rPr>
              <a:t>66%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invés</a:t>
            </a:r>
            <a:r>
              <a:rPr lang="en-US" altLang="pt-BR" sz="2300" dirty="0" smtClean="0">
                <a:cs typeface="Arial" panose="020B0604020202020204" pitchFamily="34" charset="0"/>
              </a:rPr>
              <a:t> de 2x 100</a:t>
            </a:r>
            <a:r>
              <a:rPr lang="en-US" altLang="pt-BR" sz="2300" dirty="0" smtClean="0">
                <a:cs typeface="Arial" panose="020B0604020202020204" pitchFamily="34" charset="0"/>
              </a:rPr>
              <a:t>%) </a:t>
            </a:r>
            <a:r>
              <a:rPr lang="en-US" altLang="pt-BR" sz="2300" dirty="0" smtClean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pt-BR" sz="2300" b="1" dirty="0" smtClean="0">
                <a:solidFill>
                  <a:schemeClr val="accent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GRANDE BOBAGEM!!!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SzPct val="90000"/>
              <a:buNone/>
            </a:pPr>
            <a:endParaRPr lang="en-US" altLang="pt-BR" sz="2300" b="1" dirty="0" smtClean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smtClean="0">
                <a:cs typeface="Arial" panose="020B0604020202020204" pitchFamily="34" charset="0"/>
              </a:rPr>
              <a:t>Nos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resultados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selecionamento</a:t>
            </a:r>
            <a:r>
              <a:rPr lang="en-US" altLang="pt-BR" sz="2300" dirty="0" smtClean="0">
                <a:cs typeface="Arial" panose="020B0604020202020204" pitchFamily="34" charset="0"/>
              </a:rPr>
              <a:t> dos Chillers (</a:t>
            </a:r>
            <a:r>
              <a:rPr lang="en-US" altLang="pt-BR" sz="2300" dirty="0" err="1" smtClean="0">
                <a:cs typeface="Arial" panose="020B0604020202020204" pitchFamily="34" charset="0"/>
              </a:rPr>
              <a:t>cálculo</a:t>
            </a:r>
            <a:r>
              <a:rPr lang="en-US" altLang="pt-BR" sz="2300" dirty="0" smtClean="0">
                <a:cs typeface="Arial" panose="020B0604020202020204" pitchFamily="34" charset="0"/>
              </a:rPr>
              <a:t> do IPLV), o </a:t>
            </a:r>
            <a:r>
              <a:rPr lang="en-US" altLang="pt-BR" sz="2300" dirty="0" err="1" smtClean="0">
                <a:cs typeface="Arial" panose="020B0604020202020204" pitchFamily="34" charset="0"/>
              </a:rPr>
              <a:t>melhor</a:t>
            </a:r>
            <a:r>
              <a:rPr lang="en-US" altLang="pt-BR" sz="2300" dirty="0" smtClean="0">
                <a:cs typeface="Arial" panose="020B0604020202020204" pitchFamily="34" charset="0"/>
              </a:rPr>
              <a:t> COP </a:t>
            </a:r>
            <a:r>
              <a:rPr lang="en-US" altLang="pt-BR" sz="2300" dirty="0" err="1" smtClean="0">
                <a:cs typeface="Arial" panose="020B0604020202020204" pitchFamily="34" charset="0"/>
              </a:rPr>
              <a:t>ocorre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parcial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porque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75%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</a:t>
            </a:r>
            <a:r>
              <a:rPr lang="en-US" altLang="pt-BR" sz="2300" dirty="0" smtClean="0">
                <a:cs typeface="Arial" panose="020B0604020202020204" pitchFamily="34" charset="0"/>
              </a:rPr>
              <a:t>,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torre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utilizada</a:t>
            </a:r>
            <a:r>
              <a:rPr lang="en-US" altLang="pt-BR" sz="2300" dirty="0" smtClean="0">
                <a:cs typeface="Arial" panose="020B0604020202020204" pitchFamily="34" charset="0"/>
              </a:rPr>
              <a:t> é de 23.9ºC 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em</a:t>
            </a:r>
            <a:r>
              <a:rPr lang="en-US" altLang="pt-BR" sz="2300" dirty="0" smtClean="0">
                <a:cs typeface="Arial" panose="020B0604020202020204" pitchFamily="34" charset="0"/>
              </a:rPr>
              <a:t> 50%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carga</a:t>
            </a:r>
            <a:r>
              <a:rPr lang="en-US" altLang="pt-BR" sz="2300" dirty="0" smtClean="0">
                <a:cs typeface="Arial" panose="020B0604020202020204" pitchFamily="34" charset="0"/>
              </a:rPr>
              <a:t>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temperatura</a:t>
            </a:r>
            <a:r>
              <a:rPr lang="en-US" altLang="pt-BR" sz="2300" dirty="0" smtClean="0">
                <a:cs typeface="Arial" panose="020B0604020202020204" pitchFamily="34" charset="0"/>
              </a:rPr>
              <a:t> é de 18.3ºC.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Solicite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ao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err="1" smtClean="0">
                <a:cs typeface="Arial" panose="020B0604020202020204" pitchFamily="34" charset="0"/>
              </a:rPr>
              <a:t>fabricante</a:t>
            </a:r>
            <a:r>
              <a:rPr lang="en-US" altLang="pt-BR" sz="2300" dirty="0" smtClean="0">
                <a:cs typeface="Arial" panose="020B0604020202020204" pitchFamily="34" charset="0"/>
              </a:rPr>
              <a:t> a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seleção</a:t>
            </a:r>
            <a:r>
              <a:rPr lang="en-US" altLang="pt-BR" sz="2300" dirty="0" smtClean="0">
                <a:cs typeface="Arial" panose="020B0604020202020204" pitchFamily="34" charset="0"/>
              </a:rPr>
              <a:t> de 1 Chiller com 100% 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água</a:t>
            </a:r>
            <a:r>
              <a:rPr lang="en-US" altLang="pt-BR" sz="2300" dirty="0" smtClean="0">
                <a:cs typeface="Arial" panose="020B0604020202020204" pitchFamily="34" charset="0"/>
              </a:rPr>
              <a:t> de </a:t>
            </a:r>
            <a:r>
              <a:rPr lang="en-US" altLang="pt-BR" sz="2300" dirty="0" err="1" smtClean="0">
                <a:cs typeface="Arial" panose="020B0604020202020204" pitchFamily="34" charset="0"/>
              </a:rPr>
              <a:t>torre</a:t>
            </a:r>
            <a:r>
              <a:rPr lang="en-US" altLang="pt-BR" sz="2300" dirty="0" smtClean="0">
                <a:cs typeface="Arial" panose="020B0604020202020204" pitchFamily="34" charset="0"/>
              </a:rPr>
              <a:t> a 23.9ºC e a 18.3ºC e compare.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altLang="pt-BR" sz="2300" dirty="0" err="1" smtClean="0">
                <a:cs typeface="Arial" panose="020B0604020202020204" pitchFamily="34" charset="0"/>
              </a:rPr>
              <a:t>Além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disso, com 3 Chillers </a:t>
            </a:r>
            <a:r>
              <a:rPr lang="en-US" altLang="pt-BR" sz="2300" dirty="0" err="1" smtClean="0">
                <a:cs typeface="Arial" panose="020B0604020202020204" pitchFamily="34" charset="0"/>
              </a:rPr>
              <a:t>serão</a:t>
            </a:r>
            <a:r>
              <a:rPr lang="en-US" altLang="pt-BR" sz="2300" dirty="0" smtClean="0">
                <a:cs typeface="Arial" panose="020B0604020202020204" pitchFamily="34" charset="0"/>
              </a:rPr>
              <a:t> </a:t>
            </a:r>
            <a:r>
              <a:rPr lang="en-US" altLang="pt-BR" sz="2300" dirty="0" smtClean="0">
                <a:cs typeface="Arial" panose="020B0604020202020204" pitchFamily="34" charset="0"/>
              </a:rPr>
              <a:t>3 BAGPs e 3 BACs </a:t>
            </a:r>
            <a:r>
              <a:rPr lang="en-US" altLang="pt-BR" sz="2300" dirty="0" smtClean="0">
                <a:cs typeface="Arial" panose="020B0604020202020204" pitchFamily="34" charset="0"/>
              </a:rPr>
              <a:t>operando contra 2 Chillers + 2 BAGPs e 2 BACs.</a:t>
            </a:r>
            <a:endParaRPr lang="en-US" altLang="pt-BR" sz="23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Char char="•"/>
            </a:pPr>
            <a:endParaRPr lang="en-US" altLang="pt-BR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03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991600" cy="6858000"/>
            <a:chOff x="0" y="0"/>
            <a:chExt cx="89916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8794694" cy="6858000"/>
              <a:chOff x="0" y="0"/>
              <a:chExt cx="8794694" cy="6858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0"/>
                <a:ext cx="8642294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ctangle 2"/>
              <p:cNvSpPr/>
              <p:nvPr/>
            </p:nvSpPr>
            <p:spPr bwMode="auto">
              <a:xfrm>
                <a:off x="0" y="0"/>
                <a:ext cx="1600200" cy="24384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1143000" y="457200"/>
                <a:ext cx="1447800" cy="12954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7924800" y="1371600"/>
              <a:ext cx="990600" cy="4572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001000" y="4343400"/>
              <a:ext cx="990600" cy="4572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536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de Engenharia</a:t>
            </a:r>
          </a:p>
          <a:p>
            <a:pPr algn="l">
              <a:defRPr/>
            </a:pP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Chillers</a:t>
            </a:r>
            <a:endParaRPr lang="pt-BR" sz="27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27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21771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pt-BR" sz="27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 de </a:t>
            </a:r>
            <a:r>
              <a:rPr lang="pt-BR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Engenharia</a:t>
            </a:r>
          </a:p>
          <a:p>
            <a:pPr algn="l">
              <a:defRPr/>
            </a:pP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BAGSs/ BAGMs</a:t>
            </a:r>
            <a:endParaRPr lang="pt-BR" sz="27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"/>
          <a:stretch/>
        </p:blipFill>
        <p:spPr bwMode="auto">
          <a:xfrm>
            <a:off x="65316" y="1197428"/>
            <a:ext cx="9002484" cy="52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5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endParaRPr lang="en-GB" sz="27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Coils/ </a:t>
            </a: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endParaRPr lang="pt-BR" sz="27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7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2560" y="1512168"/>
            <a:ext cx="8305800" cy="4006850"/>
          </a:xfrm>
          <a:ln>
            <a:solidFill>
              <a:srgbClr val="000000"/>
            </a:solidFill>
          </a:ln>
        </p:spPr>
      </p:pic>
      <p:sp>
        <p:nvSpPr>
          <p:cNvPr id="6" name="Retângulo 8"/>
          <p:cNvSpPr/>
          <p:nvPr/>
        </p:nvSpPr>
        <p:spPr>
          <a:xfrm>
            <a:off x="162860" y="3027511"/>
            <a:ext cx="142875" cy="34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srgbClr val="FFFFFF"/>
              </a:solidFill>
            </a:endParaRPr>
          </a:p>
        </p:txBody>
      </p:sp>
      <p:sp>
        <p:nvSpPr>
          <p:cNvPr id="7" name="Forma livre 9"/>
          <p:cNvSpPr/>
          <p:nvPr/>
        </p:nvSpPr>
        <p:spPr>
          <a:xfrm>
            <a:off x="159685" y="3030686"/>
            <a:ext cx="142875" cy="322263"/>
          </a:xfrm>
          <a:custGeom>
            <a:avLst/>
            <a:gdLst>
              <a:gd name="connsiteX0" fmla="*/ 115910 w 141668"/>
              <a:gd name="connsiteY0" fmla="*/ 0 h 321972"/>
              <a:gd name="connsiteX1" fmla="*/ 12879 w 141668"/>
              <a:gd name="connsiteY1" fmla="*/ 77273 h 321972"/>
              <a:gd name="connsiteX2" fmla="*/ 141668 w 141668"/>
              <a:gd name="connsiteY2" fmla="*/ 141668 h 321972"/>
              <a:gd name="connsiteX3" fmla="*/ 0 w 141668"/>
              <a:gd name="connsiteY3" fmla="*/ 206062 h 321972"/>
              <a:gd name="connsiteX4" fmla="*/ 115910 w 141668"/>
              <a:gd name="connsiteY4" fmla="*/ 257578 h 321972"/>
              <a:gd name="connsiteX5" fmla="*/ 12879 w 141668"/>
              <a:gd name="connsiteY5" fmla="*/ 321972 h 32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668" h="321972">
                <a:moveTo>
                  <a:pt x="115910" y="0"/>
                </a:moveTo>
                <a:lnTo>
                  <a:pt x="12879" y="77273"/>
                </a:lnTo>
                <a:lnTo>
                  <a:pt x="141668" y="141668"/>
                </a:lnTo>
                <a:lnTo>
                  <a:pt x="0" y="206062"/>
                </a:lnTo>
                <a:lnTo>
                  <a:pt x="115910" y="257578"/>
                </a:lnTo>
                <a:lnTo>
                  <a:pt x="12879" y="321972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6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endParaRPr lang="en-GB" sz="27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Caixas</a:t>
            </a: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VAV</a:t>
            </a:r>
            <a:endParaRPr lang="pt-BR" sz="27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ço Reservado para Conteúdo 5" descr="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390496" cy="5029200"/>
          </a:xfrm>
          <a:noFill/>
        </p:spPr>
      </p:pic>
    </p:spTree>
    <p:extLst>
      <p:ext uri="{BB962C8B-B14F-4D97-AF65-F5344CB8AC3E}">
        <p14:creationId xmlns:p14="http://schemas.microsoft.com/office/powerpoint/2010/main" val="3648322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66247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endParaRPr lang="en-GB" sz="2700" kern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GB" sz="2700" kern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Caixas</a:t>
            </a:r>
            <a:r>
              <a:rPr lang="en-GB" sz="27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VAV</a:t>
            </a:r>
            <a:endParaRPr lang="pt-BR" sz="27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My Documents\Seminario HVAC ALTANA\MVC-34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6286"/>
            <a:ext cx="7162800" cy="537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5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de Operação – 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295400"/>
            <a:ext cx="8675914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 smtClean="0">
                <a:latin typeface="+mn-lt"/>
              </a:rPr>
              <a:t>SEQUÊNCIA </a:t>
            </a:r>
            <a:r>
              <a:rPr lang="pt-BR" sz="1600" b="1" dirty="0">
                <a:latin typeface="+mn-lt"/>
              </a:rPr>
              <a:t>DE OPERAÇÃO DOS </a:t>
            </a:r>
            <a:r>
              <a:rPr lang="pt-BR" sz="1600" b="1" dirty="0" smtClean="0">
                <a:latin typeface="+mn-lt"/>
              </a:rPr>
              <a:t>CHILLERS – </a:t>
            </a:r>
            <a:r>
              <a:rPr lang="pt-BR" sz="1600" b="1" dirty="0">
                <a:latin typeface="+mn-lt"/>
              </a:rPr>
              <a:t>MODO DE OPERAÇÃO AUTOMÁTICO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  <a:p>
            <a:r>
              <a:rPr lang="pt-BR" sz="1600" dirty="0">
                <a:latin typeface="+mn-lt"/>
              </a:rPr>
              <a:t>No modo de operação automático, todo sistema pode operar sobre controle da automação. A seguir o descritivo das rotinas de operação:</a:t>
            </a:r>
          </a:p>
          <a:p>
            <a:r>
              <a:rPr lang="pt-BR" sz="1600" dirty="0">
                <a:latin typeface="+mn-lt"/>
              </a:rPr>
              <a:t> </a:t>
            </a:r>
          </a:p>
          <a:p>
            <a:r>
              <a:rPr lang="pt-BR" sz="1600" b="1" dirty="0">
                <a:latin typeface="+mn-lt"/>
              </a:rPr>
              <a:t>REQUISITOS PRELIMINARES PARA A OPERAÇÃO DO SISTEMA:</a:t>
            </a:r>
            <a:endParaRPr lang="pt-BR" sz="16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Deverá ser estabelecida uma sequência de partida dos Grupos dos Chillers (URs) que envolve os seguintes componentes:</a:t>
            </a:r>
          </a:p>
          <a:p>
            <a:pPr lvl="1"/>
            <a:r>
              <a:rPr lang="pt-BR" sz="1600" dirty="0">
                <a:latin typeface="+mn-lt"/>
              </a:rPr>
              <a:t>1 Chiller - UR</a:t>
            </a:r>
          </a:p>
          <a:p>
            <a:pPr lvl="1"/>
            <a:r>
              <a:rPr lang="pt-BR" sz="1600" dirty="0">
                <a:latin typeface="+mn-lt"/>
              </a:rPr>
              <a:t>1 BAGP (dedicada ao chiller em funcionamento ou BAGP reserva)</a:t>
            </a:r>
          </a:p>
          <a:p>
            <a:pPr lvl="1"/>
            <a:r>
              <a:rPr lang="pt-BR" sz="1600" dirty="0">
                <a:latin typeface="+mn-lt"/>
              </a:rPr>
              <a:t>1 BAC (qualquer – em função da sequência de partida ou BAC reserva)</a:t>
            </a:r>
          </a:p>
          <a:p>
            <a:pPr lvl="1"/>
            <a:r>
              <a:rPr lang="pt-BR" sz="1600" dirty="0">
                <a:latin typeface="+mn-lt"/>
              </a:rPr>
              <a:t>1 V2V-UR na tubulação de entrada de água de resfriamento do chiller em funcionamento.</a:t>
            </a:r>
          </a:p>
          <a:p>
            <a:pPr lvl="1"/>
            <a:r>
              <a:rPr lang="pt-BR" sz="1600" dirty="0">
                <a:latin typeface="+mn-lt"/>
              </a:rPr>
              <a:t>1 V2V-TR na tubulação de entrada de água de resfriamento da torre em funcionamento (definida pela sequência de partida dos Grupos das Torres).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Deverá ser estabelecida uma sequência de partida dos Grupos das Torres de Resfriamento que envolve os seguintes componentes:</a:t>
            </a:r>
          </a:p>
          <a:p>
            <a:pPr lvl="1"/>
            <a:r>
              <a:rPr lang="pt-BR" sz="1600" dirty="0">
                <a:latin typeface="+mn-lt"/>
              </a:rPr>
              <a:t>1 Torre de Resfriamento e seus Ventiladores (VTRs). </a:t>
            </a:r>
          </a:p>
          <a:p>
            <a:pPr lvl="1"/>
            <a:r>
              <a:rPr lang="pt-BR" sz="1600" dirty="0">
                <a:latin typeface="+mn-lt"/>
              </a:rPr>
              <a:t>1 V2V-TR na tubulação de entrada de água de resfriamento da torre em funcionamento. </a:t>
            </a:r>
          </a:p>
          <a:p>
            <a:r>
              <a:rPr lang="pt-BR" sz="16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125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228600"/>
            <a:ext cx="695737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SzPct val="30000"/>
              <a:buFont typeface="Monotype Sorts" pitchFamily="2" charset="2"/>
              <a:buNone/>
              <a:defRPr/>
            </a:pPr>
            <a:r>
              <a:rPr lang="pt-BR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Lógica de Operação – </a:t>
            </a:r>
            <a:r>
              <a:rPr lang="en-GB" sz="31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Chillers</a:t>
            </a:r>
            <a:endParaRPr lang="pt-BR" sz="31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1143000"/>
            <a:ext cx="89154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2075" tIns="46038" rIns="92075" bIns="46038"/>
          <a:lstStyle/>
          <a:p>
            <a:r>
              <a:rPr lang="pt-BR" sz="1600" b="1" dirty="0" smtClean="0">
                <a:latin typeface="+mn-lt"/>
              </a:rPr>
              <a:t>SEQUÊNCIA </a:t>
            </a:r>
            <a:r>
              <a:rPr lang="pt-BR" sz="1600" b="1" dirty="0">
                <a:latin typeface="+mn-lt"/>
              </a:rPr>
              <a:t>DE OPERAÇÃO DOS </a:t>
            </a:r>
            <a:r>
              <a:rPr lang="pt-BR" sz="1600" b="1" dirty="0" smtClean="0">
                <a:latin typeface="+mn-lt"/>
              </a:rPr>
              <a:t>CHILLERS – </a:t>
            </a:r>
            <a:r>
              <a:rPr lang="pt-BR" sz="1600" b="1" dirty="0">
                <a:latin typeface="+mn-lt"/>
              </a:rPr>
              <a:t>MODO DE OPERAÇÃO AUTOMÁTICO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  <a:p>
            <a:r>
              <a:rPr lang="pt-BR" sz="1600" b="1" dirty="0" smtClean="0">
                <a:latin typeface="+mn-lt"/>
              </a:rPr>
              <a:t>REQUISITOS </a:t>
            </a:r>
            <a:r>
              <a:rPr lang="pt-BR" sz="1600" b="1" dirty="0">
                <a:latin typeface="+mn-lt"/>
              </a:rPr>
              <a:t>PRELIMINARES PARA A OPERAÇÃO DO SISTEMA:</a:t>
            </a:r>
            <a:endParaRPr lang="pt-BR" sz="1600" dirty="0">
              <a:latin typeface="+mn-lt"/>
            </a:endParaRPr>
          </a:p>
          <a:p>
            <a:pPr lvl="0"/>
            <a:endParaRPr lang="pt-BR" sz="1600" dirty="0" smtClean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+mn-lt"/>
              </a:rPr>
              <a:t>Cada </a:t>
            </a:r>
            <a:r>
              <a:rPr lang="pt-BR" sz="1600" dirty="0">
                <a:latin typeface="+mn-lt"/>
              </a:rPr>
              <a:t>Chiller possui uma BAGP dedicada, exceto quando opera a BAGP reserva (BAGP-02).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As BACs não são dedicadas aos Chillers (arranjo em barrilete). Portanto, qualquer BAC pode operar com qualquer chiller e dependem apenas da sequência de partida das BACs previamente definida, para operação conjunta com a atual sequência de partida dos Chillers. A última BAC na sequência de partida atual será definida como BAC reserva e em caso de falha de alguma BAC, a BAC reserva entrará em operação.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Cada Chiller possui uma V2V-UR dedicada.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Cada Torre de Resfriamento possui uma V2V-TR dedicada. Os VTRs (ventiladores da torre) só entrarão em funcionamento quando houver fluxo de água de resfriamento pela respectiva Torre (V2V-TR aberta). As rotinas da sequência de operação dos ventiladores das torres estão descritas no item </a:t>
            </a:r>
            <a:r>
              <a:rPr lang="pt-BR" sz="1600" b="1" dirty="0">
                <a:latin typeface="+mn-lt"/>
              </a:rPr>
              <a:t>8.4</a:t>
            </a:r>
            <a:r>
              <a:rPr lang="pt-BR" sz="1600" dirty="0">
                <a:latin typeface="+mn-lt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As V2V-TRs não são dedicadas aos chillers (ex. V2V-TR-CO-BG-03 com UR-03), mas para que um chiller entre em funcionamento é necessário que haja pelo menos uma V2V-TR aberta. Para “N” chillers em funcionamento é necessário que haja pelo menos “N” V2V-TRs abertas. A sequência de abertura das V2V-TRs é definida pela sequência dos Grupos de Torres.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600" dirty="0">
                <a:latin typeface="+mn-lt"/>
              </a:rPr>
              <a:t>A sequência de partida dos Grupos dos Chillers e das Torres de Resfriamento será estabelecida pelo operador.</a:t>
            </a:r>
          </a:p>
          <a:p>
            <a:pPr lvl="1"/>
            <a:r>
              <a:rPr lang="pt-BR" sz="1600" dirty="0" smtClean="0">
                <a:latin typeface="+mn-lt"/>
              </a:rPr>
              <a:t> </a:t>
            </a:r>
            <a:endParaRPr lang="pt-BR" sz="1600" dirty="0">
              <a:latin typeface="+mn-lt"/>
            </a:endParaRPr>
          </a:p>
          <a:p>
            <a:r>
              <a:rPr lang="pt-BR" sz="160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255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5544</TotalTime>
  <Words>1225</Words>
  <Application>Microsoft Office PowerPoint</Application>
  <PresentationFormat>On-screen Show (4:3)</PresentationFormat>
  <Paragraphs>282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Emerson Climate Technology-white</vt:lpstr>
      <vt:lpstr>Projeto Demonstrativo para o Gerenciamento Integrado no Setor de Chillers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374</cp:revision>
  <dcterms:created xsi:type="dcterms:W3CDTF">2002-10-24T12:57:35Z</dcterms:created>
  <dcterms:modified xsi:type="dcterms:W3CDTF">2016-08-25T18:59:12Z</dcterms:modified>
</cp:coreProperties>
</file>