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551" r:id="rId2"/>
    <p:sldId id="619" r:id="rId3"/>
    <p:sldId id="621" r:id="rId4"/>
    <p:sldId id="632" r:id="rId5"/>
    <p:sldId id="623" r:id="rId6"/>
    <p:sldId id="630" r:id="rId7"/>
    <p:sldId id="633" r:id="rId8"/>
    <p:sldId id="634" r:id="rId9"/>
    <p:sldId id="638" r:id="rId10"/>
    <p:sldId id="637" r:id="rId11"/>
    <p:sldId id="63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13046A"/>
    <a:srgbClr val="000099"/>
    <a:srgbClr val="CC3300"/>
    <a:srgbClr val="FF9900"/>
    <a:srgbClr val="00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231" autoAdjust="0"/>
  </p:normalViewPr>
  <p:slideViewPr>
    <p:cSldViewPr>
      <p:cViewPr>
        <p:scale>
          <a:sx n="66" d="100"/>
          <a:sy n="66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5427F6-93CF-4E23-AE01-2017C1A7A983}" type="slidenum">
              <a:rPr lang="en-GB" sz="1300"/>
              <a:pPr eaLnBrk="1" hangingPunct="1"/>
              <a:t>7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276313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23D6B-C555-4F9F-988E-F180DF170630}" type="slidenum">
              <a:rPr lang="en-GB" sz="1300"/>
              <a:pPr eaLnBrk="1" hangingPunct="1"/>
              <a:t>8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98110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79979-2BFC-46A2-8D70-EEE57487723E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22" indent="-2857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57" indent="-22859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40" indent="-22859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322" indent="-22859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505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687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71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053" indent="-2285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B6E87E-F795-4389-923D-B7C1DC01E5BE}" type="slidenum">
              <a:rPr lang="en-GB" altLang="pt-BR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GB" altLang="pt-BR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85800" y="3733800"/>
            <a:ext cx="7950790" cy="9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Benefícios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Econômicos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Água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Gelada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Eficientes</a:t>
            </a:r>
            <a:endParaRPr lang="en-US" altLang="pt-BR" sz="330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727542"/>
            <a:ext cx="7315200" cy="6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6391" y="138545"/>
            <a:ext cx="6752609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pt-BR" sz="2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sobre Custos e Produtividade: </a:t>
            </a:r>
            <a:r>
              <a:rPr lang="en-GB" sz="25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GB" sz="25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5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GB" sz="25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5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GB" sz="25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5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SzPct val="30000"/>
              <a:buFont typeface="Monotype Sorts" pitchFamily="2" charset="2"/>
              <a:buNone/>
              <a:defRPr/>
            </a:pPr>
            <a:endParaRPr lang="pt-BR" sz="25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6391" y="1524000"/>
            <a:ext cx="8505209" cy="36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buSzPct val="30000"/>
              <a:defRPr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% a 2% de melhoria na produtividade dos usuários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(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5-9 min/dia)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paga: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custos totais </a:t>
            </a:r>
            <a:r>
              <a:rPr lang="pt-B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mensais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energia e manutenção.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meses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custos totais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 um projeto de HVAC bem feito (considerando 2x o custo do projeto “Feijão com Arroz”).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ano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os custos totais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da diferença na execução do sistema de HVAC bem feito.</a:t>
            </a: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meses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custos totais da diferença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 um sistema de automação completo e otimizado para o HVAC.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SzPct val="30000"/>
              <a:buFont typeface="Monotype Sorts" pitchFamily="2" charset="2"/>
              <a:buChar char="l"/>
              <a:defRPr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5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33375"/>
            <a:ext cx="8001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083580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525463" y="333375"/>
            <a:ext cx="7704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Ar Condicionado não é Eficiência</a:t>
            </a:r>
            <a:endParaRPr lang="pt-BR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2" y="1171574"/>
            <a:ext cx="8056108" cy="538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08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1" y="152400"/>
            <a:ext cx="7696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Análise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Comparativa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Simulação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x Default</a:t>
            </a:r>
            <a:endParaRPr lang="pt-BR" sz="31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07879"/>
              </p:ext>
            </p:extLst>
          </p:nvPr>
        </p:nvGraphicFramePr>
        <p:xfrm>
          <a:off x="107504" y="1339867"/>
          <a:ext cx="8928991" cy="535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1039617"/>
                <a:gridCol w="2754359"/>
                <a:gridCol w="2254695"/>
              </a:tblGrid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Simulação - 31 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 - 20m²/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Climatizada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m²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85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Qtde</a:t>
                      </a: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Térmica Total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1161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Térmica/</a:t>
                      </a:r>
                      <a:r>
                        <a:rPr lang="pt-BR" sz="1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 Total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CAG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Qtde</a:t>
                      </a: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Chillers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 </a:t>
                      </a: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pt-BR" sz="1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 + 1 Reserva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 </a:t>
                      </a:r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DOAS + Chiller Dedicado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Chillers em Serie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 Chillers Normais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 / 10.0 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 Chiller DOAS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Condicionadores de Ar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Vigas </a:t>
                      </a:r>
                      <a:r>
                        <a:rPr lang="pt-BR" sz="1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Frias+Fan-Coils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Fan-Coils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Referência</a:t>
                      </a:r>
                      <a:r>
                        <a:rPr lang="pt-BR" sz="1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Eficiência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ASHRAE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90.1-2013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ASHRAE </a:t>
                      </a:r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90.1-2013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 Instalação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98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</a:t>
                      </a:r>
                      <a:r>
                        <a:rPr lang="pt-BR" sz="1900" b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0.677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27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33401" y="228600"/>
            <a:ext cx="6858000" cy="7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Análise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Comparativa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Simulação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x Default</a:t>
            </a:r>
            <a:endParaRPr lang="pt-BR" sz="28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62424"/>
              </p:ext>
            </p:extLst>
          </p:nvPr>
        </p:nvGraphicFramePr>
        <p:xfrm>
          <a:off x="152400" y="1700809"/>
          <a:ext cx="8884096" cy="479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5424"/>
                <a:gridCol w="936104"/>
                <a:gridCol w="2750459"/>
                <a:gridCol w="2362109"/>
              </a:tblGrid>
              <a:tr h="420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Simulação - 31 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 - 20m²/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Térmica Total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1161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Instalação HVAC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R$/</a:t>
                      </a:r>
                      <a:r>
                        <a:rPr lang="pt-BR" sz="1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Instalação HVAC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11.610.000,00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14.400.000,00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16">
                <a:tc>
                  <a:txBody>
                    <a:bodyPr/>
                    <a:lstStyle/>
                    <a:p>
                      <a:pPr algn="l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-2.790.000,00 (19%)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Condicionadores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Chillers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3.070.000,00 </a:t>
                      </a:r>
                    </a:p>
                    <a:p>
                      <a:pPr algn="ctr" fontAlgn="b"/>
                      <a:r>
                        <a:rPr lang="pt-BR" sz="19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Reserva)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4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Bombas + Torres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1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Total  </a:t>
                      </a: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Equipamentos Principais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4.525.000,00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837">
                <a:tc>
                  <a:txBody>
                    <a:bodyPr/>
                    <a:lstStyle/>
                    <a:p>
                      <a:pPr algn="l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-1.265.000,00 (22%)</a:t>
                      </a:r>
                      <a:endParaRPr lang="pt-BR" sz="1900" b="1" i="0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312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1" y="152400"/>
            <a:ext cx="7696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Análise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Comparativa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Simulação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x Default</a:t>
            </a:r>
            <a:endParaRPr lang="pt-BR" sz="31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29657"/>
              </p:ext>
            </p:extLst>
          </p:nvPr>
        </p:nvGraphicFramePr>
        <p:xfrm>
          <a:off x="36286" y="1905000"/>
          <a:ext cx="8928991" cy="3386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1896"/>
                <a:gridCol w="1066800"/>
                <a:gridCol w="2895600"/>
                <a:gridCol w="2254695"/>
              </a:tblGrid>
              <a:tr h="56513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Simulação - 31 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 - 20m²/</a:t>
                      </a:r>
                      <a:r>
                        <a:rPr lang="pt-BR" sz="1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Térmica Total</a:t>
                      </a:r>
                      <a:endParaRPr lang="pt-BR" sz="1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1161</a:t>
                      </a:r>
                      <a:endParaRPr lang="pt-BR" sz="1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pt-BR" sz="1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Qtde</a:t>
                      </a:r>
                      <a:r>
                        <a:rPr lang="pt-BR" sz="1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Chillers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 400 ton + 1 Reserva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3x </a:t>
                      </a:r>
                      <a:r>
                        <a:rPr lang="pt-BR" sz="1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ton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 Instalação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kW/kW</a:t>
                      </a:r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</a:t>
                      </a:r>
                      <a:r>
                        <a:rPr lang="pt-BR" sz="1900" b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0.677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0.900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900" b="0" i="0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Consumo de Energia Anual Estimado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900" b="0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MWh</a:t>
                      </a:r>
                      <a:endParaRPr lang="pt-BR" sz="1900" b="0" i="0" u="none" strike="noStrike" dirty="0">
                        <a:solidFill>
                          <a:schemeClr val="accent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2491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3308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Custo Anual - Energia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R$/ano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1.370.000,00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1.820.000,00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Economias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R$/ano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accent4"/>
                          </a:solidFill>
                          <a:effectLst/>
                          <a:latin typeface="Arial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6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609600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Referências </a:t>
            </a:r>
            <a:r>
              <a:rPr lang="pt-BR" altLang="pt-BR" sz="3100" b="0" dirty="0" smtClean="0">
                <a:solidFill>
                  <a:schemeClr val="tx1"/>
                </a:solidFill>
              </a:rPr>
              <a:t>Tradicionais </a:t>
            </a:r>
            <a:r>
              <a:rPr lang="pt-BR" altLang="pt-BR" sz="3100" b="0" dirty="0" err="1" smtClean="0">
                <a:solidFill>
                  <a:schemeClr val="tx1"/>
                </a:solidFill>
              </a:rPr>
              <a:t>vs</a:t>
            </a:r>
            <a:r>
              <a:rPr lang="pt-BR" altLang="pt-BR" sz="3100" b="0" dirty="0" smtClean="0">
                <a:solidFill>
                  <a:schemeClr val="tx1"/>
                </a:solidFill>
              </a:rPr>
              <a:t> Novas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10927"/>
              </p:ext>
            </p:extLst>
          </p:nvPr>
        </p:nvGraphicFramePr>
        <p:xfrm>
          <a:off x="533400" y="1143000"/>
          <a:ext cx="8229600" cy="2188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884"/>
                <a:gridCol w="1532965"/>
                <a:gridCol w="1452282"/>
                <a:gridCol w="1210235"/>
                <a:gridCol w="1210234"/>
              </a:tblGrid>
              <a:tr h="3810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900" b="1" i="0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Referências</a:t>
                      </a:r>
                      <a:r>
                        <a:rPr lang="en-GB" sz="1900" b="1" i="0" u="none" strike="noStrike" baseline="0" dirty="0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900" b="1" i="0" u="none" strike="noStrike" baseline="0" dirty="0" err="1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Tradicionais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Capacidade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4571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3.631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kW/kW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0.969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Potência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Consumo de </a:t>
                      </a:r>
                      <a:r>
                        <a:rPr lang="pt-BR" sz="19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Energia </a:t>
                      </a:r>
                      <a:r>
                        <a:rPr lang="en-GB" sz="1900" b="1" i="0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Anual</a:t>
                      </a:r>
                      <a:r>
                        <a:rPr lang="en-GB" sz="19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900" b="1" i="0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Estimado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2401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07658"/>
              </p:ext>
            </p:extLst>
          </p:nvPr>
        </p:nvGraphicFramePr>
        <p:xfrm>
          <a:off x="533400" y="5809343"/>
          <a:ext cx="8305799" cy="820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2057"/>
                <a:gridCol w="2608943"/>
                <a:gridCol w="2667000"/>
                <a:gridCol w="1447799"/>
              </a:tblGrid>
              <a:tr h="439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u="none" strike="noStrike" dirty="0" err="1" smtClean="0">
                          <a:solidFill>
                            <a:srgbClr val="00B050"/>
                          </a:solidFill>
                          <a:effectLst/>
                        </a:rPr>
                        <a:t>Reduções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Demanda  </a:t>
                      </a:r>
                      <a:r>
                        <a:rPr lang="pt-BR" sz="19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280 kW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Consumo</a:t>
                      </a:r>
                      <a:r>
                        <a:rPr lang="en-GB" sz="19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535 </a:t>
                      </a:r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22.5%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u="none" strike="noStrike" dirty="0" err="1" smtClean="0">
                          <a:solidFill>
                            <a:srgbClr val="00B050"/>
                          </a:solidFill>
                          <a:effectLst/>
                        </a:rPr>
                        <a:t>Economias</a:t>
                      </a:r>
                      <a:endParaRPr lang="pt-BR" sz="19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R$ 240.000,00/</a:t>
                      </a:r>
                      <a:r>
                        <a:rPr lang="en-GB" sz="1900" b="1" i="0" u="none" strike="noStrike" dirty="0" err="1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ano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60379"/>
              </p:ext>
            </p:extLst>
          </p:nvPr>
        </p:nvGraphicFramePr>
        <p:xfrm>
          <a:off x="533400" y="3429000"/>
          <a:ext cx="8229600" cy="2188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884"/>
                <a:gridCol w="1532965"/>
                <a:gridCol w="1452282"/>
                <a:gridCol w="1210235"/>
                <a:gridCol w="1210234"/>
              </a:tblGrid>
              <a:tr h="3810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900" b="1" i="0" u="none" strike="noStrike" dirty="0" err="1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Novas</a:t>
                      </a:r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900" b="1" i="0" u="none" strike="noStrike" dirty="0" err="1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Referências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Capacidade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4160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1183</a:t>
                      </a:r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4.250</a:t>
                      </a:r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kW/kW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0.828</a:t>
                      </a:r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Potência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979</a:t>
                      </a:r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u="none" strike="noStrike" dirty="0" smtClean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Consumo de </a:t>
                      </a:r>
                      <a:r>
                        <a:rPr lang="pt-BR" sz="19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Energia </a:t>
                      </a:r>
                      <a:r>
                        <a:rPr lang="en-GB" sz="1900" b="1" i="0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Anual</a:t>
                      </a:r>
                      <a:r>
                        <a:rPr lang="en-GB" sz="19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900" b="1" i="0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/>
                        </a:rPr>
                        <a:t>Estimado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1867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pt-BR" sz="1900" b="1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3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33401" y="228600"/>
            <a:ext cx="6858000" cy="7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Análise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Comparativa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SzPct val="30000"/>
              <a:buNone/>
            </a:pP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Tradicional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x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Novas</a:t>
            </a:r>
            <a:r>
              <a:rPr lang="en-GB" sz="310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cs typeface="Arial" panose="020B0604020202020204" pitchFamily="34" charset="0"/>
              </a:rPr>
              <a:t>Referências</a:t>
            </a:r>
            <a:endParaRPr lang="pt-BR" sz="280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79363"/>
              </p:ext>
            </p:extLst>
          </p:nvPr>
        </p:nvGraphicFramePr>
        <p:xfrm>
          <a:off x="152400" y="1700808"/>
          <a:ext cx="8884096" cy="447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5424"/>
                <a:gridCol w="936104"/>
                <a:gridCol w="2750459"/>
                <a:gridCol w="2362109"/>
              </a:tblGrid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Térmica Total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1183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Instalação HVAC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R$/</a:t>
                      </a:r>
                      <a:r>
                        <a:rPr lang="pt-BR" sz="1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Instalação HVAC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9.465.000,00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-935.000,00 (9%)</a:t>
                      </a:r>
                      <a:endParaRPr lang="pt-BR" sz="19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Condicionadores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845.000,00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Chillers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Bombas + Torres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0677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Total  </a:t>
                      </a:r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Equipamentos Principais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3.710.000,00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4.345.000,00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-635.000,00 (15%)</a:t>
                      </a:r>
                      <a:endParaRPr lang="pt-BR" sz="1900" b="1" i="0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90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2259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60132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de Custo de um Edifício </a:t>
            </a:r>
          </a:p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da sua Vida Útil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4124" y="5806414"/>
            <a:ext cx="5867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Fonte: Steve Tom, PhD, PE – </a:t>
            </a:r>
            <a:r>
              <a:rPr lang="pt-BR" sz="1600" b="1" dirty="0" err="1" smtClean="0">
                <a:solidFill>
                  <a:schemeClr val="tx1"/>
                </a:solidFill>
              </a:rPr>
              <a:t>Ecolibrium</a:t>
            </a:r>
            <a:r>
              <a:rPr lang="pt-BR" sz="1600" b="1" dirty="0" smtClean="0">
                <a:solidFill>
                  <a:schemeClr val="tx1"/>
                </a:solidFill>
              </a:rPr>
              <a:t> – 04/2009</a:t>
            </a:r>
            <a:endParaRPr lang="pt-BR" sz="16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52400"/>
            <a:ext cx="66247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de Custo Real de um Edifício </a:t>
            </a:r>
          </a:p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da sua Vida Útil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960" y="5600277"/>
            <a:ext cx="58674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Fonte: Steve Tom, PhD, PE – </a:t>
            </a:r>
            <a:r>
              <a:rPr lang="pt-BR" sz="1600" b="1" dirty="0" err="1" smtClean="0">
                <a:solidFill>
                  <a:schemeClr val="tx1"/>
                </a:solidFill>
              </a:rPr>
              <a:t>Ecolibrium</a:t>
            </a:r>
            <a:r>
              <a:rPr lang="pt-BR" sz="1600" b="1" dirty="0" smtClean="0">
                <a:solidFill>
                  <a:schemeClr val="tx1"/>
                </a:solidFill>
              </a:rPr>
              <a:t> – 04/2009</a:t>
            </a:r>
            <a:endParaRPr lang="pt-BR" sz="1600" kern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71" y="1484073"/>
            <a:ext cx="3747013" cy="38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48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533400" y="1295400"/>
            <a:ext cx="800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Elétrica</a:t>
            </a:r>
            <a:r>
              <a:rPr lang="en-US" alt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en-US" alt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US$ 25.00</a:t>
            </a:r>
            <a:endParaRPr lang="en-US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pt-BR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lang="en-US" alt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		    		    </a:t>
            </a:r>
            <a:r>
              <a:rPr lang="en-US" alt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US$ 30.00</a:t>
            </a:r>
            <a:endParaRPr lang="en-US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pt-BR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Produtividade</a:t>
            </a:r>
            <a:r>
              <a:rPr lang="en-US" alt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alt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US$ 4500.00</a:t>
            </a:r>
            <a:endParaRPr lang="en-US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</a:pP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2% no </a:t>
            </a:r>
            <a:r>
              <a:rPr lang="en-US" alt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Produtividade</a:t>
            </a:r>
            <a:r>
              <a:rPr lang="en-US" alt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:	 </a:t>
            </a:r>
            <a:r>
              <a:rPr lang="en-US" alt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US$ 90,00</a:t>
            </a:r>
            <a:endParaRPr lang="en-US" alt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</a:pP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9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5273</TotalTime>
  <Words>552</Words>
  <Application>Microsoft Office PowerPoint</Application>
  <PresentationFormat>On-screen Show (4:3)</PresentationFormat>
  <Paragraphs>246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Emerson Climate Technology-white</vt:lpstr>
      <vt:lpstr>Projeto Demonstrativo para o Gerenciamento Integrado no Setor de Chillers</vt:lpstr>
      <vt:lpstr>PowerPoint Presentation</vt:lpstr>
      <vt:lpstr>PowerPoint Presentation</vt:lpstr>
      <vt:lpstr>PowerPoint Presentation</vt:lpstr>
      <vt:lpstr>Referências Tradicionais vs Novas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365</cp:revision>
  <dcterms:created xsi:type="dcterms:W3CDTF">2002-10-24T12:57:35Z</dcterms:created>
  <dcterms:modified xsi:type="dcterms:W3CDTF">2016-08-25T22:19:09Z</dcterms:modified>
</cp:coreProperties>
</file>