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551" r:id="rId2"/>
    <p:sldId id="570" r:id="rId3"/>
    <p:sldId id="609" r:id="rId4"/>
    <p:sldId id="605" r:id="rId5"/>
    <p:sldId id="608" r:id="rId6"/>
    <p:sldId id="604" r:id="rId7"/>
    <p:sldId id="610" r:id="rId8"/>
    <p:sldId id="606" r:id="rId9"/>
    <p:sldId id="611" r:id="rId10"/>
    <p:sldId id="612" r:id="rId11"/>
    <p:sldId id="607" r:id="rId12"/>
    <p:sldId id="613" r:id="rId13"/>
    <p:sldId id="614" r:id="rId14"/>
    <p:sldId id="615" r:id="rId15"/>
    <p:sldId id="647" r:id="rId16"/>
    <p:sldId id="648" r:id="rId17"/>
    <p:sldId id="649" r:id="rId18"/>
    <p:sldId id="650" r:id="rId19"/>
    <p:sldId id="651" r:id="rId20"/>
    <p:sldId id="653" r:id="rId21"/>
    <p:sldId id="652" r:id="rId22"/>
    <p:sldId id="654" r:id="rId23"/>
    <p:sldId id="655" r:id="rId24"/>
    <p:sldId id="65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0033CC"/>
    <a:srgbClr val="13046A"/>
    <a:srgbClr val="000099"/>
    <a:srgbClr val="FFFFFF"/>
    <a:srgbClr val="333333"/>
    <a:srgbClr val="4D4D4D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80" autoAdjust="0"/>
  </p:normalViewPr>
  <p:slideViewPr>
    <p:cSldViewPr>
      <p:cViewPr>
        <p:scale>
          <a:sx n="77" d="100"/>
          <a:sy n="77" d="100"/>
        </p:scale>
        <p:origin x="-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09345-6F65-4A94-B4C5-3EA002B58048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335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2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emf"/><Relationship Id="rId7" Type="http://schemas.openxmlformats.org/officeDocument/2006/relationships/image" Target="../media/image13.jpeg"/><Relationship Id="rId12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2.jpeg"/><Relationship Id="rId5" Type="http://schemas.openxmlformats.org/officeDocument/2006/relationships/image" Target="../media/image3.gif"/><Relationship Id="rId10" Type="http://schemas.openxmlformats.org/officeDocument/2006/relationships/image" Target="../media/image16.png"/><Relationship Id="rId4" Type="http://schemas.openxmlformats.org/officeDocument/2006/relationships/image" Target="../media/image24.emf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3.gif"/><Relationship Id="rId4" Type="http://schemas.openxmlformats.org/officeDocument/2006/relationships/image" Target="../media/image20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89520" y="3886200"/>
            <a:ext cx="7392578" cy="61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Tipos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Sistemas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Água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Gelada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28687" y="4727542"/>
            <a:ext cx="7315200" cy="6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</a:t>
            </a:r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762000"/>
          </a:xfrm>
        </p:spPr>
        <p:txBody>
          <a:bodyPr/>
          <a:lstStyle/>
          <a:p>
            <a:r>
              <a:rPr lang="pt-BR" altLang="pt-BR" sz="2500" b="0" dirty="0">
                <a:solidFill>
                  <a:schemeClr val="tx1"/>
                </a:solidFill>
              </a:rPr>
              <a:t>Circuito Primário Variável</a:t>
            </a:r>
            <a:br>
              <a:rPr lang="pt-BR" altLang="pt-BR" sz="2500" b="0" dirty="0">
                <a:solidFill>
                  <a:schemeClr val="tx1"/>
                </a:solidFill>
              </a:rPr>
            </a:br>
            <a:r>
              <a:rPr lang="pt-BR" altLang="pt-BR" sz="2500" b="0" dirty="0">
                <a:solidFill>
                  <a:schemeClr val="tx1"/>
                </a:solidFill>
              </a:rPr>
              <a:t>Válvulas de 2 Vias + Válvula de Vazão Mínima</a:t>
            </a:r>
            <a:endParaRPr lang="pt-BR" altLang="pt-BR" sz="25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" y="1524000"/>
            <a:ext cx="8686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Preferencialmente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utilizar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sistema</a:t>
            </a:r>
            <a:r>
              <a:rPr lang="en-GB" altLang="pt-BR" sz="2300" b="0" dirty="0"/>
              <a:t> com barrilete </a:t>
            </a:r>
            <a:r>
              <a:rPr lang="en-GB" altLang="pt-BR" sz="2300" b="0" dirty="0" err="1"/>
              <a:t>nos</a:t>
            </a:r>
            <a:r>
              <a:rPr lang="en-GB" altLang="pt-BR" sz="2300" b="0" dirty="0"/>
              <a:t> Chillers. </a:t>
            </a:r>
            <a:r>
              <a:rPr lang="en-GB" altLang="pt-BR" sz="2300" b="0" dirty="0" err="1"/>
              <a:t>Neste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caso</a:t>
            </a:r>
            <a:r>
              <a:rPr lang="en-GB" altLang="pt-BR" sz="2300" b="0" dirty="0"/>
              <a:t>, é </a:t>
            </a:r>
            <a:r>
              <a:rPr lang="en-GB" altLang="pt-BR" sz="2300" b="0" dirty="0" err="1"/>
              <a:t>essencial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utilizar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válvulas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motorizadas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apropriadas</a:t>
            </a:r>
            <a:r>
              <a:rPr lang="en-GB" altLang="pt-BR" sz="2300" b="0" dirty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Diminui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/>
              <a:t>uma</a:t>
            </a:r>
            <a:r>
              <a:rPr lang="en-GB" altLang="pt-BR" sz="2300" b="0" dirty="0"/>
              <a:t> das </a:t>
            </a:r>
            <a:r>
              <a:rPr lang="en-GB" altLang="pt-BR" sz="2300" b="0" dirty="0" err="1"/>
              <a:t>principais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causas</a:t>
            </a:r>
            <a:r>
              <a:rPr lang="en-GB" altLang="pt-BR" sz="2300" b="0" dirty="0"/>
              <a:t> da </a:t>
            </a:r>
            <a:r>
              <a:rPr lang="en-GB" altLang="pt-BR" sz="2300" b="0" dirty="0" err="1"/>
              <a:t>vazão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excessiva</a:t>
            </a:r>
            <a:r>
              <a:rPr lang="en-GB" altLang="pt-BR" sz="2300" b="0" dirty="0"/>
              <a:t> (</a:t>
            </a:r>
            <a:r>
              <a:rPr lang="en-GB" altLang="pt-BR" sz="2300" b="0" dirty="0" err="1"/>
              <a:t>Síndrome</a:t>
            </a:r>
            <a:r>
              <a:rPr lang="en-GB" altLang="pt-BR" sz="2300" b="0" dirty="0"/>
              <a:t> de </a:t>
            </a:r>
            <a:r>
              <a:rPr lang="en-GB" altLang="pt-BR" sz="2300" b="0" dirty="0" err="1"/>
              <a:t>Baixo</a:t>
            </a:r>
            <a:r>
              <a:rPr lang="en-GB" altLang="pt-BR" sz="2300" b="0" dirty="0"/>
              <a:t> </a:t>
            </a:r>
            <a:r>
              <a:rPr lang="en-GB" altLang="pt-BR" sz="2300" b="0" dirty="0">
                <a:latin typeface="Symbol" panose="05050102010706020507" pitchFamily="18" charset="2"/>
              </a:rPr>
              <a:t>D</a:t>
            </a:r>
            <a:r>
              <a:rPr lang="en-GB" altLang="pt-BR" sz="2300" b="0" dirty="0"/>
              <a:t>T).	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Sistema </a:t>
            </a:r>
            <a:r>
              <a:rPr lang="en-GB" altLang="pt-BR" sz="2300" b="0" dirty="0" err="1" smtClean="0"/>
              <a:t>fica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limitado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caso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haja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múltiplos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ramais</a:t>
            </a:r>
            <a:r>
              <a:rPr lang="en-GB" altLang="pt-BR" sz="2300" b="0" dirty="0" smtClean="0"/>
              <a:t> (</a:t>
            </a:r>
            <a:r>
              <a:rPr lang="en-GB" altLang="pt-BR" sz="2300" b="0" dirty="0" err="1" smtClean="0"/>
              <a:t>prédios</a:t>
            </a:r>
            <a:r>
              <a:rPr lang="en-GB" altLang="pt-BR" sz="2300" b="0" dirty="0" smtClean="0"/>
              <a:t>, </a:t>
            </a:r>
            <a:r>
              <a:rPr lang="en-GB" altLang="pt-BR" sz="2300" b="0" dirty="0" err="1" smtClean="0"/>
              <a:t>ou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prumadas</a:t>
            </a:r>
            <a:r>
              <a:rPr lang="en-GB" altLang="pt-BR" sz="2300" b="0" dirty="0" smtClean="0"/>
              <a:t>). </a:t>
            </a:r>
            <a:r>
              <a:rPr lang="en-GB" altLang="pt-BR" sz="2300" b="0" dirty="0" err="1" smtClean="0"/>
              <a:t>Difícil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escolher</a:t>
            </a:r>
            <a:r>
              <a:rPr lang="en-GB" altLang="pt-BR" sz="2300" b="0" dirty="0" smtClean="0"/>
              <a:t> o </a:t>
            </a:r>
            <a:r>
              <a:rPr lang="en-GB" altLang="pt-BR" sz="2300" b="0" dirty="0" err="1" smtClean="0"/>
              <a:t>ramal</a:t>
            </a:r>
            <a:r>
              <a:rPr lang="en-GB" altLang="pt-BR" sz="2300" b="0" dirty="0" smtClean="0"/>
              <a:t> para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/>
              <a:t> </a:t>
            </a:r>
            <a:r>
              <a:rPr lang="en-GB" altLang="pt-BR" sz="2300" b="0" dirty="0" smtClean="0"/>
              <a:t>de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das BAGs.	</a:t>
            </a:r>
          </a:p>
        </p:txBody>
      </p:sp>
    </p:spTree>
    <p:extLst>
      <p:ext uri="{BB962C8B-B14F-4D97-AF65-F5344CB8AC3E}">
        <p14:creationId xmlns:p14="http://schemas.microsoft.com/office/powerpoint/2010/main" val="298057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90226" y="5567844"/>
            <a:ext cx="271816" cy="3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74423" y="5855702"/>
            <a:ext cx="271816" cy="3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4.imimg.com/data4/AP/XF/MY-2470330/electro-magnetic-flow-meter-250x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226" y="4889906"/>
            <a:ext cx="363175" cy="3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encrypted-tbn0.gstatic.com/images?q=tbn:ANd9GcQC2RwVuYqPgsG6yPdFKZF488AnELiMboN1YyOFkj6R9YsrWvM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193" y="3452465"/>
            <a:ext cx="742034" cy="7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http://www.tecnicaindustriale.it/pumps_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595943" y="2576278"/>
            <a:ext cx="699431" cy="6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5122201" y="5162507"/>
            <a:ext cx="1570402" cy="1151629"/>
            <a:chOff x="1923362" y="5398830"/>
            <a:chExt cx="1570402" cy="1151629"/>
          </a:xfrm>
        </p:grpSpPr>
        <p:pic>
          <p:nvPicPr>
            <p:cNvPr id="30722" name="Picture 2" descr="http://www.trane.com/seriess/App_Images/Assets/CVH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362" y="5398830"/>
              <a:ext cx="1570402" cy="1151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2438400" y="5616858"/>
              <a:ext cx="152400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473" y="228600"/>
            <a:ext cx="6934200" cy="7620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Circuito Único Variável – Bombas </a:t>
            </a:r>
            <a:r>
              <a:rPr lang="pt-BR" altLang="pt-BR" sz="25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Fan Coils</a:t>
            </a:r>
            <a:r>
              <a:rPr lang="pt-BR" altLang="pt-BR" sz="2500" b="0" dirty="0" smtClean="0">
                <a:solidFill>
                  <a:schemeClr val="tx1"/>
                </a:solidFill>
              </a:rPr>
              <a:t/>
            </a:r>
            <a:br>
              <a:rPr lang="pt-BR" altLang="pt-BR" sz="2500" b="0" dirty="0" smtClean="0">
                <a:solidFill>
                  <a:schemeClr val="tx1"/>
                </a:solidFill>
              </a:rPr>
            </a:br>
            <a:r>
              <a:rPr lang="pt-BR" altLang="pt-BR" sz="2500" b="0" dirty="0" smtClean="0">
                <a:solidFill>
                  <a:schemeClr val="tx1"/>
                </a:solidFill>
              </a:rPr>
              <a:t>Válvulas de 2 Vias / Bomba Auxiliar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825886" y="2092388"/>
            <a:ext cx="4678690" cy="22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890700" y="1213918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2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Vias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7660" y="3044651"/>
            <a:ext cx="2624942" cy="8508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Auxiliares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– BAGXs</a:t>
            </a:r>
          </a:p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Controle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Mínima</a:t>
            </a:r>
            <a:endParaRPr lang="en-GB" sz="14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4721" y="6253994"/>
            <a:ext cx="1101436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Chillers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4554" y="2399991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Fan-Coils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534400" y="1770465"/>
            <a:ext cx="0" cy="4586876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694681" y="3669356"/>
            <a:ext cx="0" cy="1516979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98134" cy="5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>
            <a:off x="1694681" y="4047852"/>
            <a:ext cx="4071625" cy="67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9" descr="http://www.daikinindia.com/sites/default/files/styles/product_image/public/product%20logo/centrifugal_chiller_img.png?itok=GMq5BQI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987" y="5298513"/>
            <a:ext cx="2303344" cy="8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>
            <a:off x="3828551" y="5598784"/>
            <a:ext cx="482114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310665" y="5778527"/>
            <a:ext cx="0" cy="57530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1675356" y="5162507"/>
            <a:ext cx="1780140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3811126" y="5751184"/>
            <a:ext cx="516964" cy="2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3685883" y="5157894"/>
            <a:ext cx="639227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838284" y="3672667"/>
            <a:ext cx="1645255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113763" y="4011065"/>
            <a:ext cx="2420637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3697752" y="2594181"/>
            <a:ext cx="2321975" cy="785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Principais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– BAGMs </a:t>
            </a:r>
          </a:p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Variável</a:t>
            </a:r>
            <a:endParaRPr lang="en-GB" sz="1400" b="1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31" name="Picture 11" descr="https://encrypted-tbn0.gstatic.com/images?q=tbn:ANd9GcS-wamvzzL_-ln12US-gOLJNztGen9a5BTa0TURGUxoPWUFFdlNk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977" y="971074"/>
            <a:ext cx="1402360" cy="14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/>
          <p:nvPr/>
        </p:nvCxnSpPr>
        <p:spPr bwMode="auto">
          <a:xfrm>
            <a:off x="5858784" y="2092388"/>
            <a:ext cx="1227816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990052" y="1792893"/>
            <a:ext cx="1544348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742" name="Group 30741"/>
          <p:cNvGrpSpPr/>
          <p:nvPr/>
        </p:nvGrpSpPr>
        <p:grpSpPr>
          <a:xfrm>
            <a:off x="1439355" y="2486640"/>
            <a:ext cx="510653" cy="861913"/>
            <a:chOff x="1439355" y="2486640"/>
            <a:chExt cx="510653" cy="861913"/>
          </a:xfrm>
        </p:grpSpPr>
        <p:pic>
          <p:nvPicPr>
            <p:cNvPr id="30725" name="Picture 5" descr="https://encrypted-tbn3.gstatic.com/images?q=tbn:ANd9GcTo1jW9fMjjqDG_zSAHQpyia0zJ8HfLS_m5XL-pjoV3pem5H_qSfw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55" y="2486640"/>
              <a:ext cx="510653" cy="86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40" name="Rectangle 30739"/>
            <p:cNvSpPr/>
            <p:nvPr/>
          </p:nvSpPr>
          <p:spPr bwMode="auto">
            <a:xfrm>
              <a:off x="1694681" y="2628592"/>
              <a:ext cx="210319" cy="381000"/>
            </a:xfrm>
            <a:prstGeom prst="rect">
              <a:avLst/>
            </a:prstGeom>
            <a:solidFill>
              <a:srgbClr val="333333"/>
            </a:solidFill>
            <a:ln w="190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 bwMode="auto">
          <a:xfrm>
            <a:off x="977097" y="2971800"/>
            <a:ext cx="674409" cy="0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Picture 9" descr="http://www.tecnicaindustriale.it/pumps_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2251599" y="2576277"/>
            <a:ext cx="699431" cy="6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5272045" y="3258916"/>
            <a:ext cx="269930" cy="677793"/>
            <a:chOff x="1439355" y="2486640"/>
            <a:chExt cx="510653" cy="861913"/>
          </a:xfrm>
        </p:grpSpPr>
        <p:pic>
          <p:nvPicPr>
            <p:cNvPr id="50" name="Picture 5" descr="https://encrypted-tbn3.gstatic.com/images?q=tbn:ANd9GcTo1jW9fMjjqDG_zSAHQpyia0zJ8HfLS_m5XL-pjoV3pem5H_qSf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55" y="2486640"/>
              <a:ext cx="510653" cy="86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 bwMode="auto">
            <a:xfrm>
              <a:off x="1694681" y="2628592"/>
              <a:ext cx="210319" cy="381000"/>
            </a:xfrm>
            <a:prstGeom prst="rect">
              <a:avLst/>
            </a:prstGeom>
            <a:solidFill>
              <a:srgbClr val="333333"/>
            </a:solidFill>
            <a:ln w="190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 bwMode="auto">
          <a:xfrm>
            <a:off x="5497364" y="3681205"/>
            <a:ext cx="356491" cy="0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838284" y="2092388"/>
            <a:ext cx="0" cy="48915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2483539" y="2114430"/>
            <a:ext cx="0" cy="48915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839753" y="3232264"/>
            <a:ext cx="0" cy="44040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2483539" y="3258916"/>
            <a:ext cx="0" cy="422289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4328090" y="6353833"/>
            <a:ext cx="4206310" cy="0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4310665" y="5162507"/>
            <a:ext cx="0" cy="45622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6451546" y="6050752"/>
            <a:ext cx="482114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6337733" y="6152629"/>
            <a:ext cx="516964" cy="2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6933660" y="4711889"/>
            <a:ext cx="0" cy="1354291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6854697" y="6152631"/>
            <a:ext cx="0" cy="2027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4" name="Picture 2" descr="http://4.imimg.com/data4/AP/XF/MY-2470330/electro-magnetic-flow-meter-250x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553" y="4439288"/>
            <a:ext cx="363175" cy="3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/>
          <p:cNvCxnSpPr/>
          <p:nvPr/>
        </p:nvCxnSpPr>
        <p:spPr bwMode="auto">
          <a:xfrm>
            <a:off x="1694681" y="4711889"/>
            <a:ext cx="4006142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5931210" y="4707276"/>
            <a:ext cx="1002450" cy="461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Box 102"/>
          <p:cNvSpPr txBox="1"/>
          <p:nvPr/>
        </p:nvSpPr>
        <p:spPr>
          <a:xfrm>
            <a:off x="839753" y="5487959"/>
            <a:ext cx="1317470" cy="664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Bloqueio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Motorizadas</a:t>
            </a:r>
            <a:endParaRPr lang="en-GB" sz="14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04" name="Straight Arrow Connector 103"/>
          <p:cNvCxnSpPr/>
          <p:nvPr/>
        </p:nvCxnSpPr>
        <p:spPr bwMode="auto">
          <a:xfrm>
            <a:off x="1950008" y="5881589"/>
            <a:ext cx="2298527" cy="184591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7128808" y="4363882"/>
            <a:ext cx="1071057" cy="66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Medidores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de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endParaRPr lang="en-GB" sz="14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flipH="1" flipV="1">
            <a:off x="6066025" y="4545189"/>
            <a:ext cx="1109080" cy="75687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950008" y="5743651"/>
            <a:ext cx="4856575" cy="121897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/>
          <p:cNvCxnSpPr>
            <a:stCxn id="105" idx="1"/>
          </p:cNvCxnSpPr>
          <p:nvPr/>
        </p:nvCxnSpPr>
        <p:spPr bwMode="auto">
          <a:xfrm flipH="1">
            <a:off x="3774402" y="4696563"/>
            <a:ext cx="3354406" cy="320092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9" name="Group 118"/>
          <p:cNvGrpSpPr/>
          <p:nvPr/>
        </p:nvGrpSpPr>
        <p:grpSpPr>
          <a:xfrm>
            <a:off x="3082160" y="2460070"/>
            <a:ext cx="510653" cy="861913"/>
            <a:chOff x="1439355" y="2486640"/>
            <a:chExt cx="510653" cy="861913"/>
          </a:xfrm>
        </p:grpSpPr>
        <p:pic>
          <p:nvPicPr>
            <p:cNvPr id="120" name="Picture 5" descr="https://encrypted-tbn3.gstatic.com/images?q=tbn:ANd9GcTo1jW9fMjjqDG_zSAHQpyia0zJ8HfLS_m5XL-pjoV3pem5H_qSfw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55" y="2486640"/>
              <a:ext cx="510653" cy="86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Rectangle 120"/>
            <p:cNvSpPr/>
            <p:nvPr/>
          </p:nvSpPr>
          <p:spPr bwMode="auto">
            <a:xfrm>
              <a:off x="1694681" y="2628592"/>
              <a:ext cx="210319" cy="381000"/>
            </a:xfrm>
            <a:prstGeom prst="rect">
              <a:avLst/>
            </a:prstGeom>
            <a:solidFill>
              <a:srgbClr val="333333"/>
            </a:solidFill>
            <a:ln w="190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22" name="Straight Connector 121"/>
          <p:cNvCxnSpPr/>
          <p:nvPr/>
        </p:nvCxnSpPr>
        <p:spPr bwMode="auto">
          <a:xfrm>
            <a:off x="2619902" y="2945230"/>
            <a:ext cx="674409" cy="0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81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762000"/>
          </a:xfrm>
        </p:spPr>
        <p:txBody>
          <a:bodyPr/>
          <a:lstStyle/>
          <a:p>
            <a:r>
              <a:rPr lang="pt-BR" altLang="pt-BR" sz="2500" b="0" dirty="0">
                <a:solidFill>
                  <a:schemeClr val="tx1"/>
                </a:solidFill>
              </a:rPr>
              <a:t>Circuito Único Variável – Bombas </a:t>
            </a:r>
            <a:r>
              <a:rPr lang="pt-BR" altLang="pt-BR" sz="2500" b="0" dirty="0">
                <a:solidFill>
                  <a:schemeClr val="tx1"/>
                </a:solidFill>
                <a:sym typeface="Wingdings" panose="05000000000000000000" pitchFamily="2" charset="2"/>
              </a:rPr>
              <a:t> Fan Coils</a:t>
            </a:r>
            <a:r>
              <a:rPr lang="pt-BR" altLang="pt-BR" sz="2500" b="0" dirty="0">
                <a:solidFill>
                  <a:schemeClr val="tx1"/>
                </a:solidFill>
              </a:rPr>
              <a:t/>
            </a:r>
            <a:br>
              <a:rPr lang="pt-BR" altLang="pt-BR" sz="2500" b="0" dirty="0">
                <a:solidFill>
                  <a:schemeClr val="tx1"/>
                </a:solidFill>
              </a:rPr>
            </a:br>
            <a:r>
              <a:rPr lang="pt-BR" altLang="pt-BR" sz="2500" b="0" dirty="0">
                <a:solidFill>
                  <a:schemeClr val="tx1"/>
                </a:solidFill>
              </a:rPr>
              <a:t>Válvulas de 2 Vias / Bomba Auxiliar</a:t>
            </a:r>
            <a:endParaRPr lang="pt-BR" altLang="pt-BR" sz="25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" y="1318846"/>
            <a:ext cx="8686800" cy="470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Sistema </a:t>
            </a:r>
            <a:r>
              <a:rPr lang="en-GB" altLang="pt-BR" sz="2300" b="0" dirty="0" err="1" smtClean="0"/>
              <a:t>mais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completo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Ótimo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, </a:t>
            </a:r>
            <a:r>
              <a:rPr lang="en-GB" altLang="pt-BR" sz="2300" b="0" dirty="0" err="1" smtClean="0"/>
              <a:t>porém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depende</a:t>
            </a:r>
            <a:r>
              <a:rPr lang="en-GB" altLang="pt-BR" sz="2300" b="0" dirty="0" smtClean="0"/>
              <a:t> do TAB </a:t>
            </a:r>
            <a:r>
              <a:rPr lang="en-GB" altLang="pt-BR" sz="2300" b="0" dirty="0" err="1" smtClean="0"/>
              <a:t>bem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feito</a:t>
            </a:r>
            <a:r>
              <a:rPr lang="en-GB" altLang="pt-BR" sz="2300" b="0" dirty="0" smtClean="0"/>
              <a:t> e da </a:t>
            </a:r>
            <a:r>
              <a:rPr lang="en-GB" altLang="pt-BR" sz="2300" b="0" dirty="0" err="1" smtClean="0"/>
              <a:t>lógica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correta</a:t>
            </a:r>
            <a:r>
              <a:rPr lang="en-GB" altLang="pt-BR" sz="2300" b="0" dirty="0" smtClean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consumo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energia</a:t>
            </a:r>
            <a:r>
              <a:rPr lang="en-GB" altLang="pt-BR" sz="2300" b="0" dirty="0" smtClean="0"/>
              <a:t> no </a:t>
            </a:r>
            <a:r>
              <a:rPr lang="en-GB" altLang="pt-BR" sz="2300" b="0" dirty="0" err="1" smtClean="0"/>
              <a:t>sistema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água</a:t>
            </a:r>
            <a:r>
              <a:rPr lang="en-GB" altLang="pt-BR" sz="2300" b="0" dirty="0" smtClean="0"/>
              <a:t> gelada (</a:t>
            </a:r>
            <a:r>
              <a:rPr lang="en-GB" altLang="pt-BR" sz="2300" b="0" dirty="0" err="1" smtClean="0"/>
              <a:t>cerca</a:t>
            </a:r>
            <a:r>
              <a:rPr lang="en-GB" altLang="pt-BR" sz="2300" b="0" dirty="0" smtClean="0"/>
              <a:t> de 35% a 45% </a:t>
            </a: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) </a:t>
            </a:r>
            <a:r>
              <a:rPr lang="en-GB" altLang="pt-BR" sz="2300" b="0" dirty="0" err="1" smtClean="0"/>
              <a:t>na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análise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consumo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anual</a:t>
            </a:r>
            <a:r>
              <a:rPr lang="en-GB" altLang="pt-BR" sz="2300" b="0" dirty="0" smtClean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Todo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circuito</a:t>
            </a:r>
            <a:r>
              <a:rPr lang="en-GB" altLang="pt-BR" sz="2300" b="0" dirty="0"/>
              <a:t> de </a:t>
            </a:r>
            <a:r>
              <a:rPr lang="en-GB" altLang="pt-BR" sz="2300" b="0" dirty="0" err="1"/>
              <a:t>água</a:t>
            </a:r>
            <a:r>
              <a:rPr lang="en-GB" altLang="pt-BR" sz="2300" b="0" dirty="0"/>
              <a:t> gelada (</a:t>
            </a:r>
            <a:r>
              <a:rPr lang="en-GB" altLang="pt-BR" sz="2300" b="0" dirty="0" err="1"/>
              <a:t>incluindo</a:t>
            </a:r>
            <a:r>
              <a:rPr lang="en-GB" altLang="pt-BR" sz="2300" b="0" dirty="0"/>
              <a:t> Chillers) opera com </a:t>
            </a:r>
            <a:r>
              <a:rPr lang="en-GB" altLang="pt-BR" sz="2300" b="0" dirty="0" err="1"/>
              <a:t>vazão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variável</a:t>
            </a:r>
            <a:r>
              <a:rPr lang="en-GB" altLang="pt-BR" sz="2300" b="0" dirty="0"/>
              <a:t> continua, </a:t>
            </a:r>
            <a:r>
              <a:rPr lang="en-GB" altLang="pt-BR" sz="2300" b="0" dirty="0" err="1"/>
              <a:t>em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função</a:t>
            </a:r>
            <a:r>
              <a:rPr lang="en-GB" altLang="pt-BR" sz="2300" b="0" dirty="0"/>
              <a:t> da </a:t>
            </a:r>
            <a:r>
              <a:rPr lang="en-GB" altLang="pt-BR" sz="2300" b="0" dirty="0" err="1"/>
              <a:t>carga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térmica</a:t>
            </a:r>
            <a:r>
              <a:rPr lang="en-GB" altLang="pt-BR" sz="2300" b="0" dirty="0"/>
              <a:t> (</a:t>
            </a:r>
            <a:r>
              <a:rPr lang="en-GB" altLang="pt-BR" sz="2300" b="0" dirty="0" err="1"/>
              <a:t>controle</a:t>
            </a:r>
            <a:r>
              <a:rPr lang="en-GB" altLang="pt-BR" sz="2300" b="0" dirty="0"/>
              <a:t> das </a:t>
            </a:r>
            <a:r>
              <a:rPr lang="en-GB" altLang="pt-BR" sz="2300" b="0" dirty="0" err="1"/>
              <a:t>Válvulas</a:t>
            </a:r>
            <a:r>
              <a:rPr lang="en-GB" altLang="pt-BR" sz="2300" b="0" dirty="0"/>
              <a:t> de 2 </a:t>
            </a:r>
            <a:r>
              <a:rPr lang="en-GB" altLang="pt-BR" sz="2300" b="0" dirty="0" err="1"/>
              <a:t>Vias</a:t>
            </a:r>
            <a:r>
              <a:rPr lang="en-GB" altLang="pt-BR" sz="2300" b="0" dirty="0"/>
              <a:t>).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A </a:t>
            </a:r>
            <a:r>
              <a:rPr lang="en-GB" altLang="pt-BR" sz="2300" b="0" dirty="0" err="1" smtClean="0"/>
              <a:t>função</a:t>
            </a:r>
            <a:r>
              <a:rPr lang="en-GB" altLang="pt-BR" sz="2300" b="0" dirty="0" smtClean="0"/>
              <a:t> da </a:t>
            </a:r>
            <a:r>
              <a:rPr lang="en-GB" altLang="pt-BR" sz="2300" b="0" dirty="0" err="1" smtClean="0"/>
              <a:t>bomba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auxiliar</a:t>
            </a:r>
            <a:r>
              <a:rPr lang="en-GB" altLang="pt-BR" sz="2300" b="0" dirty="0" smtClean="0"/>
              <a:t> (BAGX) é de </a:t>
            </a:r>
            <a:r>
              <a:rPr lang="en-GB" altLang="pt-BR" sz="2300" b="0" dirty="0" err="1"/>
              <a:t>garantir</a:t>
            </a:r>
            <a:r>
              <a:rPr lang="en-GB" altLang="pt-BR" sz="2300" b="0" dirty="0"/>
              <a:t> a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mínima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nos</a:t>
            </a:r>
            <a:r>
              <a:rPr lang="en-GB" altLang="pt-BR" sz="2300" b="0" dirty="0" smtClean="0"/>
              <a:t> Chillers. 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É </a:t>
            </a:r>
            <a:r>
              <a:rPr lang="en-GB" altLang="pt-BR" sz="2300" b="0" dirty="0" err="1" smtClean="0"/>
              <a:t>essencial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utilização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medidores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nos</a:t>
            </a:r>
            <a:r>
              <a:rPr lang="en-GB" altLang="pt-BR" sz="2300" b="0" dirty="0" smtClean="0"/>
              <a:t> Chillers.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300" b="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377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762000"/>
          </a:xfrm>
        </p:spPr>
        <p:txBody>
          <a:bodyPr/>
          <a:lstStyle/>
          <a:p>
            <a:r>
              <a:rPr lang="pt-BR" altLang="pt-BR" sz="2500" b="0" dirty="0">
                <a:solidFill>
                  <a:schemeClr val="tx1"/>
                </a:solidFill>
              </a:rPr>
              <a:t>Circuito Único Variável – Bombas </a:t>
            </a:r>
            <a:r>
              <a:rPr lang="pt-BR" altLang="pt-BR" sz="2500" b="0" dirty="0">
                <a:solidFill>
                  <a:schemeClr val="tx1"/>
                </a:solidFill>
                <a:sym typeface="Wingdings" panose="05000000000000000000" pitchFamily="2" charset="2"/>
              </a:rPr>
              <a:t> Fan Coils</a:t>
            </a:r>
            <a:r>
              <a:rPr lang="pt-BR" altLang="pt-BR" sz="2500" b="0" dirty="0">
                <a:solidFill>
                  <a:schemeClr val="tx1"/>
                </a:solidFill>
              </a:rPr>
              <a:t/>
            </a:r>
            <a:br>
              <a:rPr lang="pt-BR" altLang="pt-BR" sz="2500" b="0" dirty="0">
                <a:solidFill>
                  <a:schemeClr val="tx1"/>
                </a:solidFill>
              </a:rPr>
            </a:br>
            <a:r>
              <a:rPr lang="pt-BR" altLang="pt-BR" sz="2500" b="0" dirty="0">
                <a:solidFill>
                  <a:schemeClr val="tx1"/>
                </a:solidFill>
              </a:rPr>
              <a:t>Válvulas de 2 Vias / Bomba Auxiliar</a:t>
            </a:r>
            <a:endParaRPr lang="pt-BR" altLang="pt-BR" sz="25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" y="1524000"/>
            <a:ext cx="8686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Preferencialmente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utilizar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sistema</a:t>
            </a:r>
            <a:r>
              <a:rPr lang="en-GB" altLang="pt-BR" sz="2300" b="0" dirty="0"/>
              <a:t> com barrilete </a:t>
            </a:r>
            <a:r>
              <a:rPr lang="en-GB" altLang="pt-BR" sz="2300" b="0" dirty="0" err="1"/>
              <a:t>nos</a:t>
            </a:r>
            <a:r>
              <a:rPr lang="en-GB" altLang="pt-BR" sz="2300" b="0" dirty="0"/>
              <a:t> Chillers. </a:t>
            </a:r>
            <a:r>
              <a:rPr lang="en-GB" altLang="pt-BR" sz="2300" b="0" dirty="0" err="1"/>
              <a:t>Neste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caso</a:t>
            </a:r>
            <a:r>
              <a:rPr lang="en-GB" altLang="pt-BR" sz="2300" b="0" dirty="0"/>
              <a:t>, é </a:t>
            </a:r>
            <a:r>
              <a:rPr lang="en-GB" altLang="pt-BR" sz="2300" b="0" dirty="0" err="1"/>
              <a:t>essencial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utilizar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válvulas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motorizadas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apropriadas</a:t>
            </a:r>
            <a:r>
              <a:rPr lang="en-GB" altLang="pt-BR" sz="2300" b="0" dirty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Diminui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/>
              <a:t>uma</a:t>
            </a:r>
            <a:r>
              <a:rPr lang="en-GB" altLang="pt-BR" sz="2300" b="0" dirty="0"/>
              <a:t> das </a:t>
            </a:r>
            <a:r>
              <a:rPr lang="en-GB" altLang="pt-BR" sz="2300" b="0" dirty="0" err="1"/>
              <a:t>principais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causas</a:t>
            </a:r>
            <a:r>
              <a:rPr lang="en-GB" altLang="pt-BR" sz="2300" b="0" dirty="0"/>
              <a:t> da </a:t>
            </a:r>
            <a:r>
              <a:rPr lang="en-GB" altLang="pt-BR" sz="2300" b="0" dirty="0" err="1"/>
              <a:t>vazão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excessiva</a:t>
            </a:r>
            <a:r>
              <a:rPr lang="en-GB" altLang="pt-BR" sz="2300" b="0" dirty="0"/>
              <a:t> (</a:t>
            </a:r>
            <a:r>
              <a:rPr lang="en-GB" altLang="pt-BR" sz="2300" b="0" dirty="0" err="1"/>
              <a:t>Síndrome</a:t>
            </a:r>
            <a:r>
              <a:rPr lang="en-GB" altLang="pt-BR" sz="2300" b="0" dirty="0"/>
              <a:t> de </a:t>
            </a:r>
            <a:r>
              <a:rPr lang="en-GB" altLang="pt-BR" sz="2300" b="0" dirty="0" err="1"/>
              <a:t>Baixo</a:t>
            </a:r>
            <a:r>
              <a:rPr lang="en-GB" altLang="pt-BR" sz="2300" b="0" dirty="0"/>
              <a:t> </a:t>
            </a:r>
            <a:r>
              <a:rPr lang="en-GB" altLang="pt-BR" sz="2300" b="0" dirty="0">
                <a:latin typeface="Symbol" panose="05050102010706020507" pitchFamily="18" charset="2"/>
              </a:rPr>
              <a:t>D</a:t>
            </a:r>
            <a:r>
              <a:rPr lang="en-GB" altLang="pt-BR" sz="2300" b="0" dirty="0"/>
              <a:t>T).	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Sistema </a:t>
            </a:r>
            <a:r>
              <a:rPr lang="en-GB" altLang="pt-BR" sz="2300" b="0" dirty="0" err="1" smtClean="0"/>
              <a:t>pode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ser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facilmente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aplicado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em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caso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múltiplos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ramais</a:t>
            </a:r>
            <a:r>
              <a:rPr lang="en-GB" altLang="pt-BR" sz="2300" b="0" dirty="0" smtClean="0"/>
              <a:t> (</a:t>
            </a:r>
            <a:r>
              <a:rPr lang="en-GB" altLang="pt-BR" sz="2300" b="0" dirty="0" err="1" smtClean="0"/>
              <a:t>prédios</a:t>
            </a:r>
            <a:r>
              <a:rPr lang="en-GB" altLang="pt-BR" sz="2300" b="0" dirty="0" smtClean="0"/>
              <a:t>, </a:t>
            </a:r>
            <a:r>
              <a:rPr lang="en-GB" altLang="pt-BR" sz="2300" b="0" dirty="0" err="1" smtClean="0"/>
              <a:t>ou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prumadas</a:t>
            </a:r>
            <a:r>
              <a:rPr lang="en-GB" altLang="pt-BR" sz="2300" b="0" dirty="0" smtClean="0"/>
              <a:t>). </a:t>
            </a:r>
            <a:r>
              <a:rPr lang="en-GB" altLang="pt-BR" sz="2300" b="0" dirty="0" err="1" smtClean="0"/>
              <a:t>Neste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caso</a:t>
            </a:r>
            <a:r>
              <a:rPr lang="en-GB" altLang="pt-BR" sz="2300" b="0" dirty="0" smtClean="0"/>
              <a:t>, </a:t>
            </a:r>
            <a:r>
              <a:rPr lang="en-GB" altLang="pt-BR" sz="2300" b="0" dirty="0" err="1" smtClean="0"/>
              <a:t>cada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ramal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terá</a:t>
            </a:r>
            <a:r>
              <a:rPr lang="en-GB" altLang="pt-BR" sz="2300" b="0" dirty="0" smtClean="0"/>
              <a:t> um </a:t>
            </a:r>
            <a:r>
              <a:rPr lang="en-GB" altLang="pt-BR" sz="2300" b="0" dirty="0" err="1" smtClean="0"/>
              <a:t>conjunto</a:t>
            </a:r>
            <a:r>
              <a:rPr lang="en-GB" altLang="pt-BR" sz="2300" b="0" dirty="0" smtClean="0"/>
              <a:t> de BAGMs com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apropriado</a:t>
            </a:r>
            <a:r>
              <a:rPr lang="en-GB" altLang="pt-BR" sz="2300" b="0" dirty="0" smtClean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3413113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11" descr="https://encrypted-tbn0.gstatic.com/images?q=tbn:ANd9GcS-wamvzzL_-ln12US-gOLJNztGen9a5BTa0TURGUxoPWUFFdlNk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302553"/>
            <a:ext cx="610188" cy="6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027" y="2860915"/>
            <a:ext cx="735492" cy="50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787960"/>
            <a:ext cx="843562" cy="53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356" y="2817154"/>
            <a:ext cx="843562" cy="53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90226" y="5567844"/>
            <a:ext cx="271816" cy="3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74423" y="5855702"/>
            <a:ext cx="271816" cy="3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4.imimg.com/data4/AP/XF/MY-2470330/electro-magnetic-flow-meter-250x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226" y="4889906"/>
            <a:ext cx="363175" cy="3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encrypted-tbn0.gstatic.com/images?q=tbn:ANd9GcQC2RwVuYqPgsG6yPdFKZF488AnELiMboN1YyOFkj6R9YsrWvM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853" y="3546345"/>
            <a:ext cx="742034" cy="7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5122201" y="5162507"/>
            <a:ext cx="1570402" cy="1151629"/>
            <a:chOff x="1923362" y="5398830"/>
            <a:chExt cx="1570402" cy="1151629"/>
          </a:xfrm>
        </p:grpSpPr>
        <p:pic>
          <p:nvPicPr>
            <p:cNvPr id="30722" name="Picture 2" descr="http://www.trane.com/seriess/App_Images/Assets/CVHS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362" y="5398830"/>
              <a:ext cx="1570402" cy="1151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2438400" y="5616858"/>
              <a:ext cx="152400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473" y="228600"/>
            <a:ext cx="6934200" cy="7620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Circuito Único Variável – Bombas </a:t>
            </a:r>
            <a:r>
              <a:rPr lang="pt-BR" altLang="pt-BR" sz="25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Fan Coils</a:t>
            </a:r>
            <a:r>
              <a:rPr lang="pt-BR" altLang="pt-BR" sz="2500" b="0" dirty="0" smtClean="0">
                <a:solidFill>
                  <a:schemeClr val="tx1"/>
                </a:solidFill>
              </a:rPr>
              <a:t/>
            </a:r>
            <a:br>
              <a:rPr lang="pt-BR" altLang="pt-BR" sz="2500" b="0" dirty="0" smtClean="0">
                <a:solidFill>
                  <a:schemeClr val="tx1"/>
                </a:solidFill>
              </a:rPr>
            </a:br>
            <a:r>
              <a:rPr lang="pt-BR" altLang="pt-BR" sz="2500" b="0" dirty="0" smtClean="0">
                <a:solidFill>
                  <a:schemeClr val="tx1"/>
                </a:solidFill>
              </a:rPr>
              <a:t>Múltiplos Ramais Principais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309843" y="1190184"/>
            <a:ext cx="6224557" cy="22486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509478" y="4864324"/>
            <a:ext cx="1101436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Chillers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9478" y="2221881"/>
            <a:ext cx="1225446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Ramal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02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534400" y="1190184"/>
            <a:ext cx="0" cy="5167157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518918" y="3680798"/>
            <a:ext cx="0" cy="1516979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586842"/>
            <a:ext cx="199067" cy="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>
            <a:off x="2518918" y="4141732"/>
            <a:ext cx="3267048" cy="67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9" descr="http://www.daikinindia.com/sites/default/files/styles/product_image/public/product%20logo/centrifugal_chiller_img.png?itok=GMq5BQI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987" y="5298513"/>
            <a:ext cx="2303344" cy="8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>
            <a:off x="3828551" y="5598784"/>
            <a:ext cx="482114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310665" y="5778527"/>
            <a:ext cx="0" cy="57530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2518918" y="5157894"/>
            <a:ext cx="936578" cy="461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3811126" y="5751184"/>
            <a:ext cx="516964" cy="2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3685883" y="5157894"/>
            <a:ext cx="639227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838284" y="3656544"/>
            <a:ext cx="3352716" cy="1612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133423" y="4104945"/>
            <a:ext cx="2420637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821479" y="2365777"/>
            <a:ext cx="1007321" cy="226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5291705" y="3352796"/>
            <a:ext cx="269930" cy="677793"/>
            <a:chOff x="1439355" y="2486640"/>
            <a:chExt cx="510653" cy="861913"/>
          </a:xfrm>
        </p:grpSpPr>
        <p:pic>
          <p:nvPicPr>
            <p:cNvPr id="50" name="Picture 5" descr="https://encrypted-tbn3.gstatic.com/images?q=tbn:ANd9GcTo1jW9fMjjqDG_zSAHQpyia0zJ8HfLS_m5XL-pjoV3pem5H_qSf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55" y="2486640"/>
              <a:ext cx="510653" cy="86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 bwMode="auto">
            <a:xfrm>
              <a:off x="1694681" y="2628592"/>
              <a:ext cx="210319" cy="381000"/>
            </a:xfrm>
            <a:prstGeom prst="rect">
              <a:avLst/>
            </a:prstGeom>
            <a:solidFill>
              <a:srgbClr val="333333"/>
            </a:solidFill>
            <a:ln w="190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 bwMode="auto">
          <a:xfrm>
            <a:off x="5517024" y="3775085"/>
            <a:ext cx="356491" cy="0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838284" y="2368037"/>
            <a:ext cx="0" cy="48915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1828800" y="2365777"/>
            <a:ext cx="0" cy="527309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839753" y="3232264"/>
            <a:ext cx="0" cy="44040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1828800" y="3269403"/>
            <a:ext cx="0" cy="422289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4328090" y="6353833"/>
            <a:ext cx="4206310" cy="0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4310665" y="5162507"/>
            <a:ext cx="0" cy="45622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6451546" y="6050752"/>
            <a:ext cx="482114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6337733" y="6152629"/>
            <a:ext cx="516964" cy="2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6933660" y="4711889"/>
            <a:ext cx="0" cy="1354291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6854697" y="6152631"/>
            <a:ext cx="0" cy="2027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4" name="Picture 2" descr="http://4.imimg.com/data4/AP/XF/MY-2470330/electro-magnetic-flow-meter-250x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553" y="4439288"/>
            <a:ext cx="363175" cy="3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/>
          <p:cNvCxnSpPr/>
          <p:nvPr/>
        </p:nvCxnSpPr>
        <p:spPr bwMode="auto">
          <a:xfrm>
            <a:off x="2518918" y="4711889"/>
            <a:ext cx="3181905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5931210" y="4707276"/>
            <a:ext cx="1002450" cy="461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634" y="2805103"/>
            <a:ext cx="735492" cy="50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8" name="Straight Connector 77"/>
          <p:cNvCxnSpPr/>
          <p:nvPr/>
        </p:nvCxnSpPr>
        <p:spPr bwMode="auto">
          <a:xfrm>
            <a:off x="3201953" y="3216141"/>
            <a:ext cx="0" cy="44040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4191000" y="3253280"/>
            <a:ext cx="0" cy="422289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1300201" y="1819323"/>
            <a:ext cx="0" cy="527309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1298075" y="1830300"/>
            <a:ext cx="454525" cy="0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1905000" y="1830300"/>
            <a:ext cx="454525" cy="0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242" y="1653309"/>
            <a:ext cx="199067" cy="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Straight Connector 90"/>
          <p:cNvCxnSpPr/>
          <p:nvPr/>
        </p:nvCxnSpPr>
        <p:spPr bwMode="auto">
          <a:xfrm flipV="1">
            <a:off x="3145121" y="2432244"/>
            <a:ext cx="1007321" cy="226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3161926" y="2434504"/>
            <a:ext cx="0" cy="48915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4152442" y="2432244"/>
            <a:ext cx="0" cy="527309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3623843" y="1885790"/>
            <a:ext cx="0" cy="527309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3621717" y="1896767"/>
            <a:ext cx="454525" cy="0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4228642" y="1896767"/>
            <a:ext cx="454525" cy="0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>
            <a:off x="2309843" y="1219200"/>
            <a:ext cx="0" cy="434109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679" name="Picture 7" descr="http://www.emersonnetworkpower.com/en-EMEA/Products/PrecisionCooling/LargeRoomCooling/PublishingImages/Liebert%C2%AE%20PCW/Liebert-PCW_1_Small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947" y="1302553"/>
            <a:ext cx="944586" cy="8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Straight Connector 98"/>
          <p:cNvCxnSpPr/>
          <p:nvPr/>
        </p:nvCxnSpPr>
        <p:spPr bwMode="auto">
          <a:xfrm flipV="1">
            <a:off x="5257800" y="1915465"/>
            <a:ext cx="3296260" cy="11244"/>
          </a:xfrm>
          <a:prstGeom prst="line">
            <a:avLst/>
          </a:prstGeom>
          <a:noFill/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Box 106"/>
          <p:cNvSpPr txBox="1"/>
          <p:nvPr/>
        </p:nvSpPr>
        <p:spPr>
          <a:xfrm>
            <a:off x="583078" y="1285667"/>
            <a:ext cx="1102579" cy="367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Ramal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01</a:t>
            </a:r>
          </a:p>
        </p:txBody>
      </p:sp>
    </p:spTree>
    <p:extLst>
      <p:ext uri="{BB962C8B-B14F-4D97-AF65-F5344CB8AC3E}">
        <p14:creationId xmlns:p14="http://schemas.microsoft.com/office/powerpoint/2010/main" val="17800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52" b="11507"/>
          <a:stretch/>
        </p:blipFill>
        <p:spPr>
          <a:xfrm>
            <a:off x="1965200" y="1143000"/>
            <a:ext cx="5257800" cy="5500881"/>
          </a:xfrm>
          <a:solidFill>
            <a:schemeClr val="bg1">
              <a:lumMod val="5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/>
              <a:t>Gelo</a:t>
            </a:r>
            <a:endParaRPr lang="en-US" altLang="pt-BR" sz="3100" b="0" dirty="0"/>
          </a:p>
        </p:txBody>
      </p:sp>
      <p:sp>
        <p:nvSpPr>
          <p:cNvPr id="76" name="TextBox 75"/>
          <p:cNvSpPr txBox="1"/>
          <p:nvPr/>
        </p:nvSpPr>
        <p:spPr>
          <a:xfrm>
            <a:off x="1066800" y="1209665"/>
            <a:ext cx="2311727" cy="90911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Circuito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Primário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- BAGPs</a:t>
            </a: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Constante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Sol.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+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Etileno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Glicol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412" y="3132994"/>
            <a:ext cx="2514599" cy="907785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Circuito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Secundário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- BAGSs</a:t>
            </a: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Variável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GB" sz="1300" b="1" dirty="0">
                <a:solidFill>
                  <a:srgbClr val="000000"/>
                </a:solidFill>
                <a:latin typeface="+mn-lt"/>
              </a:rPr>
              <a:t>Sol. </a:t>
            </a:r>
            <a:r>
              <a:rPr lang="en-GB" sz="1300" b="1" dirty="0" err="1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300" b="1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GB" sz="1300" b="1" dirty="0" err="1">
                <a:solidFill>
                  <a:srgbClr val="000000"/>
                </a:solidFill>
                <a:latin typeface="+mn-lt"/>
              </a:rPr>
              <a:t>Etileno</a:t>
            </a:r>
            <a:r>
              <a:rPr lang="en-GB" sz="13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+mn-lt"/>
              </a:rPr>
              <a:t>Glicol</a:t>
            </a:r>
            <a:endParaRPr lang="en-GB" sz="13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48200" y="3986541"/>
            <a:ext cx="1721223" cy="762000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Tanques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</a:t>
            </a:r>
          </a:p>
          <a:p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Termoacumulação</a:t>
            </a:r>
          </a:p>
          <a:p>
            <a:r>
              <a:rPr lang="en-GB" sz="1300" b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Gelo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239000" y="2582850"/>
            <a:ext cx="1721223" cy="547966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Controle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3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Vias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3276600" y="1647816"/>
            <a:ext cx="549088" cy="10173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flipH="1" flipV="1">
            <a:off x="6019800" y="4114800"/>
            <a:ext cx="1219201" cy="152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1314711" y="5119309"/>
            <a:ext cx="907648" cy="21469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1828800" y="2400299"/>
            <a:ext cx="1165411" cy="266701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noAutofit/>
          </a:bodyPr>
          <a:lstStyle/>
          <a:p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p/ Fan Coils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7413" y="4572000"/>
            <a:ext cx="1390388" cy="914400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Tanque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Inventário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</a:t>
            </a:r>
          </a:p>
          <a:p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Sol. de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Etileno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Glicol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H="1" flipV="1">
            <a:off x="6705600" y="2514600"/>
            <a:ext cx="533401" cy="15240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4236656" y="2757698"/>
            <a:ext cx="3002345" cy="19827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2222359" y="2955969"/>
            <a:ext cx="673241" cy="47303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39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67" b="8594"/>
          <a:stretch/>
        </p:blipFill>
        <p:spPr>
          <a:xfrm>
            <a:off x="2590800" y="1371600"/>
            <a:ext cx="4670813" cy="5486400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/>
              <a:t>Gelo</a:t>
            </a:r>
            <a:endParaRPr lang="en-US" altLang="pt-BR" sz="31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37883" y="1748118"/>
            <a:ext cx="23622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Circuito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Primário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- BAGPs</a:t>
            </a: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Constante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Sol.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+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Etileno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Glicol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0436" y="1600200"/>
            <a:ext cx="2514599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Circuito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Secundário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- BAGSs</a:t>
            </a: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Variável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7316" y="4583205"/>
            <a:ext cx="1721223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Tanques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</a:t>
            </a:r>
          </a:p>
          <a:p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Termoacumulação</a:t>
            </a:r>
          </a:p>
          <a:p>
            <a:r>
              <a:rPr lang="en-GB" sz="1300" b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Gelo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83" y="3276600"/>
            <a:ext cx="1721223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Controle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3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Vias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575112" y="1748118"/>
            <a:ext cx="549088" cy="233082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486401" y="2129118"/>
            <a:ext cx="1174376" cy="461682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5562600" y="4462182"/>
            <a:ext cx="1214717" cy="219635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710018" y="2879912"/>
            <a:ext cx="2023782" cy="589430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837765" y="3469341"/>
            <a:ext cx="1011891" cy="1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6073588" y="2748804"/>
            <a:ext cx="1165411" cy="262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p/ Fan Coils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14563" y="3185832"/>
            <a:ext cx="2124637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Trocador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Calor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Intermediário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- PHE</a:t>
            </a:r>
          </a:p>
          <a:p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300" b="1" dirty="0" smtClean="0">
                <a:solidFill>
                  <a:srgbClr val="000000"/>
                </a:solidFill>
                <a:latin typeface="+mn-lt"/>
              </a:rPr>
              <a:t> Gelada/ Sol </a:t>
            </a:r>
            <a:r>
              <a:rPr lang="en-GB" sz="1300" b="1" dirty="0" err="1" smtClean="0">
                <a:solidFill>
                  <a:srgbClr val="000000"/>
                </a:solidFill>
                <a:latin typeface="+mn-lt"/>
              </a:rPr>
              <a:t>Glicol</a:t>
            </a:r>
            <a:endParaRPr lang="en-GB" sz="13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4800600" y="2879912"/>
            <a:ext cx="1913966" cy="533401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94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/>
              <a:t>Gelo</a:t>
            </a:r>
            <a:endParaRPr lang="en-US" altLang="pt-BR" sz="3100" b="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16" y="2407201"/>
            <a:ext cx="3721189" cy="28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5334" y="1447800"/>
            <a:ext cx="36576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Sistema com Ice Balls</a:t>
            </a:r>
          </a:p>
          <a:p>
            <a:pPr algn="ctr"/>
            <a:r>
              <a:rPr lang="en-GB" sz="1800" b="1" dirty="0" err="1" smtClean="0">
                <a:solidFill>
                  <a:srgbClr val="000000"/>
                </a:solidFill>
                <a:latin typeface="+mn-lt"/>
              </a:rPr>
              <a:t>Cryogel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 (USA) / </a:t>
            </a:r>
            <a:r>
              <a:rPr lang="en-GB" sz="1800" b="1" dirty="0" err="1" smtClean="0">
                <a:solidFill>
                  <a:srgbClr val="000000"/>
                </a:solidFill>
                <a:latin typeface="+mn-lt"/>
              </a:rPr>
              <a:t>Cristopia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 (FRA)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400" y="1447800"/>
            <a:ext cx="36576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Sistema com </a:t>
            </a:r>
            <a:r>
              <a:rPr lang="en-GB" sz="1800" b="1" dirty="0" err="1" smtClean="0">
                <a:solidFill>
                  <a:srgbClr val="000000"/>
                </a:solidFill>
                <a:latin typeface="+mn-lt"/>
              </a:rPr>
              <a:t>Serpentinas</a:t>
            </a:r>
            <a:endParaRPr lang="en-GB" sz="1800" b="1" dirty="0" smtClean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GB" sz="1800" b="1" dirty="0" err="1" smtClean="0">
                <a:solidFill>
                  <a:srgbClr val="000000"/>
                </a:solidFill>
                <a:latin typeface="+mn-lt"/>
              </a:rPr>
              <a:t>Calmac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 - AIRCO (USA)</a:t>
            </a:r>
          </a:p>
        </p:txBody>
      </p:sp>
      <p:pic>
        <p:nvPicPr>
          <p:cNvPr id="46084" name="Picture 4" descr="http://assets.inhabitat.com/files/greenbuild-i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0459" y="2286000"/>
            <a:ext cx="4746089" cy="29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/>
              <a:t>Gelo</a:t>
            </a:r>
            <a:endParaRPr lang="en-US" altLang="pt-BR" sz="3100" b="0" dirty="0"/>
          </a:p>
        </p:txBody>
      </p:sp>
      <p:pic>
        <p:nvPicPr>
          <p:cNvPr id="48130" name="Picture 2" descr="http://www.calmac.com/stuff/contentmgr/files/0/9a6f12fd9bd0d33f291095327c1683a7/files/_resized/80_570_442_imag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21" y="1219199"/>
            <a:ext cx="7056080" cy="54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 rot="-1740000">
            <a:off x="3452544" y="3921394"/>
            <a:ext cx="459411" cy="141456"/>
          </a:xfrm>
          <a:prstGeom prst="rect">
            <a:avLst/>
          </a:prstGeom>
          <a:solidFill>
            <a:srgbClr val="00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/>
              <a:t>Gelo</a:t>
            </a:r>
            <a:endParaRPr lang="en-US" altLang="pt-BR" sz="3100" b="0" dirty="0"/>
          </a:p>
        </p:txBody>
      </p:sp>
      <p:pic>
        <p:nvPicPr>
          <p:cNvPr id="49154" name="Picture 2" descr="https://s3.amazonaws.com/ese-prod/uploads/project/image_1/371/Chabot_Plan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35" y="1752600"/>
            <a:ext cx="867156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069" y="5969781"/>
            <a:ext cx="461855" cy="5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219" y="4343761"/>
            <a:ext cx="461855" cy="5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934200" cy="7620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Circuito Único – Vazão Constante</a:t>
            </a:r>
            <a:br>
              <a:rPr lang="pt-BR" altLang="pt-BR" sz="2500" b="0" dirty="0" smtClean="0">
                <a:solidFill>
                  <a:schemeClr val="tx1"/>
                </a:solidFill>
              </a:rPr>
            </a:br>
            <a:r>
              <a:rPr lang="pt-BR" altLang="pt-BR" sz="2500" b="0" dirty="0" smtClean="0">
                <a:solidFill>
                  <a:schemeClr val="tx1"/>
                </a:solidFill>
              </a:rPr>
              <a:t>Válvulas de 3 Vias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4630" y="1442036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3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Vias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0121" y="4800600"/>
            <a:ext cx="2624942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515267" y="2556164"/>
            <a:ext cx="6927" cy="3082636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6975269" y="1172410"/>
            <a:ext cx="1254331" cy="2849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Fan-Coils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8515267" y="1632987"/>
            <a:ext cx="13854" cy="4463013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687448" y="2209800"/>
            <a:ext cx="0" cy="3068286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1929035" y="5472397"/>
            <a:ext cx="1386807" cy="1003740"/>
            <a:chOff x="1276104" y="4038439"/>
            <a:chExt cx="2781792" cy="1829122"/>
          </a:xfrm>
        </p:grpSpPr>
        <p:pic>
          <p:nvPicPr>
            <p:cNvPr id="35" name="Picture 7" descr="YK EP Centrifugal Chiller with Economiz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6104" y="4038439"/>
              <a:ext cx="2781792" cy="1829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 bwMode="auto">
            <a:xfrm>
              <a:off x="3100655" y="4828030"/>
              <a:ext cx="99745" cy="201170"/>
            </a:xfrm>
            <a:prstGeom prst="rect">
              <a:avLst/>
            </a:prstGeom>
            <a:solidFill>
              <a:srgbClr val="333333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57" name="Picture 49" descr="https://encrypted-tbn3.gstatic.com/images?q=tbn:ANd9GcSYNM0lN-lLAasuLsZzJmamXmldybD3KllglNWiGiAGWug8-1rT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96" y="1254744"/>
            <a:ext cx="172236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166472"/>
            <a:ext cx="1614692" cy="10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791973" y="5448984"/>
            <a:ext cx="1101436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Chillers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750" y="5818512"/>
            <a:ext cx="518041" cy="5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938" y="5278086"/>
            <a:ext cx="518041" cy="5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Straight Connector 65"/>
          <p:cNvCxnSpPr/>
          <p:nvPr/>
        </p:nvCxnSpPr>
        <p:spPr bwMode="auto">
          <a:xfrm flipV="1">
            <a:off x="2358843" y="6394157"/>
            <a:ext cx="1489231" cy="664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2214142" y="5258894"/>
            <a:ext cx="0" cy="64679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687448" y="5257468"/>
            <a:ext cx="1526694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3169274" y="4953000"/>
            <a:ext cx="1357601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3178375" y="4757709"/>
            <a:ext cx="479225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4140586" y="4068206"/>
            <a:ext cx="0" cy="68950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687448" y="4068206"/>
            <a:ext cx="348045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6700321" y="6096000"/>
            <a:ext cx="1828800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4535976" y="4953000"/>
            <a:ext cx="0" cy="1447800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6700321" y="5553181"/>
            <a:ext cx="182879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>
            <a:off x="4526875" y="5410200"/>
            <a:ext cx="175959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>
            <a:off x="4486339" y="5960885"/>
            <a:ext cx="175959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720" y="1457325"/>
            <a:ext cx="714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Straight Connector 102"/>
          <p:cNvCxnSpPr/>
          <p:nvPr/>
        </p:nvCxnSpPr>
        <p:spPr bwMode="auto">
          <a:xfrm>
            <a:off x="4167907" y="2473944"/>
            <a:ext cx="0" cy="68950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387375" y="2313219"/>
            <a:ext cx="2312946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>
            <a:off x="643848" y="2209800"/>
            <a:ext cx="3300738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>
            <a:off x="6700321" y="1778960"/>
            <a:ext cx="0" cy="54758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>
            <a:off x="6614494" y="1671044"/>
            <a:ext cx="1900773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>
            <a:off x="4140586" y="3163447"/>
            <a:ext cx="3022214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>
            <a:off x="7162800" y="1671044"/>
            <a:ext cx="0" cy="149240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3657600" y="4756283"/>
            <a:ext cx="482986" cy="2852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3848074" y="6387514"/>
            <a:ext cx="702636" cy="664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4646498" y="3982194"/>
            <a:ext cx="2301583" cy="703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Bloqueio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Motorizadas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8" name="Straight Arrow Connector 17"/>
          <p:cNvCxnSpPr>
            <a:stCxn id="54" idx="1"/>
            <a:endCxn id="24578" idx="3"/>
          </p:cNvCxnSpPr>
          <p:nvPr/>
        </p:nvCxnSpPr>
        <p:spPr bwMode="auto">
          <a:xfrm flipH="1">
            <a:off x="3848074" y="4333934"/>
            <a:ext cx="798424" cy="284741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3988163" y="4618675"/>
            <a:ext cx="888637" cy="1287014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89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/>
              <a:t>Gelo</a:t>
            </a:r>
            <a:endParaRPr lang="en-US" altLang="pt-BR" sz="3100" b="0" dirty="0"/>
          </a:p>
        </p:txBody>
      </p:sp>
      <p:pic>
        <p:nvPicPr>
          <p:cNvPr id="51202" name="Picture 2" descr="http://cryogel.com/wp-content/uploads/2014/05/Storage-Tank-Ends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173553"/>
            <a:ext cx="4035425" cy="30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cryogel.com/wp-content/uploads/2014/05/Storage-Tanks-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238" y="1167616"/>
            <a:ext cx="4043342" cy="30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cryogel thermal stor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8" descr="Image result for cryogel thermal stor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9" y="4343400"/>
            <a:ext cx="2964873" cy="2223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655" y="4343400"/>
            <a:ext cx="2980707" cy="2235530"/>
          </a:xfrm>
          <a:prstGeom prst="rect">
            <a:avLst/>
          </a:prstGeom>
        </p:spPr>
      </p:pic>
      <p:pic>
        <p:nvPicPr>
          <p:cNvPr id="51212" name="Picture 12" descr="http://www.airclima-research.com/wp-content/uploads/2013/07/tank-balls-pip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216963" cy="22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4642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 smtClean="0"/>
              <a:t>Água</a:t>
            </a:r>
            <a:r>
              <a:rPr lang="en-US" altLang="pt-BR" sz="3100" b="0" dirty="0" smtClean="0"/>
              <a:t> Gelada</a:t>
            </a:r>
            <a:endParaRPr lang="en-US" altLang="pt-BR" sz="3100" b="0" dirty="0"/>
          </a:p>
        </p:txBody>
      </p:sp>
      <p:pic>
        <p:nvPicPr>
          <p:cNvPr id="50178" name="Picture 2" descr="Image result for cryogel thermal sto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3581400" cy="320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C:\LTC\Works\W-2011\TCY-11P002-Globosat-RetroCx\Globosat-RetroCx-Pix\Geradores &amp; Chillers - 06052011\CAG_14-30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90600"/>
            <a:ext cx="9140986" cy="58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4642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 smtClean="0"/>
              <a:t>Água</a:t>
            </a:r>
            <a:r>
              <a:rPr lang="en-US" altLang="pt-BR" sz="3100" b="0" dirty="0" smtClean="0"/>
              <a:t> Gelada</a:t>
            </a:r>
            <a:endParaRPr lang="en-US" altLang="pt-BR" sz="31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6543"/>
            <a:ext cx="8839200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191" y="1793174"/>
            <a:ext cx="385590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4642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 smtClean="0"/>
              <a:t>Água</a:t>
            </a:r>
            <a:r>
              <a:rPr lang="en-US" altLang="pt-BR" sz="3100" b="0" dirty="0" smtClean="0"/>
              <a:t> Gelada</a:t>
            </a:r>
            <a:endParaRPr lang="en-US" altLang="pt-BR" sz="3100" b="0" dirty="0"/>
          </a:p>
        </p:txBody>
      </p:sp>
      <p:pic>
        <p:nvPicPr>
          <p:cNvPr id="53250" name="Picture 2" descr="http://www.dntanks.com/wp-content/uploads/2015/05/slider-Raliegh-N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37736"/>
            <a:ext cx="4405087" cy="26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krisdedecker.typepad.com/.a/6a00e0099229e8883301539013f2f5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000500" cy="2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4642"/>
            <a:ext cx="6629400" cy="762000"/>
          </a:xfrm>
          <a:noFill/>
          <a:ln/>
        </p:spPr>
        <p:txBody>
          <a:bodyPr/>
          <a:lstStyle/>
          <a:p>
            <a:r>
              <a:rPr lang="en-US" altLang="pt-BR" sz="3100" b="0" dirty="0" err="1" smtClean="0"/>
              <a:t>Sistemas</a:t>
            </a:r>
            <a:r>
              <a:rPr lang="en-US" altLang="pt-BR" sz="3100" b="0" dirty="0" smtClean="0"/>
              <a:t> com </a:t>
            </a:r>
            <a:r>
              <a:rPr lang="en-US" altLang="pt-BR" sz="3100" b="0" dirty="0"/>
              <a:t>Termoacumulação </a:t>
            </a:r>
            <a:r>
              <a:rPr lang="en-US" altLang="pt-BR" sz="3100" b="0" dirty="0" smtClean="0"/>
              <a:t/>
            </a:r>
            <a:br>
              <a:rPr lang="en-US" altLang="pt-BR" sz="3100" b="0" dirty="0" smtClean="0"/>
            </a:br>
            <a:r>
              <a:rPr lang="en-US" altLang="pt-BR" sz="3100" b="0" dirty="0" smtClean="0"/>
              <a:t>de </a:t>
            </a:r>
            <a:r>
              <a:rPr lang="en-US" altLang="pt-BR" sz="3100" b="0" dirty="0" err="1" smtClean="0"/>
              <a:t>Água</a:t>
            </a:r>
            <a:r>
              <a:rPr lang="en-US" altLang="pt-BR" sz="3100" b="0" dirty="0" smtClean="0"/>
              <a:t> Gelada</a:t>
            </a:r>
            <a:endParaRPr lang="en-US" altLang="pt-BR" sz="3100" b="0" dirty="0"/>
          </a:p>
        </p:txBody>
      </p:sp>
      <p:pic>
        <p:nvPicPr>
          <p:cNvPr id="53254" name="Picture 6" descr="Aerial view of Stanford's heat-recovery facility during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00665"/>
            <a:ext cx="8251406" cy="55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562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Sistema </a:t>
            </a:r>
            <a:r>
              <a:rPr lang="en-GB" altLang="pt-BR" sz="2300" b="0" dirty="0" err="1" smtClean="0"/>
              <a:t>mais</a:t>
            </a:r>
            <a:r>
              <a:rPr lang="en-GB" altLang="pt-BR" sz="2300" b="0" dirty="0" smtClean="0"/>
              <a:t> simples.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mínimo</a:t>
            </a:r>
            <a:r>
              <a:rPr lang="en-GB" altLang="pt-BR" sz="2300" b="0" dirty="0" smtClean="0"/>
              <a:t>.</a:t>
            </a:r>
            <a:endParaRPr lang="en-GB" altLang="pt-BR" sz="23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consumo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energia</a:t>
            </a:r>
            <a:r>
              <a:rPr lang="en-GB" altLang="pt-BR" sz="2300" b="0" dirty="0" smtClean="0"/>
              <a:t> no </a:t>
            </a:r>
            <a:r>
              <a:rPr lang="en-GB" altLang="pt-BR" sz="2300" b="0" dirty="0" err="1" smtClean="0"/>
              <a:t>sistema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água</a:t>
            </a:r>
            <a:r>
              <a:rPr lang="en-GB" altLang="pt-BR" sz="2300" b="0" dirty="0" smtClean="0"/>
              <a:t> gelada.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Válvulas</a:t>
            </a:r>
            <a:r>
              <a:rPr lang="en-GB" altLang="pt-BR" sz="2300" b="0" dirty="0" smtClean="0"/>
              <a:t> de 3 </a:t>
            </a:r>
            <a:r>
              <a:rPr lang="en-GB" altLang="pt-BR" sz="2300" b="0" dirty="0" err="1" smtClean="0"/>
              <a:t>Vias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precisam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ser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dimensionadas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maneira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adequada</a:t>
            </a:r>
            <a:r>
              <a:rPr lang="en-GB" altLang="pt-BR" sz="2300" b="0" dirty="0" smtClean="0"/>
              <a:t>. </a:t>
            </a:r>
            <a:r>
              <a:rPr lang="en-GB" altLang="pt-BR" sz="2300" b="0" dirty="0" err="1" smtClean="0"/>
              <a:t>Evitar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superdimensionamento</a:t>
            </a:r>
            <a:r>
              <a:rPr lang="en-GB" altLang="pt-BR" sz="2300" b="0" dirty="0" smtClean="0"/>
              <a:t> da </a:t>
            </a:r>
            <a:r>
              <a:rPr lang="en-GB" altLang="pt-BR" sz="2300" b="0" dirty="0" err="1" smtClean="0"/>
              <a:t>carga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térmica</a:t>
            </a:r>
            <a:r>
              <a:rPr lang="en-GB" altLang="pt-BR" sz="2300" b="0" dirty="0" smtClean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Sistema opera com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total </a:t>
            </a:r>
            <a:r>
              <a:rPr lang="en-GB" altLang="pt-BR" sz="2300" b="0" dirty="0" err="1" smtClean="0"/>
              <a:t>sempre</a:t>
            </a:r>
            <a:r>
              <a:rPr lang="en-GB" altLang="pt-BR" sz="2300" b="0" dirty="0" smtClean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É </a:t>
            </a:r>
            <a:r>
              <a:rPr lang="en-GB" altLang="pt-BR" sz="2300" b="0" dirty="0" err="1" smtClean="0"/>
              <a:t>possível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variar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maneira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discreta</a:t>
            </a:r>
            <a:r>
              <a:rPr lang="en-GB" altLang="pt-BR" sz="2300" b="0" dirty="0" smtClean="0"/>
              <a:t>: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1 Chiller 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 1 BAG / 2 Chillers  2 BAGs, 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>
                <a:sym typeface="Wingdings" panose="05000000000000000000" pitchFamily="2" charset="2"/>
              </a:rPr>
              <a:t>P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orém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será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necessário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verificar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em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campo o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desempenho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dos Fan Coils.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>
                <a:sym typeface="Wingdings" panose="05000000000000000000" pitchFamily="2" charset="2"/>
              </a:rPr>
              <a:t>Neste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caso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será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necessário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instalar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válvulas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de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bloqueio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motorizadas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junto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aos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Chillers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ou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montar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as BAGs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dedicadas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aos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Chillers.</a:t>
            </a:r>
            <a:endParaRPr lang="en-GB" altLang="pt-BR" sz="23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None/>
            </a:pPr>
            <a:r>
              <a:rPr lang="en-GB" altLang="pt-BR" sz="2300" b="0" dirty="0" smtClean="0"/>
              <a:t>			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7620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Circuito Único – Vazão Constante</a:t>
            </a:r>
            <a:r>
              <a:rPr lang="pt-BR" altLang="pt-BR" sz="2500" b="0" dirty="0">
                <a:solidFill>
                  <a:schemeClr val="tx1"/>
                </a:solidFill>
              </a:rPr>
              <a:t/>
            </a:r>
            <a:br>
              <a:rPr lang="pt-BR" altLang="pt-BR" sz="2500" b="0" dirty="0">
                <a:solidFill>
                  <a:schemeClr val="tx1"/>
                </a:solidFill>
              </a:rPr>
            </a:br>
            <a:r>
              <a:rPr lang="pt-BR" altLang="pt-BR" sz="2500" b="0" dirty="0">
                <a:solidFill>
                  <a:schemeClr val="tx1"/>
                </a:solidFill>
              </a:rPr>
              <a:t>Válvulas de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3 Vias</a:t>
            </a:r>
          </a:p>
        </p:txBody>
      </p:sp>
    </p:spTree>
    <p:extLst>
      <p:ext uri="{BB962C8B-B14F-4D97-AF65-F5344CB8AC3E}">
        <p14:creationId xmlns:p14="http://schemas.microsoft.com/office/powerpoint/2010/main" val="42793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917" y="4818969"/>
            <a:ext cx="461855" cy="5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075" y="3663868"/>
            <a:ext cx="461855" cy="5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ttp://www.goldmarktech.com/_Media/smardt-water-cooled-chiller_med_h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553" y="4156346"/>
            <a:ext cx="2116619" cy="12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934200" cy="7620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Circuito Único – Vazão Constante</a:t>
            </a:r>
            <a:r>
              <a:rPr lang="pt-BR" altLang="pt-BR" sz="2500" b="0" dirty="0">
                <a:solidFill>
                  <a:schemeClr val="tx1"/>
                </a:solidFill>
              </a:rPr>
              <a:t/>
            </a:r>
            <a:br>
              <a:rPr lang="pt-BR" altLang="pt-BR" sz="2500" b="0" dirty="0">
                <a:solidFill>
                  <a:schemeClr val="tx1"/>
                </a:solidFill>
              </a:rPr>
            </a:br>
            <a:r>
              <a:rPr lang="pt-BR" altLang="pt-BR" sz="2500" b="0" dirty="0">
                <a:solidFill>
                  <a:schemeClr val="tx1"/>
                </a:solidFill>
              </a:rPr>
              <a:t>Válvulas de 2 Vias + Válvula Pressostática</a:t>
            </a:r>
            <a:endParaRPr lang="pt-BR" altLang="pt-BR" sz="2500" b="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0121" y="4800600"/>
            <a:ext cx="2624942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515267" y="2556164"/>
            <a:ext cx="6927" cy="3082636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8515267" y="1915560"/>
            <a:ext cx="13854" cy="4180440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687448" y="2209800"/>
            <a:ext cx="0" cy="3068286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3028901" y="5454977"/>
            <a:ext cx="1101436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Chillers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750" y="5818512"/>
            <a:ext cx="518041" cy="5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938" y="5278086"/>
            <a:ext cx="518041" cy="5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Straight Connector 65"/>
          <p:cNvCxnSpPr/>
          <p:nvPr/>
        </p:nvCxnSpPr>
        <p:spPr bwMode="auto">
          <a:xfrm>
            <a:off x="2529867" y="6323918"/>
            <a:ext cx="1997008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2892173" y="5257468"/>
            <a:ext cx="0" cy="9295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687448" y="5255182"/>
            <a:ext cx="2224616" cy="2618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3733800" y="4953000"/>
            <a:ext cx="793075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3601778" y="4766841"/>
            <a:ext cx="789917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4387497" y="4077338"/>
            <a:ext cx="0" cy="68950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687448" y="4077338"/>
            <a:ext cx="3724141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6700321" y="6096000"/>
            <a:ext cx="1828800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4526875" y="4914900"/>
            <a:ext cx="0" cy="1447800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6700321" y="5553181"/>
            <a:ext cx="182879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>
            <a:off x="4526875" y="5410200"/>
            <a:ext cx="175959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>
            <a:off x="4486339" y="5960885"/>
            <a:ext cx="175959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297" y="1201121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>
            <a:off x="687448" y="2225716"/>
            <a:ext cx="2736273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598419" y="1347395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2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Vias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7275" y="1201121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Fan-Coils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4387497" y="1915560"/>
            <a:ext cx="4134697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3848075" y="2225716"/>
            <a:ext cx="609600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194" y="2987716"/>
            <a:ext cx="48610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972" y="1651265"/>
            <a:ext cx="48610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/>
        </p:nvCxnSpPr>
        <p:spPr bwMode="auto">
          <a:xfrm>
            <a:off x="687448" y="3550364"/>
            <a:ext cx="4488873" cy="67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5579297" y="3550364"/>
            <a:ext cx="2942897" cy="67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5704873" y="2759116"/>
            <a:ext cx="1988127" cy="5810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Válvula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Pressostática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2633804" y="6175008"/>
            <a:ext cx="25836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661185" y="5448984"/>
            <a:ext cx="2210316" cy="1431824"/>
            <a:chOff x="661185" y="5448984"/>
            <a:chExt cx="2210316" cy="1431824"/>
          </a:xfrm>
        </p:grpSpPr>
        <p:pic>
          <p:nvPicPr>
            <p:cNvPr id="31746" name="Picture 2" descr="http://www.hitachi-hli.com/images/products/1462337390626687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85" y="5448984"/>
              <a:ext cx="2210316" cy="143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 bwMode="auto">
            <a:xfrm>
              <a:off x="1371600" y="5676900"/>
              <a:ext cx="99958" cy="45719"/>
            </a:xfrm>
            <a:prstGeom prst="rect">
              <a:avLst/>
            </a:prstGeom>
            <a:solidFill>
              <a:srgbClr val="B2B2B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07931" y="2772129"/>
            <a:ext cx="2301583" cy="568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Bloqueio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Motorizadas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>
            <a:stCxn id="52" idx="1"/>
            <a:endCxn id="41" idx="3"/>
          </p:cNvCxnSpPr>
          <p:nvPr/>
        </p:nvCxnSpPr>
        <p:spPr bwMode="auto">
          <a:xfrm flipH="1">
            <a:off x="1667930" y="3056135"/>
            <a:ext cx="540001" cy="882647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52" idx="1"/>
          </p:cNvCxnSpPr>
          <p:nvPr/>
        </p:nvCxnSpPr>
        <p:spPr bwMode="auto">
          <a:xfrm flipH="1">
            <a:off x="1437003" y="3056135"/>
            <a:ext cx="770928" cy="1762834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84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7620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Circuito Único – Vazão Constante</a:t>
            </a:r>
            <a:r>
              <a:rPr lang="pt-BR" altLang="pt-BR" sz="2500" b="0" dirty="0">
                <a:solidFill>
                  <a:schemeClr val="tx1"/>
                </a:solidFill>
              </a:rPr>
              <a:t/>
            </a:r>
            <a:br>
              <a:rPr lang="pt-BR" altLang="pt-BR" sz="2500" b="0" dirty="0">
                <a:solidFill>
                  <a:schemeClr val="tx1"/>
                </a:solidFill>
              </a:rPr>
            </a:br>
            <a:r>
              <a:rPr lang="pt-BR" altLang="pt-BR" sz="2500" b="0" dirty="0">
                <a:solidFill>
                  <a:schemeClr val="tx1"/>
                </a:solidFill>
              </a:rPr>
              <a:t>Válvulas de 2 Vias + Válvula Pressostática</a:t>
            </a:r>
            <a:endParaRPr lang="pt-BR" altLang="pt-BR" sz="25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" y="12192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Sistema </a:t>
            </a:r>
            <a:r>
              <a:rPr lang="en-GB" altLang="pt-BR" sz="2300" b="0" dirty="0" err="1" smtClean="0"/>
              <a:t>mais</a:t>
            </a:r>
            <a:r>
              <a:rPr lang="en-GB" altLang="pt-BR" sz="2300" b="0" dirty="0" smtClean="0"/>
              <a:t> simples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mínimo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consumo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energia</a:t>
            </a:r>
            <a:r>
              <a:rPr lang="en-GB" altLang="pt-BR" sz="2300" b="0" dirty="0" smtClean="0"/>
              <a:t> no </a:t>
            </a:r>
            <a:r>
              <a:rPr lang="en-GB" altLang="pt-BR" sz="2300" b="0" dirty="0" err="1" smtClean="0"/>
              <a:t>sistema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água</a:t>
            </a:r>
            <a:r>
              <a:rPr lang="en-GB" altLang="pt-BR" sz="2300" b="0" dirty="0" smtClean="0"/>
              <a:t> gelada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Válvula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 do </a:t>
            </a:r>
            <a:r>
              <a:rPr lang="en-GB" altLang="pt-BR" sz="2300" b="0" dirty="0"/>
              <a:t>bypass </a:t>
            </a:r>
            <a:r>
              <a:rPr lang="en-GB" altLang="pt-BR" sz="2300" b="0" dirty="0" err="1"/>
              <a:t>precisa</a:t>
            </a:r>
            <a:r>
              <a:rPr lang="en-GB" altLang="pt-BR" sz="2300" b="0" dirty="0"/>
              <a:t> </a:t>
            </a:r>
            <a:r>
              <a:rPr lang="en-GB" altLang="pt-BR" sz="2300" b="0" dirty="0" err="1" smtClean="0"/>
              <a:t>ser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dimensionada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maneira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adequada</a:t>
            </a:r>
            <a:r>
              <a:rPr lang="en-GB" altLang="pt-BR" sz="2300" b="0" dirty="0" smtClean="0"/>
              <a:t>. </a:t>
            </a:r>
            <a:r>
              <a:rPr lang="en-GB" altLang="pt-BR" sz="2300" b="0" dirty="0" err="1" smtClean="0"/>
              <a:t>Evitar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superdimensionamento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válvula</a:t>
            </a:r>
            <a:r>
              <a:rPr lang="en-GB" altLang="pt-BR" sz="2300" b="0" dirty="0" smtClean="0"/>
              <a:t> e do </a:t>
            </a:r>
            <a:r>
              <a:rPr lang="en-GB" altLang="pt-BR" sz="2300" b="0" dirty="0" err="1" smtClean="0"/>
              <a:t>diâmetro</a:t>
            </a:r>
            <a:r>
              <a:rPr lang="en-GB" altLang="pt-BR" sz="2300" b="0" dirty="0" smtClean="0"/>
              <a:t> do </a:t>
            </a:r>
            <a:r>
              <a:rPr lang="en-GB" altLang="pt-BR" sz="2300" b="0" dirty="0" err="1" smtClean="0"/>
              <a:t>tubo</a:t>
            </a:r>
            <a:r>
              <a:rPr lang="en-GB" altLang="pt-BR" sz="2300" b="0" dirty="0" smtClean="0"/>
              <a:t> do bypass.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CAG </a:t>
            </a:r>
            <a:r>
              <a:rPr lang="en-GB" altLang="pt-BR" sz="2300" b="0" dirty="0"/>
              <a:t>opera com </a:t>
            </a:r>
            <a:r>
              <a:rPr lang="en-GB" altLang="pt-BR" sz="2300" b="0" dirty="0" err="1"/>
              <a:t>vazão</a:t>
            </a:r>
            <a:r>
              <a:rPr lang="en-GB" altLang="pt-BR" sz="2300" b="0" dirty="0"/>
              <a:t> total </a:t>
            </a:r>
            <a:r>
              <a:rPr lang="en-GB" altLang="pt-BR" sz="2300" b="0" dirty="0" err="1"/>
              <a:t>sempre</a:t>
            </a:r>
            <a:r>
              <a:rPr lang="en-GB" altLang="pt-BR" sz="2300" b="0" dirty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É </a:t>
            </a:r>
            <a:r>
              <a:rPr lang="en-GB" altLang="pt-BR" sz="2300" b="0" dirty="0" err="1" smtClean="0"/>
              <a:t>possível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variar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maneira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discreta</a:t>
            </a:r>
            <a:endParaRPr lang="en-GB" altLang="pt-BR" sz="2300" b="0" dirty="0" smtClean="0"/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1 Chiller 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 1 BAG / 2 Chillers  2 BAGs, 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>
                <a:sym typeface="Wingdings" panose="05000000000000000000" pitchFamily="2" charset="2"/>
              </a:rPr>
              <a:t>Neste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caso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será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necessário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instalar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válvulas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de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bloqueio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motorizadas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junto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aos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Chillers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ou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montar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as BAGs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dedicadas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 smtClean="0">
                <a:sym typeface="Wingdings" panose="05000000000000000000" pitchFamily="2" charset="2"/>
              </a:rPr>
              <a:t>aos</a:t>
            </a:r>
            <a:r>
              <a:rPr lang="en-GB" altLang="pt-BR" sz="2300" b="0" dirty="0" smtClean="0">
                <a:sym typeface="Wingdings" panose="05000000000000000000" pitchFamily="2" charset="2"/>
              </a:rPr>
              <a:t> Chillers.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None/>
            </a:pPr>
            <a:r>
              <a:rPr lang="en-GB" altLang="pt-BR" sz="2300" b="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45369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ttps://encrypted-tbn0.gstatic.com/images?q=tbn:ANd9GcQC2RwVuYqPgsG6yPdFKZF488AnELiMboN1YyOFkj6R9YsrWv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504" y="5808425"/>
            <a:ext cx="742034" cy="7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encrypted-tbn0.gstatic.com/images?q=tbn:ANd9GcQC2RwVuYqPgsG6yPdFKZF488AnELiMboN1YyOFkj6R9YsrWv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339" y="4088177"/>
            <a:ext cx="742034" cy="7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http://www.tecnicaindustriale.it/pumps_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595943" y="2576278"/>
            <a:ext cx="699431" cy="6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923362" y="5398830"/>
            <a:ext cx="1570402" cy="1151629"/>
            <a:chOff x="1923362" y="5398830"/>
            <a:chExt cx="1570402" cy="1151629"/>
          </a:xfrm>
        </p:grpSpPr>
        <p:pic>
          <p:nvPicPr>
            <p:cNvPr id="30722" name="Picture 2" descr="http://www.trane.com/seriess/App_Images/Assets/CVH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362" y="5398830"/>
              <a:ext cx="1570402" cy="1151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2438400" y="5616858"/>
              <a:ext cx="152400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473" y="228600"/>
            <a:ext cx="6934200" cy="7620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Circuito Primário – Secundário</a:t>
            </a:r>
            <a:br>
              <a:rPr lang="pt-BR" altLang="pt-BR" sz="2500" b="0" dirty="0" smtClean="0">
                <a:solidFill>
                  <a:schemeClr val="tx1"/>
                </a:solidFill>
              </a:rPr>
            </a:br>
            <a:r>
              <a:rPr lang="pt-BR" altLang="pt-BR" sz="2500" b="0" dirty="0" smtClean="0">
                <a:solidFill>
                  <a:schemeClr val="tx1"/>
                </a:solidFill>
              </a:rPr>
              <a:t>Válvulas de 2 Vias / By Pass Livre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825886" y="2092388"/>
            <a:ext cx="4678690" cy="22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890700" y="1213918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2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Vias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666" y="4909262"/>
            <a:ext cx="2775333" cy="8508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Circuito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Primário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- BAGPs</a:t>
            </a:r>
          </a:p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Constante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659" y="4672142"/>
            <a:ext cx="1101436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Chillers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4554" y="2487703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Fan-Coils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291946" y="1766957"/>
            <a:ext cx="0" cy="4586876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838200" y="3183054"/>
            <a:ext cx="0" cy="2075840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98134" cy="5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>
            <a:off x="838200" y="3541183"/>
            <a:ext cx="4114800" cy="67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637068" y="3534449"/>
            <a:ext cx="4661805" cy="673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9" descr="http://www.daikinindia.com/sites/default/files/styles/product_image/public/product%20logo/centrifugal_chiller_img.png?itok=GMq5BQI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891" y="4248413"/>
            <a:ext cx="2303344" cy="8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838200" y="2092389"/>
            <a:ext cx="0" cy="574611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200400" y="6381520"/>
            <a:ext cx="2304176" cy="1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3258659" y="6248400"/>
            <a:ext cx="482114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3711910" y="5257468"/>
            <a:ext cx="9621" cy="975457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838200" y="5257468"/>
            <a:ext cx="2873710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3231550" y="4688877"/>
            <a:ext cx="2304176" cy="1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3292628" y="4555934"/>
            <a:ext cx="438524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740773" y="4068206"/>
            <a:ext cx="0" cy="48915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838200" y="4068206"/>
            <a:ext cx="2926665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732521" y="4672142"/>
            <a:ext cx="2566352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5924904" y="6353833"/>
            <a:ext cx="237396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2081544" y="2461021"/>
            <a:ext cx="3023856" cy="785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Circuito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Secundário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- BAGSs</a:t>
            </a:r>
          </a:p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Variável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69095" y="3086417"/>
            <a:ext cx="1563426" cy="344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By Pass Livre</a:t>
            </a:r>
          </a:p>
        </p:txBody>
      </p:sp>
      <p:pic>
        <p:nvPicPr>
          <p:cNvPr id="30731" name="Picture 11" descr="https://encrypted-tbn0.gstatic.com/images?q=tbn:ANd9GcS-wamvzzL_-ln12US-gOLJNztGen9a5BTa0TURGUxoPWUFFdlNk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977" y="971074"/>
            <a:ext cx="1402360" cy="14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/>
          <p:nvPr/>
        </p:nvCxnSpPr>
        <p:spPr bwMode="auto">
          <a:xfrm>
            <a:off x="5858784" y="2092388"/>
            <a:ext cx="1227816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990052" y="1792893"/>
            <a:ext cx="1301894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742" name="Group 30741"/>
          <p:cNvGrpSpPr/>
          <p:nvPr/>
        </p:nvGrpSpPr>
        <p:grpSpPr>
          <a:xfrm>
            <a:off x="1439355" y="2486640"/>
            <a:ext cx="510653" cy="861913"/>
            <a:chOff x="1439355" y="2486640"/>
            <a:chExt cx="510653" cy="861913"/>
          </a:xfrm>
        </p:grpSpPr>
        <p:pic>
          <p:nvPicPr>
            <p:cNvPr id="30725" name="Picture 5" descr="https://encrypted-tbn3.gstatic.com/images?q=tbn:ANd9GcTo1jW9fMjjqDG_zSAHQpyia0zJ8HfLS_m5XL-pjoV3pem5H_qSf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55" y="2486640"/>
              <a:ext cx="510653" cy="86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40" name="Rectangle 30739"/>
            <p:cNvSpPr/>
            <p:nvPr/>
          </p:nvSpPr>
          <p:spPr bwMode="auto">
            <a:xfrm>
              <a:off x="1694681" y="2628592"/>
              <a:ext cx="210319" cy="381000"/>
            </a:xfrm>
            <a:prstGeom prst="rect">
              <a:avLst/>
            </a:prstGeom>
            <a:solidFill>
              <a:srgbClr val="333333"/>
            </a:solidFill>
            <a:ln w="190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 bwMode="auto">
          <a:xfrm>
            <a:off x="977097" y="2971800"/>
            <a:ext cx="674409" cy="0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00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762000"/>
          </a:xfrm>
        </p:spPr>
        <p:txBody>
          <a:bodyPr/>
          <a:lstStyle/>
          <a:p>
            <a:r>
              <a:rPr lang="pt-BR" altLang="pt-BR" sz="2500" b="0" dirty="0">
                <a:solidFill>
                  <a:schemeClr val="tx1"/>
                </a:solidFill>
              </a:rPr>
              <a:t>Circuito Primário – Secundário</a:t>
            </a:r>
            <a:br>
              <a:rPr lang="pt-BR" altLang="pt-BR" sz="2500" b="0" dirty="0">
                <a:solidFill>
                  <a:schemeClr val="tx1"/>
                </a:solidFill>
              </a:rPr>
            </a:br>
            <a:r>
              <a:rPr lang="pt-BR" altLang="pt-BR" sz="2500" b="0" dirty="0">
                <a:solidFill>
                  <a:schemeClr val="tx1"/>
                </a:solidFill>
              </a:rPr>
              <a:t>Válvulas de 2 Vias / By Pass Livre</a:t>
            </a:r>
            <a:endParaRPr lang="pt-BR" altLang="pt-BR" sz="25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" y="12192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Sistema </a:t>
            </a:r>
            <a:r>
              <a:rPr lang="en-GB" altLang="pt-BR" sz="2300" b="0" dirty="0" err="1" smtClean="0"/>
              <a:t>mais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completo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Ótimo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, </a:t>
            </a:r>
            <a:r>
              <a:rPr lang="en-GB" altLang="pt-BR" sz="2300" b="0" dirty="0" err="1" smtClean="0"/>
              <a:t>porém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depende</a:t>
            </a:r>
            <a:r>
              <a:rPr lang="en-GB" altLang="pt-BR" sz="2300" b="0" dirty="0" smtClean="0"/>
              <a:t> do TAB </a:t>
            </a:r>
            <a:r>
              <a:rPr lang="en-GB" altLang="pt-BR" sz="2300" b="0" dirty="0" err="1" smtClean="0"/>
              <a:t>bem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feito</a:t>
            </a:r>
            <a:r>
              <a:rPr lang="en-GB" altLang="pt-BR" sz="2300" b="0" dirty="0" smtClean="0"/>
              <a:t> e da </a:t>
            </a:r>
            <a:r>
              <a:rPr lang="en-GB" altLang="pt-BR" sz="2300" b="0" dirty="0" err="1" smtClean="0"/>
              <a:t>lógica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correta</a:t>
            </a:r>
            <a:r>
              <a:rPr lang="en-GB" altLang="pt-BR" sz="2300" b="0" dirty="0" smtClean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consumo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energia</a:t>
            </a:r>
            <a:r>
              <a:rPr lang="en-GB" altLang="pt-BR" sz="2300" b="0" dirty="0" smtClean="0"/>
              <a:t> no </a:t>
            </a:r>
            <a:r>
              <a:rPr lang="en-GB" altLang="pt-BR" sz="2300" b="0" dirty="0" err="1" smtClean="0"/>
              <a:t>sistema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água</a:t>
            </a:r>
            <a:r>
              <a:rPr lang="en-GB" altLang="pt-BR" sz="2300" b="0" dirty="0" smtClean="0"/>
              <a:t> gelada (</a:t>
            </a:r>
            <a:r>
              <a:rPr lang="en-GB" altLang="pt-BR" sz="2300" b="0" dirty="0" err="1" smtClean="0"/>
              <a:t>cerca</a:t>
            </a:r>
            <a:r>
              <a:rPr lang="en-GB" altLang="pt-BR" sz="2300" b="0" dirty="0" smtClean="0"/>
              <a:t> de 25% a 30% </a:t>
            </a: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) </a:t>
            </a:r>
            <a:r>
              <a:rPr lang="en-GB" altLang="pt-BR" sz="2300" b="0" dirty="0" err="1" smtClean="0"/>
              <a:t>na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análise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consumo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anual</a:t>
            </a:r>
            <a:r>
              <a:rPr lang="en-GB" altLang="pt-BR" sz="2300" b="0" dirty="0" smtClean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Bypass é livre e </a:t>
            </a:r>
            <a:r>
              <a:rPr lang="en-GB" altLang="pt-BR" sz="2300" b="0" dirty="0" err="1" smtClean="0"/>
              <a:t>pode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ter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fluxo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nos</a:t>
            </a:r>
            <a:r>
              <a:rPr lang="en-GB" altLang="pt-BR" sz="2300" b="0" dirty="0" smtClean="0"/>
              <a:t> 2 </a:t>
            </a:r>
            <a:r>
              <a:rPr lang="en-GB" altLang="pt-BR" sz="2300" b="0" dirty="0" err="1" smtClean="0"/>
              <a:t>sentidos</a:t>
            </a:r>
            <a:r>
              <a:rPr lang="en-GB" altLang="pt-BR" sz="2300" b="0" dirty="0" smtClean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Circuito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primário</a:t>
            </a:r>
            <a:r>
              <a:rPr lang="en-GB" altLang="pt-BR" sz="2300" b="0" dirty="0"/>
              <a:t> opera com </a:t>
            </a:r>
            <a:r>
              <a:rPr lang="en-GB" altLang="pt-BR" sz="2300" b="0" dirty="0" err="1"/>
              <a:t>variação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discreta</a:t>
            </a:r>
            <a:r>
              <a:rPr lang="en-GB" altLang="pt-BR" sz="2300" b="0" dirty="0"/>
              <a:t> de </a:t>
            </a:r>
            <a:r>
              <a:rPr lang="en-GB" altLang="pt-BR" sz="2300" b="0" dirty="0" err="1"/>
              <a:t>vazão</a:t>
            </a:r>
            <a:r>
              <a:rPr lang="en-GB" altLang="pt-BR" sz="2300" b="0" dirty="0"/>
              <a:t> 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/>
              <a:t>1 Chiller </a:t>
            </a:r>
            <a:r>
              <a:rPr lang="en-GB" altLang="pt-BR" sz="2300" b="0" dirty="0">
                <a:sym typeface="Wingdings" panose="05000000000000000000" pitchFamily="2" charset="2"/>
              </a:rPr>
              <a:t> 1 BAGP / 2 Chillers  2 BAGPs, 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>
                <a:sym typeface="Wingdings" panose="05000000000000000000" pitchFamily="2" charset="2"/>
              </a:rPr>
              <a:t>Melhor</a:t>
            </a:r>
            <a:r>
              <a:rPr lang="en-GB" altLang="pt-BR" sz="2300" b="0" dirty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>
                <a:sym typeface="Wingdings" panose="05000000000000000000" pitchFamily="2" charset="2"/>
              </a:rPr>
              <a:t>trabalhar</a:t>
            </a:r>
            <a:r>
              <a:rPr lang="en-GB" altLang="pt-BR" sz="2300" b="0" dirty="0">
                <a:sym typeface="Wingdings" panose="05000000000000000000" pitchFamily="2" charset="2"/>
              </a:rPr>
              <a:t> com BAGPs </a:t>
            </a:r>
            <a:r>
              <a:rPr lang="en-GB" altLang="pt-BR" sz="2300" b="0" dirty="0" err="1">
                <a:sym typeface="Wingdings" panose="05000000000000000000" pitchFamily="2" charset="2"/>
              </a:rPr>
              <a:t>dedicadas</a:t>
            </a:r>
            <a:r>
              <a:rPr lang="en-GB" altLang="pt-BR" sz="2300" b="0" dirty="0">
                <a:sym typeface="Wingdings" panose="05000000000000000000" pitchFamily="2" charset="2"/>
              </a:rPr>
              <a:t> </a:t>
            </a:r>
            <a:r>
              <a:rPr lang="en-GB" altLang="pt-BR" sz="2300" b="0" dirty="0" err="1">
                <a:sym typeface="Wingdings" panose="05000000000000000000" pitchFamily="2" charset="2"/>
              </a:rPr>
              <a:t>aos</a:t>
            </a:r>
            <a:r>
              <a:rPr lang="en-GB" altLang="pt-BR" sz="2300" b="0" dirty="0">
                <a:sym typeface="Wingdings" panose="05000000000000000000" pitchFamily="2" charset="2"/>
              </a:rPr>
              <a:t> Chillers.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Circuito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Secundário</a:t>
            </a:r>
            <a:r>
              <a:rPr lang="en-GB" altLang="pt-BR" sz="2300" b="0" dirty="0"/>
              <a:t> </a:t>
            </a:r>
            <a:r>
              <a:rPr lang="en-GB" altLang="pt-BR" sz="2300" b="0" dirty="0" smtClean="0"/>
              <a:t>opera com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variável</a:t>
            </a:r>
            <a:r>
              <a:rPr lang="en-GB" altLang="pt-BR" sz="2300" b="0" dirty="0" smtClean="0"/>
              <a:t> continua, </a:t>
            </a:r>
            <a:r>
              <a:rPr lang="en-GB" altLang="pt-BR" sz="2300" b="0" dirty="0" err="1" smtClean="0"/>
              <a:t>em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função</a:t>
            </a:r>
            <a:r>
              <a:rPr lang="en-GB" altLang="pt-BR" sz="2300" b="0" dirty="0" smtClean="0"/>
              <a:t> da </a:t>
            </a:r>
            <a:r>
              <a:rPr lang="en-GB" altLang="pt-BR" sz="2300" b="0" dirty="0" err="1" smtClean="0"/>
              <a:t>carga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térmica</a:t>
            </a:r>
            <a:r>
              <a:rPr lang="en-GB" altLang="pt-BR" sz="2300" b="0" dirty="0" smtClean="0"/>
              <a:t> (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 das </a:t>
            </a:r>
            <a:r>
              <a:rPr lang="en-GB" altLang="pt-BR" sz="2300" b="0" dirty="0" err="1" smtClean="0"/>
              <a:t>Válvulas</a:t>
            </a:r>
            <a:r>
              <a:rPr lang="en-GB" altLang="pt-BR" sz="2300" b="0" dirty="0" smtClean="0"/>
              <a:t> de 2 </a:t>
            </a:r>
            <a:r>
              <a:rPr lang="en-GB" altLang="pt-BR" sz="2300" b="0" dirty="0" err="1" smtClean="0"/>
              <a:t>Vias</a:t>
            </a:r>
            <a:r>
              <a:rPr lang="en-GB" altLang="pt-BR" sz="2300" b="0" dirty="0" smtClean="0"/>
              <a:t>).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É </a:t>
            </a:r>
            <a:r>
              <a:rPr lang="en-GB" altLang="pt-BR" sz="2300" b="0" dirty="0" err="1" smtClean="0"/>
              <a:t>muito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comum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ter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excessiva</a:t>
            </a:r>
            <a:r>
              <a:rPr lang="en-GB" altLang="pt-BR" sz="2300" b="0" dirty="0" smtClean="0"/>
              <a:t> no </a:t>
            </a:r>
            <a:r>
              <a:rPr lang="en-GB" altLang="pt-BR" sz="2300" b="0" dirty="0" err="1" smtClean="0"/>
              <a:t>circuito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secundário</a:t>
            </a:r>
            <a:r>
              <a:rPr lang="en-GB" altLang="pt-BR" sz="2300" b="0" dirty="0" smtClean="0"/>
              <a:t> (</a:t>
            </a:r>
            <a:r>
              <a:rPr lang="en-GB" altLang="pt-BR" sz="2300" b="0" dirty="0" err="1" smtClean="0"/>
              <a:t>Síndrome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Baixo</a:t>
            </a:r>
            <a:r>
              <a:rPr lang="en-GB" altLang="pt-BR" sz="2300" b="0" dirty="0" smtClean="0"/>
              <a:t> </a:t>
            </a:r>
            <a:r>
              <a:rPr lang="en-GB" altLang="pt-BR" sz="2300" b="0" dirty="0" smtClean="0">
                <a:latin typeface="Symbol" panose="05050102010706020507" pitchFamily="18" charset="2"/>
              </a:rPr>
              <a:t>D</a:t>
            </a:r>
            <a:r>
              <a:rPr lang="en-GB" altLang="pt-BR" sz="2300" b="0" dirty="0" smtClean="0"/>
              <a:t>T).			</a:t>
            </a:r>
          </a:p>
        </p:txBody>
      </p:sp>
    </p:spTree>
    <p:extLst>
      <p:ext uri="{BB962C8B-B14F-4D97-AF65-F5344CB8AC3E}">
        <p14:creationId xmlns:p14="http://schemas.microsoft.com/office/powerpoint/2010/main" val="108573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http://4.imimg.com/data4/AP/XF/MY-2470330/electro-magnetic-flow-meter-250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022" y="5866464"/>
            <a:ext cx="617087" cy="6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4.imimg.com/data4/AP/XF/MY-2470330/electro-magnetic-flow-meter-250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4680" y="3596609"/>
            <a:ext cx="617087" cy="6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encrypted-tbn0.gstatic.com/images?q=tbn:ANd9GcQC2RwVuYqPgsG6yPdFKZF488AnELiMboN1YyOFkj6R9YsrWv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004" y="5420635"/>
            <a:ext cx="913578" cy="91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064900" y="5298865"/>
            <a:ext cx="360485" cy="763848"/>
            <a:chOff x="1439355" y="2486640"/>
            <a:chExt cx="510653" cy="861913"/>
          </a:xfrm>
        </p:grpSpPr>
        <p:pic>
          <p:nvPicPr>
            <p:cNvPr id="74" name="Picture 5" descr="https://encrypted-tbn3.gstatic.com/images?q=tbn:ANd9GcTo1jW9fMjjqDG_zSAHQpyia0zJ8HfLS_m5XL-pjoV3pem5H_qSf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55" y="2486640"/>
              <a:ext cx="510653" cy="86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tangle 75"/>
            <p:cNvSpPr/>
            <p:nvPr/>
          </p:nvSpPr>
          <p:spPr bwMode="auto">
            <a:xfrm>
              <a:off x="1694681" y="2628592"/>
              <a:ext cx="210319" cy="381000"/>
            </a:xfrm>
            <a:prstGeom prst="rect">
              <a:avLst/>
            </a:prstGeom>
            <a:solidFill>
              <a:srgbClr val="333333"/>
            </a:solidFill>
            <a:ln w="190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 bwMode="auto">
          <a:xfrm>
            <a:off x="6618378" y="5871322"/>
            <a:ext cx="674409" cy="0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2" descr="https://encrypted-tbn0.gstatic.com/images?q=tbn:ANd9GcQC2RwVuYqPgsG6yPdFKZF488AnELiMboN1YyOFkj6R9YsrWv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471" y="4364508"/>
            <a:ext cx="913578" cy="91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917" y="4818969"/>
            <a:ext cx="461855" cy="5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bray.valves.com.ua/fileadmin/_processed_/csm_Serija70-1.1_02_7b3d8d4bf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075" y="3663868"/>
            <a:ext cx="461855" cy="5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ttp://www.goldmarktech.com/_Media/smardt-water-cooled-chiller_med_h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553" y="4156346"/>
            <a:ext cx="2116619" cy="12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934200" cy="7620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Circuito Primário Variável</a:t>
            </a:r>
            <a:r>
              <a:rPr lang="pt-BR" altLang="pt-BR" sz="2500" b="0" dirty="0">
                <a:solidFill>
                  <a:schemeClr val="tx1"/>
                </a:solidFill>
              </a:rPr>
              <a:t/>
            </a:r>
            <a:br>
              <a:rPr lang="pt-BR" altLang="pt-BR" sz="2500" b="0" dirty="0">
                <a:solidFill>
                  <a:schemeClr val="tx1"/>
                </a:solidFill>
              </a:rPr>
            </a:br>
            <a:r>
              <a:rPr lang="pt-BR" altLang="pt-BR" sz="2500" b="0" dirty="0">
                <a:solidFill>
                  <a:schemeClr val="tx1"/>
                </a:solidFill>
              </a:rPr>
              <a:t>Válvulas de 2 Vias + Válvula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de Vazão Mínima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86036" y="3572471"/>
            <a:ext cx="2624942" cy="66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Variável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- BAGs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515267" y="2556164"/>
            <a:ext cx="6927" cy="3082636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8515267" y="1915560"/>
            <a:ext cx="13854" cy="4180440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687448" y="2209800"/>
            <a:ext cx="0" cy="3068286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3028901" y="5454977"/>
            <a:ext cx="1101436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Chillers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2529867" y="6323918"/>
            <a:ext cx="998504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2892173" y="5257468"/>
            <a:ext cx="0" cy="9295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687448" y="5255182"/>
            <a:ext cx="2224616" cy="2618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3733800" y="4953000"/>
            <a:ext cx="793075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3601778" y="4766841"/>
            <a:ext cx="789917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4387497" y="4077338"/>
            <a:ext cx="0" cy="689503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687448" y="4077338"/>
            <a:ext cx="2736273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6700321" y="6096000"/>
            <a:ext cx="1828800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4526875" y="4914900"/>
            <a:ext cx="0" cy="1447800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6534677" y="5074256"/>
            <a:ext cx="1994444" cy="19628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>
            <a:off x="4574497" y="5093884"/>
            <a:ext cx="175959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>
            <a:off x="4574496" y="6140366"/>
            <a:ext cx="175959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297" y="1201121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>
            <a:off x="687448" y="2225716"/>
            <a:ext cx="2736273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598419" y="1347395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de 2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Vias</a:t>
            </a:r>
            <a:endParaRPr lang="en-GB" sz="14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7275" y="1201121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Fan-Coils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4387497" y="1915560"/>
            <a:ext cx="4134697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3848075" y="2225716"/>
            <a:ext cx="609600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831" y="2573179"/>
            <a:ext cx="48610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972" y="1651265"/>
            <a:ext cx="48610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/>
        </p:nvCxnSpPr>
        <p:spPr bwMode="auto">
          <a:xfrm>
            <a:off x="694085" y="3135827"/>
            <a:ext cx="4488873" cy="67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5585934" y="3135827"/>
            <a:ext cx="2942897" cy="67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5690223" y="2296081"/>
            <a:ext cx="2372326" cy="5810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Válvula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para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Controle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Mínima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nos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Chillers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2633804" y="6175008"/>
            <a:ext cx="25836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661185" y="5448984"/>
            <a:ext cx="2210316" cy="1431824"/>
            <a:chOff x="661185" y="5448984"/>
            <a:chExt cx="2210316" cy="1431824"/>
          </a:xfrm>
        </p:grpSpPr>
        <p:pic>
          <p:nvPicPr>
            <p:cNvPr id="31746" name="Picture 2" descr="http://www.hitachi-hli.com/images/products/14623373906266870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85" y="5448984"/>
              <a:ext cx="2210316" cy="143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 bwMode="auto">
            <a:xfrm>
              <a:off x="1371600" y="5676900"/>
              <a:ext cx="99958" cy="45719"/>
            </a:xfrm>
            <a:prstGeom prst="rect">
              <a:avLst/>
            </a:prstGeom>
            <a:solidFill>
              <a:srgbClr val="B2B2B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10075" y="2417099"/>
            <a:ext cx="2301583" cy="568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Bloqueio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Motorizadas</a:t>
            </a:r>
            <a:endParaRPr lang="en-GB" sz="14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1598420" y="2925604"/>
            <a:ext cx="535180" cy="624760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1414292" y="2925604"/>
            <a:ext cx="719308" cy="2004588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8" name="Group 57"/>
          <p:cNvGrpSpPr/>
          <p:nvPr/>
        </p:nvGrpSpPr>
        <p:grpSpPr>
          <a:xfrm>
            <a:off x="6901367" y="4242738"/>
            <a:ext cx="360485" cy="763848"/>
            <a:chOff x="1439355" y="2486640"/>
            <a:chExt cx="510653" cy="861913"/>
          </a:xfrm>
        </p:grpSpPr>
        <p:pic>
          <p:nvPicPr>
            <p:cNvPr id="59" name="Picture 5" descr="https://encrypted-tbn3.gstatic.com/images?q=tbn:ANd9GcTo1jW9fMjjqDG_zSAHQpyia0zJ8HfLS_m5XL-pjoV3pem5H_qSf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55" y="2486640"/>
              <a:ext cx="510653" cy="86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le 59"/>
            <p:cNvSpPr/>
            <p:nvPr/>
          </p:nvSpPr>
          <p:spPr bwMode="auto">
            <a:xfrm>
              <a:off x="1694681" y="2628592"/>
              <a:ext cx="210319" cy="381000"/>
            </a:xfrm>
            <a:prstGeom prst="rect">
              <a:avLst/>
            </a:prstGeom>
            <a:solidFill>
              <a:srgbClr val="333333"/>
            </a:solidFill>
            <a:ln w="190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 bwMode="auto">
          <a:xfrm>
            <a:off x="6454845" y="4815195"/>
            <a:ext cx="674409" cy="0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3910315" y="4075912"/>
            <a:ext cx="481380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Box 78"/>
          <p:cNvSpPr txBox="1"/>
          <p:nvPr/>
        </p:nvSpPr>
        <p:spPr>
          <a:xfrm>
            <a:off x="4526875" y="4139872"/>
            <a:ext cx="1071057" cy="66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Medidores</a:t>
            </a:r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GB" sz="1400" b="1" dirty="0" smtClean="0">
                <a:solidFill>
                  <a:srgbClr val="000000"/>
                </a:solidFill>
                <a:latin typeface="+mn-lt"/>
              </a:rPr>
              <a:t>de </a:t>
            </a:r>
            <a:r>
              <a:rPr lang="en-GB" sz="14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endParaRPr lang="en-GB" sz="1400" b="1" dirty="0" smtClean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4028657" y="6345767"/>
            <a:ext cx="481380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930297" y="4213696"/>
            <a:ext cx="644199" cy="150812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H="1">
            <a:off x="3848075" y="4706190"/>
            <a:ext cx="844222" cy="1171234"/>
          </a:xfrm>
          <a:prstGeom prst="straightConnector1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31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762000"/>
          </a:xfrm>
        </p:spPr>
        <p:txBody>
          <a:bodyPr/>
          <a:lstStyle/>
          <a:p>
            <a:r>
              <a:rPr lang="pt-BR" altLang="pt-BR" sz="2500" b="0" dirty="0">
                <a:solidFill>
                  <a:schemeClr val="tx1"/>
                </a:solidFill>
              </a:rPr>
              <a:t>Circuito Primário Variável</a:t>
            </a:r>
            <a:br>
              <a:rPr lang="pt-BR" altLang="pt-BR" sz="2500" b="0" dirty="0">
                <a:solidFill>
                  <a:schemeClr val="tx1"/>
                </a:solidFill>
              </a:rPr>
            </a:br>
            <a:r>
              <a:rPr lang="pt-BR" altLang="pt-BR" sz="2500" b="0" dirty="0">
                <a:solidFill>
                  <a:schemeClr val="tx1"/>
                </a:solidFill>
              </a:rPr>
              <a:t>Válvulas de 2 Vias + Válvula de Vazão Mínima</a:t>
            </a:r>
            <a:endParaRPr lang="pt-BR" altLang="pt-BR" sz="25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" y="1318846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Sistema </a:t>
            </a:r>
            <a:r>
              <a:rPr lang="en-GB" altLang="pt-BR" sz="2300" b="0" dirty="0" err="1" smtClean="0"/>
              <a:t>mais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completo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Ótimo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, </a:t>
            </a:r>
            <a:r>
              <a:rPr lang="en-GB" altLang="pt-BR" sz="2300" b="0" dirty="0" err="1" smtClean="0"/>
              <a:t>porém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depende</a:t>
            </a:r>
            <a:r>
              <a:rPr lang="en-GB" altLang="pt-BR" sz="2300" b="0" dirty="0" smtClean="0"/>
              <a:t> do TAB </a:t>
            </a:r>
            <a:r>
              <a:rPr lang="en-GB" altLang="pt-BR" sz="2300" b="0" dirty="0" err="1" smtClean="0"/>
              <a:t>bem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feito</a:t>
            </a:r>
            <a:r>
              <a:rPr lang="en-GB" altLang="pt-BR" sz="2300" b="0" dirty="0" smtClean="0"/>
              <a:t> e da </a:t>
            </a:r>
            <a:r>
              <a:rPr lang="en-GB" altLang="pt-BR" sz="2300" b="0" dirty="0" err="1" smtClean="0"/>
              <a:t>lógica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correta</a:t>
            </a:r>
            <a:r>
              <a:rPr lang="en-GB" altLang="pt-BR" sz="2300" b="0" dirty="0" smtClean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consumo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energia</a:t>
            </a:r>
            <a:r>
              <a:rPr lang="en-GB" altLang="pt-BR" sz="2300" b="0" dirty="0" smtClean="0"/>
              <a:t> no </a:t>
            </a:r>
            <a:r>
              <a:rPr lang="en-GB" altLang="pt-BR" sz="2300" b="0" dirty="0" err="1" smtClean="0"/>
              <a:t>sistema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água</a:t>
            </a:r>
            <a:r>
              <a:rPr lang="en-GB" altLang="pt-BR" sz="2300" b="0" dirty="0" smtClean="0"/>
              <a:t> gelada (</a:t>
            </a:r>
            <a:r>
              <a:rPr lang="en-GB" altLang="pt-BR" sz="2300" b="0" dirty="0" err="1" smtClean="0"/>
              <a:t>cerca</a:t>
            </a:r>
            <a:r>
              <a:rPr lang="en-GB" altLang="pt-BR" sz="2300" b="0" dirty="0" smtClean="0"/>
              <a:t> de 30% a 40% </a:t>
            </a: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) </a:t>
            </a:r>
            <a:r>
              <a:rPr lang="en-GB" altLang="pt-BR" sz="2300" b="0" dirty="0" err="1" smtClean="0"/>
              <a:t>na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análise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consumo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anual</a:t>
            </a:r>
            <a:r>
              <a:rPr lang="en-GB" altLang="pt-BR" sz="2300" b="0" dirty="0" smtClean="0"/>
              <a:t>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Todo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circuito</a:t>
            </a:r>
            <a:r>
              <a:rPr lang="en-GB" altLang="pt-BR" sz="2300" b="0" dirty="0"/>
              <a:t> de </a:t>
            </a:r>
            <a:r>
              <a:rPr lang="en-GB" altLang="pt-BR" sz="2300" b="0" dirty="0" err="1"/>
              <a:t>água</a:t>
            </a:r>
            <a:r>
              <a:rPr lang="en-GB" altLang="pt-BR" sz="2300" b="0" dirty="0"/>
              <a:t> gelada (</a:t>
            </a:r>
            <a:r>
              <a:rPr lang="en-GB" altLang="pt-BR" sz="2300" b="0" dirty="0" err="1"/>
              <a:t>incluindo</a:t>
            </a:r>
            <a:r>
              <a:rPr lang="en-GB" altLang="pt-BR" sz="2300" b="0" dirty="0"/>
              <a:t> Chillers) opera com </a:t>
            </a:r>
            <a:r>
              <a:rPr lang="en-GB" altLang="pt-BR" sz="2300" b="0" dirty="0" err="1"/>
              <a:t>vazão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variável</a:t>
            </a:r>
            <a:r>
              <a:rPr lang="en-GB" altLang="pt-BR" sz="2300" b="0" dirty="0"/>
              <a:t> continua, </a:t>
            </a:r>
            <a:r>
              <a:rPr lang="en-GB" altLang="pt-BR" sz="2300" b="0" dirty="0" err="1"/>
              <a:t>em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função</a:t>
            </a:r>
            <a:r>
              <a:rPr lang="en-GB" altLang="pt-BR" sz="2300" b="0" dirty="0"/>
              <a:t> da </a:t>
            </a:r>
            <a:r>
              <a:rPr lang="en-GB" altLang="pt-BR" sz="2300" b="0" dirty="0" err="1"/>
              <a:t>carga</a:t>
            </a:r>
            <a:r>
              <a:rPr lang="en-GB" altLang="pt-BR" sz="2300" b="0" dirty="0"/>
              <a:t> </a:t>
            </a:r>
            <a:r>
              <a:rPr lang="en-GB" altLang="pt-BR" sz="2300" b="0" dirty="0" err="1"/>
              <a:t>térmica</a:t>
            </a:r>
            <a:r>
              <a:rPr lang="en-GB" altLang="pt-BR" sz="2300" b="0" dirty="0"/>
              <a:t> (</a:t>
            </a:r>
            <a:r>
              <a:rPr lang="en-GB" altLang="pt-BR" sz="2300" b="0" dirty="0" err="1"/>
              <a:t>controle</a:t>
            </a:r>
            <a:r>
              <a:rPr lang="en-GB" altLang="pt-BR" sz="2300" b="0" dirty="0"/>
              <a:t> das </a:t>
            </a:r>
            <a:r>
              <a:rPr lang="en-GB" altLang="pt-BR" sz="2300" b="0" dirty="0" err="1"/>
              <a:t>Válvulas</a:t>
            </a:r>
            <a:r>
              <a:rPr lang="en-GB" altLang="pt-BR" sz="2300" b="0" dirty="0"/>
              <a:t> de 2 </a:t>
            </a:r>
            <a:r>
              <a:rPr lang="en-GB" altLang="pt-BR" sz="2300" b="0" dirty="0" err="1"/>
              <a:t>Vias</a:t>
            </a:r>
            <a:r>
              <a:rPr lang="en-GB" altLang="pt-BR" sz="2300" b="0" dirty="0"/>
              <a:t>).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A </a:t>
            </a:r>
            <a:r>
              <a:rPr lang="en-GB" altLang="pt-BR" sz="2300" b="0" dirty="0" err="1" smtClean="0"/>
              <a:t>função</a:t>
            </a:r>
            <a:r>
              <a:rPr lang="en-GB" altLang="pt-BR" sz="2300" b="0" dirty="0" smtClean="0"/>
              <a:t> do bypass é de </a:t>
            </a:r>
            <a:r>
              <a:rPr lang="en-GB" altLang="pt-BR" sz="2300" b="0" dirty="0" err="1"/>
              <a:t>garantir</a:t>
            </a:r>
            <a:r>
              <a:rPr lang="en-GB" altLang="pt-BR" sz="2300" b="0" dirty="0"/>
              <a:t> a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mínima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nos</a:t>
            </a:r>
            <a:r>
              <a:rPr lang="en-GB" altLang="pt-BR" sz="2300" b="0" dirty="0" smtClean="0"/>
              <a:t> Chillers.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Não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utlizar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Válvula</a:t>
            </a:r>
            <a:r>
              <a:rPr lang="en-GB" altLang="pt-BR" sz="2300" b="0" dirty="0" smtClean="0"/>
              <a:t> do </a:t>
            </a:r>
            <a:r>
              <a:rPr lang="en-GB" altLang="pt-BR" sz="2300" b="0" dirty="0" err="1" smtClean="0"/>
              <a:t>tipo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Borboleta</a:t>
            </a:r>
            <a:r>
              <a:rPr lang="en-GB" altLang="pt-BR" sz="2300" b="0" dirty="0" smtClean="0"/>
              <a:t> para o </a:t>
            </a:r>
            <a:r>
              <a:rPr lang="en-GB" altLang="pt-BR" sz="2300" b="0" dirty="0" err="1" smtClean="0"/>
              <a:t>controle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mínima</a:t>
            </a:r>
            <a:r>
              <a:rPr lang="en-GB" altLang="pt-BR" sz="2300" b="0" dirty="0" smtClean="0"/>
              <a:t> no bypass.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smtClean="0"/>
              <a:t>É </a:t>
            </a:r>
            <a:r>
              <a:rPr lang="en-GB" altLang="pt-BR" sz="2300" b="0" dirty="0" err="1" smtClean="0"/>
              <a:t>essencial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utilização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medidores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vazão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nos</a:t>
            </a:r>
            <a:r>
              <a:rPr lang="en-GB" altLang="pt-BR" sz="2300" b="0" dirty="0" smtClean="0"/>
              <a:t> Chillers.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300" b="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28102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5742</TotalTime>
  <Words>951</Words>
  <Application>Microsoft Office PowerPoint</Application>
  <PresentationFormat>On-screen Show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Emerson Climate Technology-white</vt:lpstr>
      <vt:lpstr>Projeto Demonstrativo para o Gerenciamento Integrado no Setor de Chillers</vt:lpstr>
      <vt:lpstr>Circuito Único – Vazão Constante Válvulas de 3 Vias</vt:lpstr>
      <vt:lpstr>Circuito Único – Vazão Constante Válvulas de 3 Vias</vt:lpstr>
      <vt:lpstr>Circuito Único – Vazão Constante Válvulas de 2 Vias + Válvula Pressostática</vt:lpstr>
      <vt:lpstr>Circuito Único – Vazão Constante Válvulas de 2 Vias + Válvula Pressostática</vt:lpstr>
      <vt:lpstr>Circuito Primário – Secundário Válvulas de 2 Vias / By Pass Livre</vt:lpstr>
      <vt:lpstr>Circuito Primário – Secundário Válvulas de 2 Vias / By Pass Livre</vt:lpstr>
      <vt:lpstr>Circuito Primário Variável Válvulas de 2 Vias + Válvula de Vazão Mínima</vt:lpstr>
      <vt:lpstr>Circuito Primário Variável Válvulas de 2 Vias + Válvula de Vazão Mínima</vt:lpstr>
      <vt:lpstr>Circuito Primário Variável Válvulas de 2 Vias + Válvula de Vazão Mínima</vt:lpstr>
      <vt:lpstr>Circuito Único Variável – Bombas  Fan Coils Válvulas de 2 Vias / Bomba Auxiliar</vt:lpstr>
      <vt:lpstr>Circuito Único Variável – Bombas  Fan Coils Válvulas de 2 Vias / Bomba Auxiliar</vt:lpstr>
      <vt:lpstr>Circuito Único Variável – Bombas  Fan Coils Válvulas de 2 Vias / Bomba Auxiliar</vt:lpstr>
      <vt:lpstr>Circuito Único Variável – Bombas  Fan Coils Múltiplos Ramais Principais</vt:lpstr>
      <vt:lpstr>Sistemas com Termoacumulação  de Gelo</vt:lpstr>
      <vt:lpstr>Sistemas com Termoacumulação  de Gelo</vt:lpstr>
      <vt:lpstr>Sistemas com Termoacumulação  de Gelo</vt:lpstr>
      <vt:lpstr>Sistemas com Termoacumulação  de Gelo</vt:lpstr>
      <vt:lpstr>Sistemas com Termoacumulação  de Gelo</vt:lpstr>
      <vt:lpstr>Sistemas com Termoacumulação  de Gelo</vt:lpstr>
      <vt:lpstr>Sistemas com Termoacumulação  de Água Gelada</vt:lpstr>
      <vt:lpstr>Sistemas com Termoacumulação  de Água Gelada</vt:lpstr>
      <vt:lpstr>Sistemas com Termoacumulação  de Água Gelada</vt:lpstr>
      <vt:lpstr>Sistemas com Termoacumulação  de Água Gelada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Tomaz Cleto</dc:creator>
  <cp:lastModifiedBy>Leonilton Tomaz Cleto</cp:lastModifiedBy>
  <cp:revision>381</cp:revision>
  <dcterms:created xsi:type="dcterms:W3CDTF">2002-10-24T12:57:35Z</dcterms:created>
  <dcterms:modified xsi:type="dcterms:W3CDTF">2016-08-26T05:28:29Z</dcterms:modified>
</cp:coreProperties>
</file>