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551" r:id="rId2"/>
    <p:sldId id="570" r:id="rId3"/>
    <p:sldId id="580" r:id="rId4"/>
    <p:sldId id="581" r:id="rId5"/>
    <p:sldId id="582" r:id="rId6"/>
    <p:sldId id="583" r:id="rId7"/>
    <p:sldId id="593" r:id="rId8"/>
    <p:sldId id="584" r:id="rId9"/>
    <p:sldId id="571" r:id="rId10"/>
    <p:sldId id="586" r:id="rId11"/>
    <p:sldId id="589" r:id="rId12"/>
    <p:sldId id="590" r:id="rId13"/>
    <p:sldId id="587" r:id="rId14"/>
    <p:sldId id="585" r:id="rId15"/>
    <p:sldId id="572" r:id="rId16"/>
    <p:sldId id="573" r:id="rId17"/>
    <p:sldId id="574" r:id="rId18"/>
    <p:sldId id="575" r:id="rId19"/>
    <p:sldId id="576" r:id="rId20"/>
    <p:sldId id="578" r:id="rId21"/>
    <p:sldId id="579" r:id="rId22"/>
    <p:sldId id="594" r:id="rId23"/>
    <p:sldId id="596" r:id="rId24"/>
    <p:sldId id="595" r:id="rId25"/>
    <p:sldId id="591" r:id="rId26"/>
    <p:sldId id="598" r:id="rId27"/>
    <p:sldId id="597" r:id="rId28"/>
    <p:sldId id="600" r:id="rId29"/>
    <p:sldId id="601" r:id="rId30"/>
    <p:sldId id="602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3046A"/>
    <a:srgbClr val="000099"/>
    <a:srgbClr val="CC3300"/>
    <a:srgbClr val="FF9900"/>
    <a:srgbClr val="0000CC"/>
    <a:srgbClr val="0000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70" autoAdjust="0"/>
    <p:restoredTop sz="86364" autoAdjust="0"/>
  </p:normalViewPr>
  <p:slideViewPr>
    <p:cSldViewPr>
      <p:cViewPr>
        <p:scale>
          <a:sx n="69" d="100"/>
          <a:sy n="69" d="100"/>
        </p:scale>
        <p:origin x="-193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374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49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t-PT" altLang="pt-BR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PT" altLang="pt-BR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t-PT" altLang="pt-BR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09B254-4D14-4346-A224-E8FB34B88114}" type="slidenum">
              <a:rPr lang="pt-PT" altLang="pt-BR"/>
              <a:pPr/>
              <a:t>‹#›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3162076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noProof="0" smtClean="0"/>
              <a:t>Click to edit Master text styles</a:t>
            </a:r>
          </a:p>
          <a:p>
            <a:pPr lvl="1"/>
            <a:r>
              <a:rPr lang="en-US" altLang="pt-BR" noProof="0" smtClean="0"/>
              <a:t>Second level</a:t>
            </a:r>
          </a:p>
          <a:p>
            <a:pPr lvl="2"/>
            <a:r>
              <a:rPr lang="en-US" altLang="pt-BR" noProof="0" smtClean="0"/>
              <a:t>Third level</a:t>
            </a:r>
          </a:p>
          <a:p>
            <a:pPr lvl="3"/>
            <a:r>
              <a:rPr lang="en-US" altLang="pt-BR" noProof="0" smtClean="0"/>
              <a:t>Fourth level</a:t>
            </a:r>
          </a:p>
          <a:p>
            <a:pPr lvl="4"/>
            <a:r>
              <a:rPr lang="en-US" altLang="pt-BR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CF1271-42EF-4BCF-8428-8128763D4FC0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613230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44700" y="1447800"/>
            <a:ext cx="5486400" cy="11684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pt-BR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692400"/>
            <a:ext cx="5575300" cy="1651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pt-BR" noProof="0" smtClean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9680" r="70731" b="84475"/>
          <a:stretch/>
        </p:blipFill>
        <p:spPr>
          <a:xfrm>
            <a:off x="7276808" y="228600"/>
            <a:ext cx="1481787" cy="7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4702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78940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8338" y="371475"/>
            <a:ext cx="2125662" cy="5300663"/>
          </a:xfrm>
        </p:spPr>
        <p:txBody>
          <a:bodyPr vert="eaVert"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371475"/>
            <a:ext cx="6224588" cy="5300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4461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371475"/>
            <a:ext cx="6521450" cy="723900"/>
          </a:xfrm>
        </p:spPr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1350" y="1152525"/>
            <a:ext cx="4175125" cy="21828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41350" y="3487738"/>
            <a:ext cx="4175125" cy="218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968875" y="1152525"/>
            <a:ext cx="4175125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54654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09345-6F65-4A94-B4C5-3EA002B58048}" type="slidenum">
              <a:rPr lang="en-US" altLang="pt-BR"/>
              <a:pPr>
                <a:defRPr/>
              </a:pPr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43354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CB4C4-908D-497D-A34D-12E4ADAA2E66}" type="slidenum">
              <a:rPr lang="en-US" altLang="pt-BR"/>
              <a:pPr>
                <a:defRPr/>
              </a:pPr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99247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43CDC-7A4E-4854-B3E1-BEE9051A7B99}" type="slidenum">
              <a:rPr lang="en-US" altLang="pt-BR"/>
              <a:pPr>
                <a:defRPr/>
              </a:pPr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5659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371475"/>
            <a:ext cx="6597650" cy="723900"/>
          </a:xfrm>
        </p:spPr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4693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5171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152525"/>
            <a:ext cx="4175125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8875" y="1152525"/>
            <a:ext cx="4175125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47172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6532562" cy="701675"/>
          </a:xfrm>
        </p:spPr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71712"/>
            <a:ext cx="3868737" cy="3976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8512" y="1447800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2" y="2271712"/>
            <a:ext cx="3887788" cy="3976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01491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8119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46954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175378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45251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41350" y="371475"/>
            <a:ext cx="6521450" cy="723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1350" y="1152525"/>
            <a:ext cx="8502650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 flipV="1">
            <a:off x="469900" y="0"/>
            <a:ext cx="0" cy="6057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0" y="1087438"/>
            <a:ext cx="8724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9680" r="70731" b="84475"/>
          <a:stretch/>
        </p:blipFill>
        <p:spPr>
          <a:xfrm>
            <a:off x="7276808" y="228600"/>
            <a:ext cx="1481787" cy="7077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</p:sldLayoutIdLst>
  <p:transition/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0" kern="1200">
          <a:solidFill>
            <a:srgbClr val="000000"/>
          </a:solidFill>
          <a:effectLst/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 i="1">
          <a:solidFill>
            <a:srgbClr val="0F245F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•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–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•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3pPr>
      <a:lvl4pPr marL="1485900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–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4pPr>
      <a:lvl5pPr marL="2070100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Char char="»"/>
        <a:defRPr sz="2000" b="1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8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8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57"/>
          <a:stretch/>
        </p:blipFill>
        <p:spPr>
          <a:xfrm>
            <a:off x="0" y="-1"/>
            <a:ext cx="9144000" cy="2755901"/>
          </a:xfrm>
          <a:prstGeom prst="rect">
            <a:avLst/>
          </a:prstGeom>
        </p:spPr>
      </p:pic>
      <p:sp>
        <p:nvSpPr>
          <p:cNvPr id="1638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14399" y="2775466"/>
            <a:ext cx="7315200" cy="838200"/>
          </a:xfrm>
        </p:spPr>
        <p:txBody>
          <a:bodyPr/>
          <a:lstStyle/>
          <a:p>
            <a:pPr algn="ctr"/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Projeto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Demonstrativo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para o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Gerenciamento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Integrado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no </a:t>
            </a:r>
            <a:r>
              <a:rPr lang="en-US" altLang="pt-BR" sz="2500" i="0" dirty="0" err="1" smtClean="0">
                <a:solidFill>
                  <a:srgbClr val="CC3300"/>
                </a:solidFill>
                <a:effectLst/>
              </a:rPr>
              <a:t>Setor</a:t>
            </a:r>
            <a:r>
              <a:rPr lang="en-US" altLang="pt-BR" sz="2500" i="0" dirty="0" smtClean="0">
                <a:solidFill>
                  <a:srgbClr val="CC3300"/>
                </a:solidFill>
                <a:effectLst/>
              </a:rPr>
              <a:t> de Chillers</a:t>
            </a:r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685800" y="3733800"/>
            <a:ext cx="7392578" cy="99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3300" i="0" dirty="0" err="1" smtClean="0">
                <a:solidFill>
                  <a:srgbClr val="CC3300"/>
                </a:solidFill>
                <a:effectLst/>
              </a:rPr>
              <a:t>Conceitos</a:t>
            </a:r>
            <a:r>
              <a:rPr lang="en-US" altLang="pt-BR" sz="3300" i="0" dirty="0" smtClean="0">
                <a:solidFill>
                  <a:srgbClr val="CC3300"/>
                </a:solidFill>
                <a:effectLst/>
              </a:rPr>
              <a:t> </a:t>
            </a:r>
            <a:r>
              <a:rPr lang="en-US" altLang="pt-BR" sz="3300" i="0" dirty="0" err="1" smtClean="0">
                <a:solidFill>
                  <a:srgbClr val="CC3300"/>
                </a:solidFill>
                <a:effectLst/>
              </a:rPr>
              <a:t>Eficiência</a:t>
            </a:r>
            <a:r>
              <a:rPr lang="en-US" altLang="pt-BR" sz="3300" i="0" dirty="0" smtClean="0">
                <a:solidFill>
                  <a:srgbClr val="CC3300"/>
                </a:solidFill>
                <a:effectLst/>
              </a:rPr>
              <a:t> </a:t>
            </a:r>
            <a:r>
              <a:rPr lang="en-US" altLang="pt-BR" sz="3300" i="0" dirty="0" err="1" smtClean="0">
                <a:solidFill>
                  <a:srgbClr val="CC3300"/>
                </a:solidFill>
                <a:effectLst/>
              </a:rPr>
              <a:t>Energética</a:t>
            </a:r>
            <a:r>
              <a:rPr lang="en-US" altLang="pt-BR" sz="3300" i="0" dirty="0" smtClean="0">
                <a:solidFill>
                  <a:srgbClr val="CC3300"/>
                </a:solidFill>
                <a:effectLst/>
              </a:rPr>
              <a:t> </a:t>
            </a:r>
          </a:p>
          <a:p>
            <a:pPr algn="ctr"/>
            <a:r>
              <a:rPr lang="en-US" altLang="pt-BR" sz="3300" i="0" dirty="0" err="1" smtClean="0">
                <a:solidFill>
                  <a:srgbClr val="CC3300"/>
                </a:solidFill>
                <a:effectLst/>
              </a:rPr>
              <a:t>em</a:t>
            </a:r>
            <a:r>
              <a:rPr lang="en-US" altLang="pt-BR" sz="3300" i="0" dirty="0" smtClean="0">
                <a:solidFill>
                  <a:srgbClr val="CC3300"/>
                </a:solidFill>
                <a:effectLst/>
              </a:rPr>
              <a:t> </a:t>
            </a:r>
            <a:r>
              <a:rPr lang="en-US" altLang="pt-BR" sz="3300" i="0" dirty="0" err="1" smtClean="0">
                <a:solidFill>
                  <a:srgbClr val="CC3300"/>
                </a:solidFill>
                <a:effectLst/>
              </a:rPr>
              <a:t>Sistemas</a:t>
            </a:r>
            <a:r>
              <a:rPr lang="en-US" altLang="pt-BR" sz="3300" i="0" dirty="0" smtClean="0">
                <a:solidFill>
                  <a:srgbClr val="CC3300"/>
                </a:solidFill>
                <a:effectLst/>
              </a:rPr>
              <a:t> de </a:t>
            </a:r>
            <a:r>
              <a:rPr lang="en-US" altLang="pt-BR" sz="3300" i="0" dirty="0" err="1" smtClean="0">
                <a:solidFill>
                  <a:srgbClr val="CC3300"/>
                </a:solidFill>
                <a:effectLst/>
              </a:rPr>
              <a:t>Refrigeração</a:t>
            </a:r>
            <a:endParaRPr lang="en-US" altLang="pt-BR" sz="3300" i="0" dirty="0" smtClean="0">
              <a:solidFill>
                <a:srgbClr val="CC3300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6" r="82842" b="3333"/>
          <a:stretch/>
        </p:blipFill>
        <p:spPr>
          <a:xfrm>
            <a:off x="951646" y="5753100"/>
            <a:ext cx="992308" cy="850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7" t="84074" r="61035" b="1666"/>
          <a:stretch/>
        </p:blipFill>
        <p:spPr>
          <a:xfrm>
            <a:off x="3816606" y="5775325"/>
            <a:ext cx="825500" cy="977900"/>
          </a:xfrm>
          <a:prstGeom prst="rect">
            <a:avLst/>
          </a:prstGeom>
        </p:spPr>
      </p:pic>
      <p:sp>
        <p:nvSpPr>
          <p:cNvPr id="11" name="Rectangle 1026"/>
          <p:cNvSpPr txBox="1">
            <a:spLocks noChangeArrowheads="1"/>
          </p:cNvSpPr>
          <p:nvPr/>
        </p:nvSpPr>
        <p:spPr bwMode="auto">
          <a:xfrm>
            <a:off x="685800" y="5499098"/>
            <a:ext cx="1524000" cy="25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1200" b="0" i="0" dirty="0" err="1" smtClean="0">
                <a:solidFill>
                  <a:srgbClr val="CC3300"/>
                </a:solidFill>
                <a:effectLst/>
              </a:rPr>
              <a:t>Execução</a:t>
            </a:r>
            <a:endParaRPr lang="en-US" altLang="pt-BR" sz="1200" b="0" i="0" dirty="0" smtClean="0">
              <a:solidFill>
                <a:srgbClr val="CC3300"/>
              </a:solidFill>
              <a:effectLst/>
            </a:endParaRPr>
          </a:p>
        </p:txBody>
      </p:sp>
      <p:sp>
        <p:nvSpPr>
          <p:cNvPr id="12" name="Rectangle 1026"/>
          <p:cNvSpPr txBox="1">
            <a:spLocks noChangeArrowheads="1"/>
          </p:cNvSpPr>
          <p:nvPr/>
        </p:nvSpPr>
        <p:spPr bwMode="auto">
          <a:xfrm>
            <a:off x="3359150" y="5499099"/>
            <a:ext cx="1740412" cy="25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1200" b="0" i="0" dirty="0" err="1" smtClean="0">
                <a:solidFill>
                  <a:srgbClr val="CC3300"/>
                </a:solidFill>
                <a:effectLst/>
              </a:rPr>
              <a:t>Implementação</a:t>
            </a:r>
            <a:endParaRPr lang="en-US" altLang="pt-BR" sz="1200" b="0" i="0" dirty="0" smtClean="0">
              <a:solidFill>
                <a:srgbClr val="CC3300"/>
              </a:solidFill>
              <a:effectLst/>
            </a:endParaRPr>
          </a:p>
        </p:txBody>
      </p:sp>
      <p:sp>
        <p:nvSpPr>
          <p:cNvPr id="14" name="Rectangle 1026"/>
          <p:cNvSpPr txBox="1">
            <a:spLocks noChangeArrowheads="1"/>
          </p:cNvSpPr>
          <p:nvPr/>
        </p:nvSpPr>
        <p:spPr bwMode="auto">
          <a:xfrm>
            <a:off x="928687" y="4727542"/>
            <a:ext cx="7315200" cy="60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pt-BR" sz="1700" dirty="0" smtClean="0">
                <a:solidFill>
                  <a:srgbClr val="CC3300"/>
                </a:solidFill>
              </a:rPr>
              <a:t>Leonilton Tomaz Cleto</a:t>
            </a:r>
          </a:p>
        </p:txBody>
      </p:sp>
      <p:sp>
        <p:nvSpPr>
          <p:cNvPr id="15" name="Rectangle 1026"/>
          <p:cNvSpPr txBox="1">
            <a:spLocks noChangeArrowheads="1"/>
          </p:cNvSpPr>
          <p:nvPr/>
        </p:nvSpPr>
        <p:spPr bwMode="auto">
          <a:xfrm>
            <a:off x="6530438" y="5481244"/>
            <a:ext cx="1740412" cy="25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1" i="1" kern="1200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F24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sz="1200" b="0" i="0" dirty="0" err="1" smtClean="0">
                <a:solidFill>
                  <a:srgbClr val="CC3300"/>
                </a:solidFill>
                <a:effectLst/>
              </a:rPr>
              <a:t>Realização</a:t>
            </a:r>
            <a:endParaRPr lang="en-US" altLang="pt-BR" sz="1200" b="0" i="0" dirty="0" smtClean="0">
              <a:solidFill>
                <a:srgbClr val="CC3300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825" y="5735245"/>
            <a:ext cx="3269765" cy="86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58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458200" cy="4800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lnSpc>
                <a:spcPct val="110000"/>
              </a:lnSpc>
              <a:buClr>
                <a:srgbClr val="114FFB"/>
              </a:buClr>
              <a:buSzPct val="50000"/>
              <a:buNone/>
            </a:pPr>
            <a:r>
              <a:rPr lang="en-GB" altLang="pt-BR" sz="2500" b="0" dirty="0" err="1" smtClean="0"/>
              <a:t>Quanto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Menor</a:t>
            </a:r>
            <a:r>
              <a:rPr lang="en-GB" altLang="pt-BR" sz="2500" b="0" dirty="0" smtClean="0"/>
              <a:t> o Approach de </a:t>
            </a:r>
            <a:r>
              <a:rPr lang="en-GB" altLang="pt-BR" sz="2500" b="0" dirty="0" err="1" smtClean="0"/>
              <a:t>Projeto</a:t>
            </a:r>
            <a:r>
              <a:rPr lang="en-GB" altLang="pt-BR" sz="2500" b="0" dirty="0" smtClean="0"/>
              <a:t> no </a:t>
            </a:r>
            <a:r>
              <a:rPr lang="en-GB" altLang="pt-BR" sz="2500" b="0" dirty="0" err="1" smtClean="0"/>
              <a:t>Condensador</a:t>
            </a:r>
            <a:r>
              <a:rPr lang="en-GB" altLang="pt-BR" sz="2500" b="0" dirty="0" smtClean="0"/>
              <a:t>:</a:t>
            </a:r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err="1" smtClean="0"/>
              <a:t>Menor</a:t>
            </a:r>
            <a:r>
              <a:rPr lang="en-GB" altLang="pt-BR" sz="2300" b="0" dirty="0" smtClean="0"/>
              <a:t> a </a:t>
            </a:r>
            <a:r>
              <a:rPr lang="en-GB" altLang="pt-BR" sz="2300" b="0" dirty="0" err="1" smtClean="0"/>
              <a:t>Temperatura</a:t>
            </a:r>
            <a:r>
              <a:rPr lang="en-GB" altLang="pt-BR" sz="2300" b="0" dirty="0" smtClean="0"/>
              <a:t> de </a:t>
            </a:r>
            <a:r>
              <a:rPr lang="en-GB" altLang="pt-BR" sz="2300" b="0" dirty="0" err="1" smtClean="0"/>
              <a:t>Condensação</a:t>
            </a:r>
            <a:endParaRPr lang="en-GB" altLang="pt-BR" sz="2300" b="0" dirty="0" smtClean="0"/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err="1" smtClean="0"/>
              <a:t>Menor</a:t>
            </a:r>
            <a:r>
              <a:rPr lang="en-GB" altLang="pt-BR" sz="2300" b="0" dirty="0" smtClean="0"/>
              <a:t> o Lift do Compressor (</a:t>
            </a:r>
            <a:r>
              <a:rPr lang="en-GB" altLang="pt-BR" sz="2300" b="0" dirty="0" err="1" smtClean="0"/>
              <a:t>Maior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Impacto</a:t>
            </a:r>
            <a:r>
              <a:rPr lang="en-GB" altLang="pt-BR" sz="2300" b="0" dirty="0" smtClean="0"/>
              <a:t>)</a:t>
            </a:r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err="1" smtClean="0"/>
              <a:t>Menor</a:t>
            </a:r>
            <a:r>
              <a:rPr lang="en-GB" altLang="pt-BR" sz="2300" b="0" dirty="0" smtClean="0"/>
              <a:t> a </a:t>
            </a:r>
            <a:r>
              <a:rPr lang="en-GB" altLang="pt-BR" sz="2300" b="0" dirty="0" err="1" smtClean="0"/>
              <a:t>Potência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Absorvida</a:t>
            </a:r>
            <a:r>
              <a:rPr lang="en-GB" altLang="pt-BR" sz="2300" b="0" dirty="0" smtClean="0"/>
              <a:t> no Motor </a:t>
            </a:r>
            <a:r>
              <a:rPr lang="en-GB" altLang="pt-BR" sz="2300" b="0" dirty="0" err="1" smtClean="0"/>
              <a:t>Elétrico</a:t>
            </a:r>
            <a:endParaRPr lang="en-GB" altLang="pt-BR" sz="2300" b="0" dirty="0" smtClean="0"/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err="1" smtClean="0"/>
              <a:t>Maior</a:t>
            </a:r>
            <a:r>
              <a:rPr lang="en-GB" altLang="pt-BR" sz="2300" b="0" dirty="0" smtClean="0"/>
              <a:t> o COP do Chiller</a:t>
            </a:r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endParaRPr lang="en-GB" altLang="pt-BR" sz="2300" b="0" dirty="0"/>
          </a:p>
          <a:p>
            <a:pPr marL="0" indent="0">
              <a:lnSpc>
                <a:spcPct val="110000"/>
              </a:lnSpc>
              <a:buClr>
                <a:srgbClr val="114FFB"/>
              </a:buClr>
              <a:buSzPct val="50000"/>
              <a:buNone/>
            </a:pPr>
            <a:r>
              <a:rPr lang="en-GB" altLang="pt-BR" sz="2500" b="0" dirty="0" err="1" smtClean="0"/>
              <a:t>Quanto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Menor</a:t>
            </a:r>
            <a:r>
              <a:rPr lang="en-GB" altLang="pt-BR" sz="2500" b="0" dirty="0" smtClean="0"/>
              <a:t> </a:t>
            </a:r>
            <a:r>
              <a:rPr lang="en-GB" altLang="pt-BR" sz="2500" b="0" dirty="0"/>
              <a:t>o Approach de </a:t>
            </a:r>
            <a:r>
              <a:rPr lang="en-GB" altLang="pt-BR" sz="2500" b="0" dirty="0" err="1"/>
              <a:t>Projeto</a:t>
            </a:r>
            <a:r>
              <a:rPr lang="en-GB" altLang="pt-BR" sz="2500" b="0" dirty="0"/>
              <a:t> no </a:t>
            </a:r>
            <a:r>
              <a:rPr lang="en-GB" altLang="pt-BR" sz="2500" b="0" dirty="0" err="1" smtClean="0"/>
              <a:t>Evaporador</a:t>
            </a:r>
            <a:r>
              <a:rPr lang="en-GB" altLang="pt-BR" sz="2500" b="0" dirty="0"/>
              <a:t>:</a:t>
            </a:r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err="1" smtClean="0"/>
              <a:t>Maior</a:t>
            </a:r>
            <a:r>
              <a:rPr lang="en-GB" altLang="pt-BR" sz="2300" b="0" dirty="0" smtClean="0"/>
              <a:t> </a:t>
            </a:r>
            <a:r>
              <a:rPr lang="en-GB" altLang="pt-BR" sz="2300" b="0" dirty="0"/>
              <a:t>a </a:t>
            </a:r>
            <a:r>
              <a:rPr lang="en-GB" altLang="pt-BR" sz="2300" b="0" dirty="0" err="1"/>
              <a:t>Temperatura</a:t>
            </a:r>
            <a:r>
              <a:rPr lang="en-GB" altLang="pt-BR" sz="2300" b="0" dirty="0"/>
              <a:t> de </a:t>
            </a:r>
            <a:r>
              <a:rPr lang="en-GB" altLang="pt-BR" sz="2300" b="0" dirty="0" err="1" smtClean="0"/>
              <a:t>Evaporação</a:t>
            </a:r>
            <a:endParaRPr lang="en-GB" altLang="pt-BR" sz="2300" b="0" dirty="0"/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err="1"/>
              <a:t>Menor</a:t>
            </a:r>
            <a:r>
              <a:rPr lang="en-GB" altLang="pt-BR" sz="2300" b="0" dirty="0"/>
              <a:t> o Lift do </a:t>
            </a:r>
            <a:r>
              <a:rPr lang="en-GB" altLang="pt-BR" sz="2300" b="0" dirty="0" smtClean="0"/>
              <a:t>Compressor (</a:t>
            </a:r>
            <a:r>
              <a:rPr lang="en-GB" altLang="pt-BR" sz="2300" b="0" dirty="0" err="1" smtClean="0"/>
              <a:t>Menor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Impacto</a:t>
            </a:r>
            <a:r>
              <a:rPr lang="en-GB" altLang="pt-BR" sz="2300" b="0" dirty="0" smtClean="0"/>
              <a:t>)</a:t>
            </a:r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err="1" smtClean="0"/>
              <a:t>Maior</a:t>
            </a:r>
            <a:r>
              <a:rPr lang="en-GB" altLang="pt-BR" sz="2300" b="0" dirty="0" smtClean="0"/>
              <a:t> a </a:t>
            </a:r>
            <a:r>
              <a:rPr lang="en-GB" altLang="pt-BR" sz="2300" b="0" dirty="0" err="1" smtClean="0"/>
              <a:t>Densidade</a:t>
            </a:r>
            <a:r>
              <a:rPr lang="en-GB" altLang="pt-BR" sz="2300" b="0" dirty="0" smtClean="0"/>
              <a:t> do </a:t>
            </a:r>
            <a:r>
              <a:rPr lang="en-GB" altLang="pt-BR" sz="2300" b="0" dirty="0" err="1" smtClean="0"/>
              <a:t>Vapor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na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Sucção</a:t>
            </a:r>
            <a:r>
              <a:rPr lang="en-GB" altLang="pt-BR" sz="2300" b="0" dirty="0" smtClean="0"/>
              <a:t> do Compressor</a:t>
            </a:r>
            <a:endParaRPr lang="en-GB" altLang="pt-BR" sz="2300" b="0" dirty="0"/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err="1"/>
              <a:t>Maior</a:t>
            </a:r>
            <a:r>
              <a:rPr lang="en-GB" altLang="pt-BR" sz="2300" b="0" dirty="0"/>
              <a:t> a</a:t>
            </a:r>
            <a:r>
              <a:rPr lang="en-GB" altLang="pt-BR" sz="2300" b="0" dirty="0" smtClean="0"/>
              <a:t> </a:t>
            </a:r>
            <a:r>
              <a:rPr lang="en-GB" altLang="pt-BR" sz="2300" b="0" dirty="0" err="1" smtClean="0"/>
              <a:t>Capacidade</a:t>
            </a:r>
            <a:r>
              <a:rPr lang="en-GB" altLang="pt-BR" sz="2300" b="0" dirty="0" smtClean="0"/>
              <a:t> de </a:t>
            </a:r>
            <a:r>
              <a:rPr lang="en-GB" altLang="pt-BR" sz="2300" b="0" dirty="0" err="1" smtClean="0"/>
              <a:t>Resfriamento</a:t>
            </a:r>
            <a:r>
              <a:rPr lang="en-GB" altLang="pt-BR" sz="2300" b="0" dirty="0" smtClean="0"/>
              <a:t> do Chiller</a:t>
            </a:r>
            <a:endParaRPr lang="en-GB" altLang="pt-BR" sz="2300" b="0" dirty="0"/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300" b="0" dirty="0" err="1"/>
              <a:t>Maior</a:t>
            </a:r>
            <a:r>
              <a:rPr lang="en-GB" altLang="pt-BR" sz="2300" b="0" dirty="0"/>
              <a:t> o COP do Chiller</a:t>
            </a:r>
          </a:p>
        </p:txBody>
      </p:sp>
      <p:sp>
        <p:nvSpPr>
          <p:cNvPr id="10243" name="Rectangle 1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162800" cy="609600"/>
          </a:xfrm>
          <a:noFill/>
        </p:spPr>
        <p:txBody>
          <a:bodyPr/>
          <a:lstStyle/>
          <a:p>
            <a:r>
              <a:rPr lang="pt-BR" altLang="pt-BR" sz="3100" b="0" dirty="0" smtClean="0">
                <a:solidFill>
                  <a:schemeClr val="tx1"/>
                </a:solidFill>
              </a:rPr>
              <a:t>Eficiência </a:t>
            </a:r>
            <a:r>
              <a:rPr lang="pt-BR" altLang="pt-BR" sz="3100" b="0" dirty="0">
                <a:solidFill>
                  <a:schemeClr val="tx1"/>
                </a:solidFill>
              </a:rPr>
              <a:t>Energética - Approach</a:t>
            </a:r>
            <a:endParaRPr lang="pt-BR" altLang="pt-BR" sz="31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638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458200" cy="5257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lnSpc>
                <a:spcPct val="110000"/>
              </a:lnSpc>
              <a:buClr>
                <a:srgbClr val="114FFB"/>
              </a:buClr>
              <a:buSzPct val="50000"/>
              <a:buNone/>
            </a:pPr>
            <a:r>
              <a:rPr lang="en-GB" altLang="pt-BR" sz="2500" b="0" dirty="0" smtClean="0"/>
              <a:t>Na </a:t>
            </a:r>
            <a:r>
              <a:rPr lang="en-GB" altLang="pt-BR" sz="2500" b="0" dirty="0" err="1" smtClean="0"/>
              <a:t>análise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operacional</a:t>
            </a:r>
            <a:r>
              <a:rPr lang="en-GB" altLang="pt-BR" sz="2500" b="0" dirty="0" smtClean="0"/>
              <a:t> do </a:t>
            </a:r>
            <a:r>
              <a:rPr lang="en-GB" altLang="pt-BR" sz="2500" b="0" dirty="0" err="1" smtClean="0"/>
              <a:t>desempenho</a:t>
            </a:r>
            <a:r>
              <a:rPr lang="en-GB" altLang="pt-BR" sz="2500" b="0" dirty="0" smtClean="0"/>
              <a:t> de um Chiller, a </a:t>
            </a:r>
            <a:r>
              <a:rPr lang="en-GB" altLang="pt-BR" sz="2500" b="0" dirty="0" err="1" smtClean="0"/>
              <a:t>verificação</a:t>
            </a:r>
            <a:r>
              <a:rPr lang="en-GB" altLang="pt-BR" sz="2500" b="0" dirty="0" smtClean="0"/>
              <a:t> do Approach é </a:t>
            </a:r>
            <a:r>
              <a:rPr lang="en-GB" altLang="pt-BR" sz="2500" b="0" dirty="0" err="1" smtClean="0"/>
              <a:t>essencial</a:t>
            </a:r>
            <a:r>
              <a:rPr lang="en-GB" altLang="pt-BR" sz="2500" b="0" dirty="0" smtClean="0"/>
              <a:t>.</a:t>
            </a:r>
          </a:p>
          <a:p>
            <a:pPr marL="0" indent="0">
              <a:lnSpc>
                <a:spcPct val="110000"/>
              </a:lnSpc>
              <a:buClr>
                <a:srgbClr val="114FFB"/>
              </a:buClr>
              <a:buSzPct val="50000"/>
              <a:buNone/>
            </a:pPr>
            <a:endParaRPr lang="en-GB" altLang="pt-BR" sz="2500" b="0" dirty="0"/>
          </a:p>
          <a:p>
            <a:pPr marL="0" indent="0">
              <a:lnSpc>
                <a:spcPct val="110000"/>
              </a:lnSpc>
              <a:buClr>
                <a:srgbClr val="114FFB"/>
              </a:buClr>
              <a:buSzPct val="50000"/>
              <a:buNone/>
            </a:pPr>
            <a:r>
              <a:rPr lang="en-GB" altLang="pt-BR" sz="2500" b="0" dirty="0" smtClean="0"/>
              <a:t>O Approach é um item de </a:t>
            </a:r>
            <a:r>
              <a:rPr lang="en-GB" altLang="pt-BR" sz="2500" b="0" dirty="0" err="1" smtClean="0"/>
              <a:t>projeto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tão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importante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quanto</a:t>
            </a:r>
            <a:r>
              <a:rPr lang="en-GB" altLang="pt-BR" sz="2500" b="0" dirty="0" smtClean="0"/>
              <a:t> a </a:t>
            </a:r>
            <a:r>
              <a:rPr lang="en-GB" altLang="pt-BR" sz="2500" b="0" dirty="0" err="1" smtClean="0"/>
              <a:t>capacidade</a:t>
            </a:r>
            <a:r>
              <a:rPr lang="en-GB" altLang="pt-BR" sz="2500" b="0" dirty="0" smtClean="0"/>
              <a:t>, a </a:t>
            </a:r>
            <a:r>
              <a:rPr lang="en-GB" altLang="pt-BR" sz="2500" b="0" dirty="0" err="1" smtClean="0"/>
              <a:t>potência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absorvida</a:t>
            </a:r>
            <a:r>
              <a:rPr lang="en-GB" altLang="pt-BR" sz="2500" b="0" dirty="0" smtClean="0"/>
              <a:t> e o COP. </a:t>
            </a:r>
          </a:p>
          <a:p>
            <a:pPr marL="0" indent="0">
              <a:lnSpc>
                <a:spcPct val="110000"/>
              </a:lnSpc>
              <a:buClr>
                <a:srgbClr val="114FFB"/>
              </a:buClr>
              <a:buSzPct val="50000"/>
              <a:buNone/>
            </a:pPr>
            <a:endParaRPr lang="en-GB" altLang="pt-BR" sz="2500" b="0" dirty="0"/>
          </a:p>
          <a:p>
            <a:pPr marL="0" indent="0">
              <a:lnSpc>
                <a:spcPct val="110000"/>
              </a:lnSpc>
              <a:buClr>
                <a:srgbClr val="114FFB"/>
              </a:buClr>
              <a:buSzPct val="50000"/>
              <a:buNone/>
            </a:pPr>
            <a:r>
              <a:rPr lang="en-GB" altLang="pt-BR" sz="2500" b="0" dirty="0" err="1" smtClean="0"/>
              <a:t>Apesar</a:t>
            </a:r>
            <a:r>
              <a:rPr lang="en-GB" altLang="pt-BR" sz="2500" b="0" dirty="0" smtClean="0"/>
              <a:t> de </a:t>
            </a:r>
            <a:r>
              <a:rPr lang="en-GB" altLang="pt-BR" sz="2500" b="0" dirty="0" err="1" smtClean="0"/>
              <a:t>nem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sempre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ser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fornecido</a:t>
            </a:r>
            <a:r>
              <a:rPr lang="en-GB" altLang="pt-BR" sz="2500" b="0" dirty="0" smtClean="0"/>
              <a:t>, </a:t>
            </a:r>
            <a:r>
              <a:rPr lang="en-GB" altLang="pt-BR" sz="2500" b="0" dirty="0" err="1" smtClean="0"/>
              <a:t>deve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ser</a:t>
            </a:r>
            <a:r>
              <a:rPr lang="en-GB" altLang="pt-BR" sz="2500" b="0" dirty="0" smtClean="0"/>
              <a:t> item de </a:t>
            </a:r>
            <a:r>
              <a:rPr lang="en-GB" altLang="pt-BR" sz="2500" b="0" dirty="0" err="1" smtClean="0"/>
              <a:t>projeto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obrigatório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nas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propostas</a:t>
            </a:r>
            <a:r>
              <a:rPr lang="en-GB" altLang="pt-BR" sz="2500" b="0" dirty="0" smtClean="0"/>
              <a:t> dos </a:t>
            </a:r>
            <a:r>
              <a:rPr lang="en-GB" altLang="pt-BR" sz="2500" b="0" dirty="0" err="1" smtClean="0"/>
              <a:t>fornecedores</a:t>
            </a:r>
            <a:r>
              <a:rPr lang="en-GB" altLang="pt-BR" sz="2500" b="0" dirty="0" smtClean="0"/>
              <a:t> dos Chillers. </a:t>
            </a:r>
          </a:p>
          <a:p>
            <a:pPr marL="0" indent="0">
              <a:lnSpc>
                <a:spcPct val="110000"/>
              </a:lnSpc>
              <a:buClr>
                <a:srgbClr val="114FFB"/>
              </a:buClr>
              <a:buSzPct val="50000"/>
              <a:buNone/>
            </a:pPr>
            <a:endParaRPr lang="en-GB" altLang="pt-BR" sz="2500" b="0" dirty="0" smtClean="0"/>
          </a:p>
          <a:p>
            <a:pPr marL="0" indent="0">
              <a:lnSpc>
                <a:spcPct val="110000"/>
              </a:lnSpc>
              <a:buClr>
                <a:srgbClr val="114FFB"/>
              </a:buClr>
              <a:buSzPct val="50000"/>
              <a:buNone/>
            </a:pPr>
            <a:r>
              <a:rPr lang="en-GB" altLang="pt-BR" sz="2500" b="0" dirty="0" smtClean="0"/>
              <a:t>É de simples </a:t>
            </a:r>
            <a:r>
              <a:rPr lang="en-GB" altLang="pt-BR" sz="2500" b="0" dirty="0" err="1" smtClean="0"/>
              <a:t>verificação</a:t>
            </a:r>
            <a:r>
              <a:rPr lang="en-GB" altLang="pt-BR" sz="2500" b="0" dirty="0" smtClean="0"/>
              <a:t> e </a:t>
            </a:r>
            <a:r>
              <a:rPr lang="en-GB" altLang="pt-BR" sz="2500" b="0" dirty="0" err="1" smtClean="0"/>
              <a:t>pode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indicar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os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possíveis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desvios</a:t>
            </a:r>
            <a:r>
              <a:rPr lang="en-GB" altLang="pt-BR" sz="2500" b="0" dirty="0" smtClean="0"/>
              <a:t> de </a:t>
            </a:r>
            <a:r>
              <a:rPr lang="en-GB" altLang="pt-BR" sz="2500" b="0" dirty="0" err="1" smtClean="0"/>
              <a:t>desempenho</a:t>
            </a:r>
            <a:r>
              <a:rPr lang="en-GB" altLang="pt-BR" sz="2500" b="0" dirty="0" smtClean="0"/>
              <a:t> do Chiller.</a:t>
            </a:r>
          </a:p>
          <a:p>
            <a:pPr marL="0" indent="0">
              <a:lnSpc>
                <a:spcPct val="110000"/>
              </a:lnSpc>
              <a:buClr>
                <a:srgbClr val="114FFB"/>
              </a:buClr>
              <a:buSzPct val="50000"/>
              <a:buNone/>
            </a:pPr>
            <a:endParaRPr lang="en-GB" altLang="pt-BR" sz="2300" b="0" dirty="0"/>
          </a:p>
        </p:txBody>
      </p:sp>
      <p:sp>
        <p:nvSpPr>
          <p:cNvPr id="10243" name="Rectangle 1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162800" cy="609600"/>
          </a:xfrm>
          <a:noFill/>
        </p:spPr>
        <p:txBody>
          <a:bodyPr/>
          <a:lstStyle/>
          <a:p>
            <a:r>
              <a:rPr lang="pt-BR" altLang="pt-BR" sz="3100" b="0" dirty="0" smtClean="0">
                <a:solidFill>
                  <a:schemeClr val="tx1"/>
                </a:solidFill>
              </a:rPr>
              <a:t>Eficiência </a:t>
            </a:r>
            <a:r>
              <a:rPr lang="pt-BR" altLang="pt-BR" sz="3100" b="0" dirty="0">
                <a:solidFill>
                  <a:schemeClr val="tx1"/>
                </a:solidFill>
              </a:rPr>
              <a:t>Energética - Approach</a:t>
            </a:r>
            <a:endParaRPr lang="pt-BR" altLang="pt-BR" sz="31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69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458200" cy="5257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lnSpc>
                <a:spcPct val="110000"/>
              </a:lnSpc>
              <a:buClr>
                <a:srgbClr val="114FFB"/>
              </a:buClr>
              <a:buSzPct val="50000"/>
              <a:buNone/>
            </a:pPr>
            <a:r>
              <a:rPr lang="en-GB" altLang="pt-BR" sz="2500" b="0" dirty="0" smtClean="0"/>
              <a:t>Approach </a:t>
            </a:r>
            <a:r>
              <a:rPr lang="en-GB" altLang="pt-BR" sz="2500" b="0" dirty="0" err="1" smtClean="0"/>
              <a:t>típico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nos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trocadores</a:t>
            </a:r>
            <a:r>
              <a:rPr lang="en-GB" altLang="pt-BR" sz="2500" b="0" dirty="0" smtClean="0"/>
              <a:t> de um Chiller:</a:t>
            </a:r>
          </a:p>
          <a:p>
            <a:pPr marL="0" indent="0">
              <a:lnSpc>
                <a:spcPct val="110000"/>
              </a:lnSpc>
              <a:buClr>
                <a:srgbClr val="114FFB"/>
              </a:buClr>
              <a:buSzPct val="50000"/>
              <a:buNone/>
            </a:pPr>
            <a:endParaRPr lang="en-GB" altLang="pt-BR" sz="2500" b="0" dirty="0"/>
          </a:p>
          <a:p>
            <a:pPr marL="0" indent="0">
              <a:lnSpc>
                <a:spcPct val="110000"/>
              </a:lnSpc>
              <a:buClr>
                <a:srgbClr val="114FFB"/>
              </a:buClr>
              <a:buSzPct val="50000"/>
              <a:buNone/>
            </a:pPr>
            <a:r>
              <a:rPr lang="en-GB" altLang="pt-BR" sz="2500" dirty="0" smtClean="0"/>
              <a:t>No </a:t>
            </a:r>
            <a:r>
              <a:rPr lang="en-GB" altLang="pt-BR" sz="2500" dirty="0" err="1" smtClean="0"/>
              <a:t>Evaporador</a:t>
            </a:r>
            <a:r>
              <a:rPr lang="en-GB" altLang="pt-BR" sz="2500" dirty="0" smtClean="0"/>
              <a:t>:</a:t>
            </a:r>
          </a:p>
          <a:p>
            <a:pPr marL="0" indent="0">
              <a:lnSpc>
                <a:spcPct val="110000"/>
              </a:lnSpc>
              <a:buClr>
                <a:srgbClr val="114FFB"/>
              </a:buClr>
              <a:buSzPct val="50000"/>
              <a:buNone/>
            </a:pPr>
            <a:endParaRPr lang="en-GB" altLang="pt-BR" sz="2500" b="0" dirty="0" smtClean="0"/>
          </a:p>
          <a:p>
            <a:pPr marL="0" indent="0">
              <a:lnSpc>
                <a:spcPct val="110000"/>
              </a:lnSpc>
              <a:buClr>
                <a:srgbClr val="114FFB"/>
              </a:buClr>
              <a:buSzPct val="50000"/>
              <a:buNone/>
            </a:pPr>
            <a:r>
              <a:rPr lang="en-GB" altLang="pt-BR" sz="2500" b="0" dirty="0"/>
              <a:t>	</a:t>
            </a:r>
            <a:r>
              <a:rPr lang="en-GB" altLang="pt-BR" sz="2500" dirty="0" smtClean="0">
                <a:solidFill>
                  <a:srgbClr val="FF0000"/>
                </a:solidFill>
              </a:rPr>
              <a:t>NÃO HÁ </a:t>
            </a:r>
            <a:r>
              <a:rPr lang="en-GB" altLang="pt-BR" sz="2500" b="0" dirty="0" smtClean="0">
                <a:sym typeface="Wingdings" panose="05000000000000000000" pitchFamily="2" charset="2"/>
              </a:rPr>
              <a:t></a:t>
            </a:r>
            <a:r>
              <a:rPr lang="en-GB" altLang="pt-BR" sz="2500" b="0" dirty="0" smtClean="0"/>
              <a:t> 	</a:t>
            </a:r>
            <a:r>
              <a:rPr lang="en-GB" altLang="pt-BR" sz="2500" b="0" dirty="0" err="1" smtClean="0"/>
              <a:t>Precisa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ver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na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Folha</a:t>
            </a:r>
            <a:r>
              <a:rPr lang="en-GB" altLang="pt-BR" sz="2500" b="0" dirty="0" smtClean="0"/>
              <a:t> de Dados do 				Chiller </a:t>
            </a:r>
            <a:r>
              <a:rPr lang="en-GB" altLang="pt-BR" sz="2500" b="0" dirty="0" err="1" smtClean="0"/>
              <a:t>em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cada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Projeto</a:t>
            </a:r>
            <a:r>
              <a:rPr lang="en-GB" altLang="pt-BR" sz="2500" b="0" dirty="0" smtClean="0"/>
              <a:t>. </a:t>
            </a:r>
          </a:p>
          <a:p>
            <a:pPr marL="0" indent="0">
              <a:lnSpc>
                <a:spcPct val="110000"/>
              </a:lnSpc>
              <a:buClr>
                <a:srgbClr val="114FFB"/>
              </a:buClr>
              <a:buSzPct val="50000"/>
              <a:buNone/>
            </a:pPr>
            <a:r>
              <a:rPr lang="en-GB" altLang="pt-BR" sz="2500" b="0" dirty="0"/>
              <a:t>	</a:t>
            </a:r>
            <a:r>
              <a:rPr lang="en-GB" altLang="pt-BR" sz="2500" b="0" dirty="0" smtClean="0"/>
              <a:t>		</a:t>
            </a:r>
            <a:endParaRPr lang="en-GB" altLang="pt-BR" sz="2500" b="0" dirty="0"/>
          </a:p>
          <a:p>
            <a:pPr marL="0" indent="0">
              <a:lnSpc>
                <a:spcPct val="110000"/>
              </a:lnSpc>
              <a:buClr>
                <a:srgbClr val="114FFB"/>
              </a:buClr>
              <a:buSzPct val="50000"/>
              <a:buNone/>
            </a:pPr>
            <a:r>
              <a:rPr lang="en-GB" altLang="pt-BR" sz="2400" dirty="0" smtClean="0"/>
              <a:t>No </a:t>
            </a:r>
            <a:r>
              <a:rPr lang="en-GB" altLang="pt-BR" sz="2400" dirty="0" err="1" smtClean="0"/>
              <a:t>Condensador</a:t>
            </a:r>
            <a:r>
              <a:rPr lang="en-GB" altLang="pt-BR" sz="2400" dirty="0" smtClean="0"/>
              <a:t>:</a:t>
            </a:r>
            <a:endParaRPr lang="en-GB" altLang="pt-BR" sz="2400" dirty="0"/>
          </a:p>
          <a:p>
            <a:pPr marL="0" indent="0">
              <a:lnSpc>
                <a:spcPct val="110000"/>
              </a:lnSpc>
              <a:buClr>
                <a:srgbClr val="114FFB"/>
              </a:buClr>
              <a:buSzPct val="50000"/>
              <a:buNone/>
            </a:pPr>
            <a:endParaRPr lang="en-GB" altLang="pt-BR" sz="2300" b="0" dirty="0" smtClean="0"/>
          </a:p>
          <a:p>
            <a:pPr marL="0" indent="0">
              <a:lnSpc>
                <a:spcPct val="110000"/>
              </a:lnSpc>
              <a:buClr>
                <a:srgbClr val="114FFB"/>
              </a:buClr>
              <a:buSzPct val="50000"/>
              <a:buNone/>
            </a:pPr>
            <a:r>
              <a:rPr lang="en-GB" altLang="pt-BR" sz="2400" b="0" dirty="0" smtClean="0"/>
              <a:t>	</a:t>
            </a:r>
            <a:r>
              <a:rPr lang="en-GB" altLang="pt-BR" sz="2400" dirty="0" smtClean="0">
                <a:solidFill>
                  <a:srgbClr val="FF0000"/>
                </a:solidFill>
              </a:rPr>
              <a:t>NÃO </a:t>
            </a:r>
            <a:r>
              <a:rPr lang="en-GB" altLang="pt-BR" sz="2400" dirty="0">
                <a:solidFill>
                  <a:srgbClr val="FF0000"/>
                </a:solidFill>
              </a:rPr>
              <a:t>HÁ </a:t>
            </a:r>
            <a:r>
              <a:rPr lang="en-GB" altLang="pt-BR" sz="2400" b="0" dirty="0">
                <a:sym typeface="Wingdings" panose="05000000000000000000" pitchFamily="2" charset="2"/>
              </a:rPr>
              <a:t></a:t>
            </a:r>
            <a:r>
              <a:rPr lang="en-GB" altLang="pt-BR" sz="2400" b="0" dirty="0"/>
              <a:t> 	</a:t>
            </a:r>
            <a:r>
              <a:rPr lang="en-GB" altLang="pt-BR" sz="2400" b="0" dirty="0" err="1"/>
              <a:t>Precisa</a:t>
            </a:r>
            <a:r>
              <a:rPr lang="en-GB" altLang="pt-BR" sz="2400" b="0" dirty="0"/>
              <a:t> </a:t>
            </a:r>
            <a:r>
              <a:rPr lang="en-GB" altLang="pt-BR" sz="2400" b="0" dirty="0" err="1"/>
              <a:t>ver</a:t>
            </a:r>
            <a:r>
              <a:rPr lang="en-GB" altLang="pt-BR" sz="2400" b="0" dirty="0"/>
              <a:t> </a:t>
            </a:r>
            <a:r>
              <a:rPr lang="en-GB" altLang="pt-BR" sz="2400" b="0" dirty="0" err="1"/>
              <a:t>na</a:t>
            </a:r>
            <a:r>
              <a:rPr lang="en-GB" altLang="pt-BR" sz="2400" b="0" dirty="0"/>
              <a:t> </a:t>
            </a:r>
            <a:r>
              <a:rPr lang="en-GB" altLang="pt-BR" sz="2400" b="0" dirty="0" err="1"/>
              <a:t>Folha</a:t>
            </a:r>
            <a:r>
              <a:rPr lang="en-GB" altLang="pt-BR" sz="2400" b="0" dirty="0"/>
              <a:t> de Dados do 				Chiller </a:t>
            </a:r>
            <a:r>
              <a:rPr lang="en-GB" altLang="pt-BR" sz="2400" b="0" dirty="0" err="1"/>
              <a:t>em</a:t>
            </a:r>
            <a:r>
              <a:rPr lang="en-GB" altLang="pt-BR" sz="2400" b="0" dirty="0"/>
              <a:t> </a:t>
            </a:r>
            <a:r>
              <a:rPr lang="en-GB" altLang="pt-BR" sz="2400" b="0" dirty="0" err="1"/>
              <a:t>cada</a:t>
            </a:r>
            <a:r>
              <a:rPr lang="en-GB" altLang="pt-BR" sz="2400" b="0" dirty="0"/>
              <a:t> </a:t>
            </a:r>
            <a:r>
              <a:rPr lang="en-GB" altLang="pt-BR" sz="2400" b="0" dirty="0" err="1"/>
              <a:t>Projeto</a:t>
            </a:r>
            <a:r>
              <a:rPr lang="en-GB" altLang="pt-BR" sz="2400" b="0" dirty="0"/>
              <a:t>. </a:t>
            </a:r>
          </a:p>
          <a:p>
            <a:pPr marL="0" indent="0">
              <a:lnSpc>
                <a:spcPct val="110000"/>
              </a:lnSpc>
              <a:buClr>
                <a:srgbClr val="114FFB"/>
              </a:buClr>
              <a:buSzPct val="50000"/>
              <a:buNone/>
            </a:pPr>
            <a:endParaRPr lang="en-GB" altLang="pt-BR" sz="2300" b="0" dirty="0"/>
          </a:p>
        </p:txBody>
      </p:sp>
      <p:sp>
        <p:nvSpPr>
          <p:cNvPr id="10243" name="Rectangle 1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162800" cy="609600"/>
          </a:xfrm>
          <a:noFill/>
        </p:spPr>
        <p:txBody>
          <a:bodyPr/>
          <a:lstStyle/>
          <a:p>
            <a:r>
              <a:rPr lang="pt-BR" altLang="pt-BR" sz="3100" b="0" dirty="0" smtClean="0">
                <a:solidFill>
                  <a:schemeClr val="tx1"/>
                </a:solidFill>
              </a:rPr>
              <a:t>Eficiência </a:t>
            </a:r>
            <a:r>
              <a:rPr lang="pt-BR" altLang="pt-BR" sz="3100" b="0" dirty="0">
                <a:solidFill>
                  <a:schemeClr val="tx1"/>
                </a:solidFill>
              </a:rPr>
              <a:t>Energética - Approach</a:t>
            </a:r>
            <a:endParaRPr lang="pt-BR" altLang="pt-BR" sz="31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87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82000" cy="609600"/>
          </a:xfrm>
        </p:spPr>
        <p:txBody>
          <a:bodyPr/>
          <a:lstStyle/>
          <a:p>
            <a:r>
              <a:rPr lang="pt-BR" altLang="pt-BR" sz="3100" b="0" dirty="0" smtClean="0">
                <a:solidFill>
                  <a:schemeClr val="tx1"/>
                </a:solidFill>
              </a:rPr>
              <a:t>Equações dos Trocadores de Calor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95400"/>
            <a:ext cx="8305800" cy="609600"/>
          </a:xfrm>
        </p:spPr>
        <p:txBody>
          <a:bodyPr/>
          <a:lstStyle/>
          <a:p>
            <a:pPr algn="just">
              <a:buClr>
                <a:srgbClr val="3D06B8"/>
              </a:buClr>
              <a:buSzPct val="50000"/>
              <a:buFont typeface="Monotype Sorts" pitchFamily="2" charset="2"/>
              <a:buChar char="n"/>
            </a:pPr>
            <a:r>
              <a:rPr lang="pt-BR" altLang="pt-BR" sz="2500" b="0" dirty="0" smtClean="0">
                <a:solidFill>
                  <a:srgbClr val="13046A"/>
                </a:solidFill>
                <a:latin typeface="Arial" charset="0"/>
              </a:rPr>
              <a:t>Fluxo de Calor Trocado – Equações dos Fluidos:</a:t>
            </a:r>
          </a:p>
        </p:txBody>
      </p:sp>
      <p:graphicFrame>
        <p:nvGraphicFramePr>
          <p:cNvPr id="4100" name="Object 1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405730295"/>
              </p:ext>
            </p:extLst>
          </p:nvPr>
        </p:nvGraphicFramePr>
        <p:xfrm>
          <a:off x="5562600" y="2057400"/>
          <a:ext cx="3238269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2" name="Equação" r:id="rId3" imgW="1079280" imgH="203040" progId="Equation.3">
                  <p:embed/>
                </p:oleObj>
              </mc:Choice>
              <mc:Fallback>
                <p:oleObj name="Equação" r:id="rId3" imgW="1079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057400"/>
                        <a:ext cx="3238269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804654"/>
              </p:ext>
            </p:extLst>
          </p:nvPr>
        </p:nvGraphicFramePr>
        <p:xfrm>
          <a:off x="762000" y="2057400"/>
          <a:ext cx="4383087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3" name="Equação" r:id="rId5" imgW="1511280" imgH="203040" progId="Equation.3">
                  <p:embed/>
                </p:oleObj>
              </mc:Choice>
              <mc:Fallback>
                <p:oleObj name="Equação" r:id="rId5" imgW="1511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4383087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14"/>
          <p:cNvSpPr>
            <a:spLocks noChangeArrowheads="1"/>
          </p:cNvSpPr>
          <p:nvPr/>
        </p:nvSpPr>
        <p:spPr bwMode="auto">
          <a:xfrm>
            <a:off x="533400" y="36068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buClr>
                <a:srgbClr val="3D06B8"/>
              </a:buClr>
              <a:buSzPct val="50000"/>
              <a:buFont typeface="Monotype Sorts" pitchFamily="2" charset="2"/>
              <a:buChar char="n"/>
            </a:pPr>
            <a:r>
              <a:rPr lang="pt-BR" altLang="pt-BR" sz="2500" dirty="0">
                <a:latin typeface="Arial" charset="0"/>
              </a:rPr>
              <a:t>Fluxo de Calor Trocado – Equação do Trocador:</a:t>
            </a:r>
          </a:p>
        </p:txBody>
      </p:sp>
      <p:graphicFrame>
        <p:nvGraphicFramePr>
          <p:cNvPr id="4103" name="Object 1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954213" y="4456113"/>
          <a:ext cx="5006975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4" name="Equação" r:id="rId7" imgW="1143000" imgH="203040" progId="Equation.3">
                  <p:embed/>
                </p:oleObj>
              </mc:Choice>
              <mc:Fallback>
                <p:oleObj name="Equação" r:id="rId7" imgW="1143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213" y="4456113"/>
                        <a:ext cx="5006975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09345-6F65-4A94-B4C5-3EA002B58048}" type="slidenum">
              <a:rPr lang="en-US" altLang="pt-BR" smtClean="0"/>
              <a:pPr>
                <a:defRPr/>
              </a:pPr>
              <a:t>13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6174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82000" cy="609600"/>
          </a:xfrm>
        </p:spPr>
        <p:txBody>
          <a:bodyPr/>
          <a:lstStyle/>
          <a:p>
            <a:r>
              <a:rPr lang="pt-BR" altLang="pt-BR" sz="3100" b="0" dirty="0" smtClean="0">
                <a:solidFill>
                  <a:schemeClr val="tx1"/>
                </a:solidFill>
              </a:rPr>
              <a:t>Equações dos Trocadores de Calor</a:t>
            </a:r>
          </a:p>
        </p:txBody>
      </p:sp>
      <p:sp>
        <p:nvSpPr>
          <p:cNvPr id="5123" name="Rectangle 14"/>
          <p:cNvSpPr>
            <a:spLocks noChangeArrowheads="1"/>
          </p:cNvSpPr>
          <p:nvPr/>
        </p:nvSpPr>
        <p:spPr bwMode="auto">
          <a:xfrm>
            <a:off x="533400" y="14478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>
              <a:buClr>
                <a:srgbClr val="3D06B8"/>
              </a:buClr>
              <a:buSzPct val="50000"/>
              <a:buNone/>
            </a:pPr>
            <a:r>
              <a:rPr lang="pt-BR" altLang="pt-BR" sz="2800" dirty="0">
                <a:solidFill>
                  <a:srgbClr val="13046A"/>
                </a:solidFill>
                <a:latin typeface="Arial" charset="0"/>
              </a:rPr>
              <a:t>Coeficiente Global de Transferência de Calor:</a:t>
            </a:r>
          </a:p>
        </p:txBody>
      </p:sp>
      <p:graphicFrame>
        <p:nvGraphicFramePr>
          <p:cNvPr id="5124" name="Object 1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701260257"/>
              </p:ext>
            </p:extLst>
          </p:nvPr>
        </p:nvGraphicFramePr>
        <p:xfrm>
          <a:off x="533400" y="2286000"/>
          <a:ext cx="8145462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Equação" r:id="rId3" imgW="2387520" imgH="647640" progId="Equation.3">
                  <p:embed/>
                </p:oleObj>
              </mc:Choice>
              <mc:Fallback>
                <p:oleObj name="Equação" r:id="rId3" imgW="2387520" imgH="647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8145462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554182" y="48006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>
              <a:buClr>
                <a:srgbClr val="3D06B8"/>
              </a:buClr>
              <a:buSzPct val="50000"/>
              <a:buNone/>
            </a:pPr>
            <a:r>
              <a:rPr lang="pt-BR" altLang="pt-BR" sz="2800" dirty="0" smtClean="0">
                <a:solidFill>
                  <a:srgbClr val="13046A"/>
                </a:solidFill>
                <a:latin typeface="Arial" charset="0"/>
              </a:rPr>
              <a:t>OBS:  </a:t>
            </a:r>
            <a:r>
              <a:rPr lang="en-GB" altLang="pt-BR" sz="2800" b="1" dirty="0" smtClean="0">
                <a:solidFill>
                  <a:srgbClr val="FF0000"/>
                </a:solidFill>
                <a:latin typeface="Arial" charset="0"/>
              </a:rPr>
              <a:t>K</a:t>
            </a:r>
            <a:r>
              <a:rPr lang="en-GB" altLang="pt-BR" sz="2800" dirty="0" smtClean="0">
                <a:solidFill>
                  <a:srgbClr val="13046A"/>
                </a:solidFill>
                <a:latin typeface="Arial" charset="0"/>
              </a:rPr>
              <a:t> </a:t>
            </a:r>
            <a:r>
              <a:rPr lang="en-GB" altLang="pt-BR" sz="2800" dirty="0" err="1" smtClean="0">
                <a:solidFill>
                  <a:srgbClr val="13046A"/>
                </a:solidFill>
                <a:latin typeface="Arial" charset="0"/>
              </a:rPr>
              <a:t>será</a:t>
            </a:r>
            <a:r>
              <a:rPr lang="en-GB" altLang="pt-BR" sz="2800" dirty="0" smtClean="0">
                <a:solidFill>
                  <a:srgbClr val="13046A"/>
                </a:solidFill>
                <a:latin typeface="Arial" charset="0"/>
              </a:rPr>
              <a:t> </a:t>
            </a:r>
            <a:r>
              <a:rPr lang="en-GB" altLang="pt-BR" sz="2800" dirty="0" err="1" smtClean="0">
                <a:solidFill>
                  <a:srgbClr val="13046A"/>
                </a:solidFill>
                <a:latin typeface="Arial" charset="0"/>
              </a:rPr>
              <a:t>sempre</a:t>
            </a:r>
            <a:r>
              <a:rPr lang="en-GB" altLang="pt-BR" sz="2800" dirty="0" smtClean="0">
                <a:solidFill>
                  <a:srgbClr val="13046A"/>
                </a:solidFill>
                <a:latin typeface="Arial" charset="0"/>
              </a:rPr>
              <a:t> </a:t>
            </a:r>
            <a:r>
              <a:rPr lang="en-GB" altLang="pt-BR" sz="2800" b="1" dirty="0" err="1" smtClean="0">
                <a:solidFill>
                  <a:srgbClr val="FF0000"/>
                </a:solidFill>
                <a:latin typeface="Arial" charset="0"/>
              </a:rPr>
              <a:t>menor</a:t>
            </a:r>
            <a:r>
              <a:rPr lang="en-GB" altLang="pt-BR" sz="2800" dirty="0" smtClean="0">
                <a:solidFill>
                  <a:srgbClr val="13046A"/>
                </a:solidFill>
                <a:latin typeface="Arial" charset="0"/>
              </a:rPr>
              <a:t> que o </a:t>
            </a:r>
            <a:r>
              <a:rPr lang="en-GB" altLang="pt-BR" sz="2800" b="1" dirty="0" err="1" smtClean="0">
                <a:solidFill>
                  <a:srgbClr val="FF0000"/>
                </a:solidFill>
                <a:latin typeface="Arial" charset="0"/>
              </a:rPr>
              <a:t>menor</a:t>
            </a:r>
            <a:r>
              <a:rPr lang="en-GB" altLang="pt-BR" sz="28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altLang="pt-BR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pt-BR" altLang="pt-BR" b="1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09345-6F65-4A94-B4C5-3EA002B58048}" type="slidenum">
              <a:rPr lang="en-US" altLang="pt-BR" smtClean="0"/>
              <a:pPr>
                <a:defRPr/>
              </a:pPr>
              <a:t>14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0735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auto">
          <a:xfrm>
            <a:off x="3978275" y="4684713"/>
            <a:ext cx="125413" cy="255587"/>
          </a:xfrm>
          <a:custGeom>
            <a:avLst/>
            <a:gdLst>
              <a:gd name="T0" fmla="*/ 122238 w 79"/>
              <a:gd name="T1" fmla="*/ 180975 h 161"/>
              <a:gd name="T2" fmla="*/ 103188 w 79"/>
              <a:gd name="T3" fmla="*/ 115887 h 161"/>
              <a:gd name="T4" fmla="*/ 90488 w 79"/>
              <a:gd name="T5" fmla="*/ 66675 h 161"/>
              <a:gd name="T6" fmla="*/ 88900 w 79"/>
              <a:gd name="T7" fmla="*/ 31750 h 161"/>
              <a:gd name="T8" fmla="*/ 87313 w 79"/>
              <a:gd name="T9" fmla="*/ 46037 h 161"/>
              <a:gd name="T10" fmla="*/ 87313 w 79"/>
              <a:gd name="T11" fmla="*/ 63500 h 161"/>
              <a:gd name="T12" fmla="*/ 90488 w 79"/>
              <a:gd name="T13" fmla="*/ 93662 h 161"/>
              <a:gd name="T14" fmla="*/ 95250 w 79"/>
              <a:gd name="T15" fmla="*/ 117475 h 161"/>
              <a:gd name="T16" fmla="*/ 100013 w 79"/>
              <a:gd name="T17" fmla="*/ 127000 h 161"/>
              <a:gd name="T18" fmla="*/ 103188 w 79"/>
              <a:gd name="T19" fmla="*/ 134937 h 161"/>
              <a:gd name="T20" fmla="*/ 104775 w 79"/>
              <a:gd name="T21" fmla="*/ 144462 h 161"/>
              <a:gd name="T22" fmla="*/ 109538 w 79"/>
              <a:gd name="T23" fmla="*/ 152400 h 161"/>
              <a:gd name="T24" fmla="*/ 111125 w 79"/>
              <a:gd name="T25" fmla="*/ 160337 h 161"/>
              <a:gd name="T26" fmla="*/ 112713 w 79"/>
              <a:gd name="T27" fmla="*/ 169862 h 161"/>
              <a:gd name="T28" fmla="*/ 114300 w 79"/>
              <a:gd name="T29" fmla="*/ 177800 h 161"/>
              <a:gd name="T30" fmla="*/ 115888 w 79"/>
              <a:gd name="T31" fmla="*/ 185737 h 161"/>
              <a:gd name="T32" fmla="*/ 115888 w 79"/>
              <a:gd name="T33" fmla="*/ 192087 h 161"/>
              <a:gd name="T34" fmla="*/ 115888 w 79"/>
              <a:gd name="T35" fmla="*/ 200025 h 161"/>
              <a:gd name="T36" fmla="*/ 115888 w 79"/>
              <a:gd name="T37" fmla="*/ 207962 h 161"/>
              <a:gd name="T38" fmla="*/ 114300 w 79"/>
              <a:gd name="T39" fmla="*/ 214312 h 161"/>
              <a:gd name="T40" fmla="*/ 112713 w 79"/>
              <a:gd name="T41" fmla="*/ 220662 h 161"/>
              <a:gd name="T42" fmla="*/ 109538 w 79"/>
              <a:gd name="T43" fmla="*/ 225425 h 161"/>
              <a:gd name="T44" fmla="*/ 104775 w 79"/>
              <a:gd name="T45" fmla="*/ 228600 h 161"/>
              <a:gd name="T46" fmla="*/ 100013 w 79"/>
              <a:gd name="T47" fmla="*/ 233362 h 161"/>
              <a:gd name="T48" fmla="*/ 93663 w 79"/>
              <a:gd name="T49" fmla="*/ 236537 h 161"/>
              <a:gd name="T50" fmla="*/ 87313 w 79"/>
              <a:gd name="T51" fmla="*/ 239712 h 161"/>
              <a:gd name="T52" fmla="*/ 77788 w 79"/>
              <a:gd name="T53" fmla="*/ 241300 h 161"/>
              <a:gd name="T54" fmla="*/ 68263 w 79"/>
              <a:gd name="T55" fmla="*/ 242887 h 161"/>
              <a:gd name="T56" fmla="*/ 58738 w 79"/>
              <a:gd name="T57" fmla="*/ 242887 h 161"/>
              <a:gd name="T58" fmla="*/ 50800 w 79"/>
              <a:gd name="T59" fmla="*/ 241300 h 161"/>
              <a:gd name="T60" fmla="*/ 41275 w 79"/>
              <a:gd name="T61" fmla="*/ 239712 h 161"/>
              <a:gd name="T62" fmla="*/ 33338 w 79"/>
              <a:gd name="T63" fmla="*/ 236537 h 161"/>
              <a:gd name="T64" fmla="*/ 26988 w 79"/>
              <a:gd name="T65" fmla="*/ 233362 h 161"/>
              <a:gd name="T66" fmla="*/ 20638 w 79"/>
              <a:gd name="T67" fmla="*/ 230187 h 161"/>
              <a:gd name="T68" fmla="*/ 15875 w 79"/>
              <a:gd name="T69" fmla="*/ 225425 h 161"/>
              <a:gd name="T70" fmla="*/ 12700 w 79"/>
              <a:gd name="T71" fmla="*/ 219075 h 161"/>
              <a:gd name="T72" fmla="*/ 11113 w 79"/>
              <a:gd name="T73" fmla="*/ 212725 h 161"/>
              <a:gd name="T74" fmla="*/ 7938 w 79"/>
              <a:gd name="T75" fmla="*/ 204787 h 161"/>
              <a:gd name="T76" fmla="*/ 7938 w 79"/>
              <a:gd name="T77" fmla="*/ 196850 h 161"/>
              <a:gd name="T78" fmla="*/ 7938 w 79"/>
              <a:gd name="T79" fmla="*/ 190500 h 161"/>
              <a:gd name="T80" fmla="*/ 9525 w 79"/>
              <a:gd name="T81" fmla="*/ 184150 h 161"/>
              <a:gd name="T82" fmla="*/ 11113 w 79"/>
              <a:gd name="T83" fmla="*/ 176212 h 161"/>
              <a:gd name="T84" fmla="*/ 11113 w 79"/>
              <a:gd name="T85" fmla="*/ 168275 h 161"/>
              <a:gd name="T86" fmla="*/ 12700 w 79"/>
              <a:gd name="T87" fmla="*/ 160337 h 161"/>
              <a:gd name="T88" fmla="*/ 14288 w 79"/>
              <a:gd name="T89" fmla="*/ 150812 h 161"/>
              <a:gd name="T90" fmla="*/ 17463 w 79"/>
              <a:gd name="T91" fmla="*/ 144462 h 161"/>
              <a:gd name="T92" fmla="*/ 20638 w 79"/>
              <a:gd name="T93" fmla="*/ 136525 h 161"/>
              <a:gd name="T94" fmla="*/ 25400 w 79"/>
              <a:gd name="T95" fmla="*/ 128587 h 161"/>
              <a:gd name="T96" fmla="*/ 28575 w 79"/>
              <a:gd name="T97" fmla="*/ 119062 h 161"/>
              <a:gd name="T98" fmla="*/ 31750 w 79"/>
              <a:gd name="T99" fmla="*/ 111125 h 161"/>
              <a:gd name="T100" fmla="*/ 36513 w 79"/>
              <a:gd name="T101" fmla="*/ 92075 h 161"/>
              <a:gd name="T102" fmla="*/ 38100 w 79"/>
              <a:gd name="T103" fmla="*/ 63500 h 161"/>
              <a:gd name="T104" fmla="*/ 38100 w 79"/>
              <a:gd name="T105" fmla="*/ 36512 h 161"/>
              <a:gd name="T106" fmla="*/ 31750 w 79"/>
              <a:gd name="T107" fmla="*/ 7937 h 161"/>
              <a:gd name="T108" fmla="*/ 31750 w 79"/>
              <a:gd name="T109" fmla="*/ 15875 h 161"/>
              <a:gd name="T110" fmla="*/ 33338 w 79"/>
              <a:gd name="T111" fmla="*/ 34925 h 161"/>
              <a:gd name="T112" fmla="*/ 31750 w 79"/>
              <a:gd name="T113" fmla="*/ 65087 h 161"/>
              <a:gd name="T114" fmla="*/ 26988 w 79"/>
              <a:gd name="T115" fmla="*/ 100012 h 161"/>
              <a:gd name="T116" fmla="*/ 6350 w 79"/>
              <a:gd name="T117" fmla="*/ 161925 h 161"/>
              <a:gd name="T118" fmla="*/ 6350 w 79"/>
              <a:gd name="T119" fmla="*/ 227012 h 161"/>
              <a:gd name="T120" fmla="*/ 61913 w 79"/>
              <a:gd name="T121" fmla="*/ 254000 h 161"/>
              <a:gd name="T122" fmla="*/ 117475 w 79"/>
              <a:gd name="T123" fmla="*/ 228600 h 16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9" h="161">
                <a:moveTo>
                  <a:pt x="74" y="144"/>
                </a:moveTo>
                <a:lnTo>
                  <a:pt x="77" y="134"/>
                </a:lnTo>
                <a:lnTo>
                  <a:pt x="78" y="125"/>
                </a:lnTo>
                <a:lnTo>
                  <a:pt x="77" y="114"/>
                </a:lnTo>
                <a:lnTo>
                  <a:pt x="76" y="103"/>
                </a:lnTo>
                <a:lnTo>
                  <a:pt x="72" y="92"/>
                </a:lnTo>
                <a:lnTo>
                  <a:pt x="69" y="81"/>
                </a:lnTo>
                <a:lnTo>
                  <a:pt x="65" y="73"/>
                </a:lnTo>
                <a:lnTo>
                  <a:pt x="62" y="66"/>
                </a:lnTo>
                <a:lnTo>
                  <a:pt x="60" y="58"/>
                </a:lnTo>
                <a:lnTo>
                  <a:pt x="59" y="50"/>
                </a:lnTo>
                <a:lnTo>
                  <a:pt x="57" y="42"/>
                </a:lnTo>
                <a:lnTo>
                  <a:pt x="56" y="34"/>
                </a:lnTo>
                <a:lnTo>
                  <a:pt x="56" y="26"/>
                </a:lnTo>
                <a:lnTo>
                  <a:pt x="56" y="18"/>
                </a:lnTo>
                <a:lnTo>
                  <a:pt x="56" y="20"/>
                </a:lnTo>
                <a:lnTo>
                  <a:pt x="56" y="22"/>
                </a:lnTo>
                <a:lnTo>
                  <a:pt x="55" y="24"/>
                </a:lnTo>
                <a:lnTo>
                  <a:pt x="55" y="26"/>
                </a:lnTo>
                <a:lnTo>
                  <a:pt x="55" y="29"/>
                </a:lnTo>
                <a:lnTo>
                  <a:pt x="55" y="30"/>
                </a:lnTo>
                <a:lnTo>
                  <a:pt x="55" y="33"/>
                </a:lnTo>
                <a:lnTo>
                  <a:pt x="55" y="35"/>
                </a:lnTo>
                <a:lnTo>
                  <a:pt x="55" y="40"/>
                </a:lnTo>
                <a:lnTo>
                  <a:pt x="56" y="44"/>
                </a:lnTo>
                <a:lnTo>
                  <a:pt x="56" y="50"/>
                </a:lnTo>
                <a:lnTo>
                  <a:pt x="56" y="54"/>
                </a:lnTo>
                <a:lnTo>
                  <a:pt x="57" y="59"/>
                </a:lnTo>
                <a:lnTo>
                  <a:pt x="58" y="65"/>
                </a:lnTo>
                <a:lnTo>
                  <a:pt x="59" y="68"/>
                </a:lnTo>
                <a:lnTo>
                  <a:pt x="60" y="73"/>
                </a:lnTo>
                <a:lnTo>
                  <a:pt x="60" y="74"/>
                </a:lnTo>
                <a:lnTo>
                  <a:pt x="61" y="76"/>
                </a:lnTo>
                <a:lnTo>
                  <a:pt x="62" y="77"/>
                </a:lnTo>
                <a:lnTo>
                  <a:pt x="62" y="79"/>
                </a:lnTo>
                <a:lnTo>
                  <a:pt x="63" y="80"/>
                </a:lnTo>
                <a:lnTo>
                  <a:pt x="63" y="81"/>
                </a:lnTo>
                <a:lnTo>
                  <a:pt x="64" y="83"/>
                </a:lnTo>
                <a:lnTo>
                  <a:pt x="65" y="84"/>
                </a:lnTo>
                <a:lnTo>
                  <a:pt x="65" y="85"/>
                </a:lnTo>
                <a:lnTo>
                  <a:pt x="66" y="87"/>
                </a:lnTo>
                <a:lnTo>
                  <a:pt x="66" y="88"/>
                </a:lnTo>
                <a:lnTo>
                  <a:pt x="66" y="89"/>
                </a:lnTo>
                <a:lnTo>
                  <a:pt x="66" y="91"/>
                </a:lnTo>
                <a:lnTo>
                  <a:pt x="67" y="92"/>
                </a:lnTo>
                <a:lnTo>
                  <a:pt x="67" y="93"/>
                </a:lnTo>
                <a:lnTo>
                  <a:pt x="68" y="95"/>
                </a:lnTo>
                <a:lnTo>
                  <a:pt x="69" y="96"/>
                </a:lnTo>
                <a:lnTo>
                  <a:pt x="69" y="97"/>
                </a:lnTo>
                <a:lnTo>
                  <a:pt x="69" y="99"/>
                </a:lnTo>
                <a:lnTo>
                  <a:pt x="70" y="100"/>
                </a:lnTo>
                <a:lnTo>
                  <a:pt x="70" y="101"/>
                </a:lnTo>
                <a:lnTo>
                  <a:pt x="70" y="103"/>
                </a:lnTo>
                <a:lnTo>
                  <a:pt x="71" y="104"/>
                </a:lnTo>
                <a:lnTo>
                  <a:pt x="71" y="105"/>
                </a:lnTo>
                <a:lnTo>
                  <a:pt x="71" y="107"/>
                </a:lnTo>
                <a:lnTo>
                  <a:pt x="72" y="108"/>
                </a:lnTo>
                <a:lnTo>
                  <a:pt x="72" y="109"/>
                </a:lnTo>
                <a:lnTo>
                  <a:pt x="72" y="111"/>
                </a:lnTo>
                <a:lnTo>
                  <a:pt x="72" y="112"/>
                </a:lnTo>
                <a:lnTo>
                  <a:pt x="72" y="113"/>
                </a:lnTo>
                <a:lnTo>
                  <a:pt x="72" y="114"/>
                </a:lnTo>
                <a:lnTo>
                  <a:pt x="73" y="116"/>
                </a:lnTo>
                <a:lnTo>
                  <a:pt x="73" y="117"/>
                </a:lnTo>
                <a:lnTo>
                  <a:pt x="73" y="118"/>
                </a:lnTo>
                <a:lnTo>
                  <a:pt x="73" y="119"/>
                </a:lnTo>
                <a:lnTo>
                  <a:pt x="73" y="120"/>
                </a:lnTo>
                <a:lnTo>
                  <a:pt x="73" y="121"/>
                </a:lnTo>
                <a:lnTo>
                  <a:pt x="73" y="123"/>
                </a:lnTo>
                <a:lnTo>
                  <a:pt x="73" y="124"/>
                </a:lnTo>
                <a:lnTo>
                  <a:pt x="73" y="125"/>
                </a:lnTo>
                <a:lnTo>
                  <a:pt x="73" y="126"/>
                </a:lnTo>
                <a:lnTo>
                  <a:pt x="73" y="127"/>
                </a:lnTo>
                <a:lnTo>
                  <a:pt x="73" y="128"/>
                </a:lnTo>
                <a:lnTo>
                  <a:pt x="73" y="129"/>
                </a:lnTo>
                <a:lnTo>
                  <a:pt x="73" y="131"/>
                </a:lnTo>
                <a:lnTo>
                  <a:pt x="72" y="132"/>
                </a:lnTo>
                <a:lnTo>
                  <a:pt x="72" y="133"/>
                </a:lnTo>
                <a:lnTo>
                  <a:pt x="72" y="134"/>
                </a:lnTo>
                <a:lnTo>
                  <a:pt x="72" y="135"/>
                </a:lnTo>
                <a:lnTo>
                  <a:pt x="72" y="136"/>
                </a:lnTo>
                <a:lnTo>
                  <a:pt x="71" y="137"/>
                </a:lnTo>
                <a:lnTo>
                  <a:pt x="71" y="138"/>
                </a:lnTo>
                <a:lnTo>
                  <a:pt x="71" y="139"/>
                </a:lnTo>
                <a:lnTo>
                  <a:pt x="70" y="139"/>
                </a:lnTo>
                <a:lnTo>
                  <a:pt x="70" y="140"/>
                </a:lnTo>
                <a:lnTo>
                  <a:pt x="69" y="141"/>
                </a:lnTo>
                <a:lnTo>
                  <a:pt x="69" y="142"/>
                </a:lnTo>
                <a:lnTo>
                  <a:pt x="68" y="142"/>
                </a:lnTo>
                <a:lnTo>
                  <a:pt x="67" y="143"/>
                </a:lnTo>
                <a:lnTo>
                  <a:pt x="67" y="144"/>
                </a:lnTo>
                <a:lnTo>
                  <a:pt x="66" y="144"/>
                </a:lnTo>
                <a:lnTo>
                  <a:pt x="66" y="145"/>
                </a:lnTo>
                <a:lnTo>
                  <a:pt x="65" y="146"/>
                </a:lnTo>
                <a:lnTo>
                  <a:pt x="64" y="147"/>
                </a:lnTo>
                <a:lnTo>
                  <a:pt x="63" y="147"/>
                </a:lnTo>
                <a:lnTo>
                  <a:pt x="62" y="147"/>
                </a:lnTo>
                <a:lnTo>
                  <a:pt x="61" y="148"/>
                </a:lnTo>
                <a:lnTo>
                  <a:pt x="60" y="149"/>
                </a:lnTo>
                <a:lnTo>
                  <a:pt x="59" y="149"/>
                </a:lnTo>
                <a:lnTo>
                  <a:pt x="59" y="150"/>
                </a:lnTo>
                <a:lnTo>
                  <a:pt x="57" y="150"/>
                </a:lnTo>
                <a:lnTo>
                  <a:pt x="56" y="150"/>
                </a:lnTo>
                <a:lnTo>
                  <a:pt x="55" y="151"/>
                </a:lnTo>
                <a:lnTo>
                  <a:pt x="53" y="152"/>
                </a:lnTo>
                <a:lnTo>
                  <a:pt x="52" y="152"/>
                </a:lnTo>
                <a:lnTo>
                  <a:pt x="51" y="152"/>
                </a:lnTo>
                <a:lnTo>
                  <a:pt x="49" y="152"/>
                </a:lnTo>
                <a:lnTo>
                  <a:pt x="48" y="152"/>
                </a:lnTo>
                <a:lnTo>
                  <a:pt x="46" y="153"/>
                </a:lnTo>
                <a:lnTo>
                  <a:pt x="45" y="153"/>
                </a:lnTo>
                <a:lnTo>
                  <a:pt x="43" y="153"/>
                </a:lnTo>
                <a:lnTo>
                  <a:pt x="42" y="153"/>
                </a:lnTo>
                <a:lnTo>
                  <a:pt x="40" y="153"/>
                </a:lnTo>
                <a:lnTo>
                  <a:pt x="39" y="153"/>
                </a:lnTo>
                <a:lnTo>
                  <a:pt x="37" y="153"/>
                </a:lnTo>
                <a:lnTo>
                  <a:pt x="35" y="153"/>
                </a:lnTo>
                <a:lnTo>
                  <a:pt x="34" y="152"/>
                </a:lnTo>
                <a:lnTo>
                  <a:pt x="33" y="152"/>
                </a:lnTo>
                <a:lnTo>
                  <a:pt x="32" y="152"/>
                </a:lnTo>
                <a:lnTo>
                  <a:pt x="30" y="152"/>
                </a:lnTo>
                <a:lnTo>
                  <a:pt x="29" y="152"/>
                </a:lnTo>
                <a:lnTo>
                  <a:pt x="27" y="151"/>
                </a:lnTo>
                <a:lnTo>
                  <a:pt x="26" y="151"/>
                </a:lnTo>
                <a:lnTo>
                  <a:pt x="25" y="150"/>
                </a:lnTo>
                <a:lnTo>
                  <a:pt x="24" y="150"/>
                </a:lnTo>
                <a:lnTo>
                  <a:pt x="22" y="150"/>
                </a:lnTo>
                <a:lnTo>
                  <a:pt x="21" y="149"/>
                </a:lnTo>
                <a:lnTo>
                  <a:pt x="20" y="149"/>
                </a:lnTo>
                <a:lnTo>
                  <a:pt x="19" y="148"/>
                </a:lnTo>
                <a:lnTo>
                  <a:pt x="18" y="147"/>
                </a:lnTo>
                <a:lnTo>
                  <a:pt x="17" y="147"/>
                </a:lnTo>
                <a:lnTo>
                  <a:pt x="16" y="147"/>
                </a:lnTo>
                <a:lnTo>
                  <a:pt x="15" y="147"/>
                </a:lnTo>
                <a:lnTo>
                  <a:pt x="14" y="146"/>
                </a:lnTo>
                <a:lnTo>
                  <a:pt x="13" y="145"/>
                </a:lnTo>
                <a:lnTo>
                  <a:pt x="12" y="144"/>
                </a:lnTo>
                <a:lnTo>
                  <a:pt x="11" y="144"/>
                </a:lnTo>
                <a:lnTo>
                  <a:pt x="11" y="143"/>
                </a:lnTo>
                <a:lnTo>
                  <a:pt x="10" y="142"/>
                </a:lnTo>
                <a:lnTo>
                  <a:pt x="9" y="141"/>
                </a:lnTo>
                <a:lnTo>
                  <a:pt x="9" y="140"/>
                </a:lnTo>
                <a:lnTo>
                  <a:pt x="8" y="139"/>
                </a:lnTo>
                <a:lnTo>
                  <a:pt x="8" y="138"/>
                </a:lnTo>
                <a:lnTo>
                  <a:pt x="7" y="138"/>
                </a:lnTo>
                <a:lnTo>
                  <a:pt x="7" y="136"/>
                </a:lnTo>
                <a:lnTo>
                  <a:pt x="7" y="135"/>
                </a:lnTo>
                <a:lnTo>
                  <a:pt x="7" y="134"/>
                </a:lnTo>
                <a:lnTo>
                  <a:pt x="6" y="132"/>
                </a:lnTo>
                <a:lnTo>
                  <a:pt x="6" y="131"/>
                </a:lnTo>
                <a:lnTo>
                  <a:pt x="6" y="130"/>
                </a:lnTo>
                <a:lnTo>
                  <a:pt x="5" y="129"/>
                </a:lnTo>
                <a:lnTo>
                  <a:pt x="5" y="128"/>
                </a:lnTo>
                <a:lnTo>
                  <a:pt x="5" y="127"/>
                </a:lnTo>
                <a:lnTo>
                  <a:pt x="5" y="125"/>
                </a:lnTo>
                <a:lnTo>
                  <a:pt x="5" y="124"/>
                </a:lnTo>
                <a:lnTo>
                  <a:pt x="5" y="123"/>
                </a:lnTo>
                <a:lnTo>
                  <a:pt x="5" y="122"/>
                </a:lnTo>
                <a:lnTo>
                  <a:pt x="5" y="121"/>
                </a:lnTo>
                <a:lnTo>
                  <a:pt x="5" y="120"/>
                </a:lnTo>
                <a:lnTo>
                  <a:pt x="6" y="119"/>
                </a:lnTo>
                <a:lnTo>
                  <a:pt x="6" y="118"/>
                </a:lnTo>
                <a:lnTo>
                  <a:pt x="6" y="117"/>
                </a:lnTo>
                <a:lnTo>
                  <a:pt x="6" y="116"/>
                </a:lnTo>
                <a:lnTo>
                  <a:pt x="6" y="114"/>
                </a:lnTo>
                <a:lnTo>
                  <a:pt x="6" y="113"/>
                </a:lnTo>
                <a:lnTo>
                  <a:pt x="7" y="112"/>
                </a:lnTo>
                <a:lnTo>
                  <a:pt x="7" y="111"/>
                </a:lnTo>
                <a:lnTo>
                  <a:pt x="7" y="110"/>
                </a:lnTo>
                <a:lnTo>
                  <a:pt x="7" y="108"/>
                </a:lnTo>
                <a:lnTo>
                  <a:pt x="7" y="107"/>
                </a:lnTo>
                <a:lnTo>
                  <a:pt x="7" y="106"/>
                </a:lnTo>
                <a:lnTo>
                  <a:pt x="7" y="105"/>
                </a:lnTo>
                <a:lnTo>
                  <a:pt x="7" y="103"/>
                </a:lnTo>
                <a:lnTo>
                  <a:pt x="8" y="102"/>
                </a:lnTo>
                <a:lnTo>
                  <a:pt x="8" y="101"/>
                </a:lnTo>
                <a:lnTo>
                  <a:pt x="9" y="99"/>
                </a:lnTo>
                <a:lnTo>
                  <a:pt x="9" y="98"/>
                </a:lnTo>
                <a:lnTo>
                  <a:pt x="9" y="97"/>
                </a:lnTo>
                <a:lnTo>
                  <a:pt x="9" y="95"/>
                </a:lnTo>
                <a:lnTo>
                  <a:pt x="10" y="94"/>
                </a:lnTo>
                <a:lnTo>
                  <a:pt x="10" y="93"/>
                </a:lnTo>
                <a:lnTo>
                  <a:pt x="10" y="92"/>
                </a:lnTo>
                <a:lnTo>
                  <a:pt x="11" y="91"/>
                </a:lnTo>
                <a:lnTo>
                  <a:pt x="11" y="89"/>
                </a:lnTo>
                <a:lnTo>
                  <a:pt x="11" y="88"/>
                </a:lnTo>
                <a:lnTo>
                  <a:pt x="12" y="87"/>
                </a:lnTo>
                <a:lnTo>
                  <a:pt x="13" y="86"/>
                </a:lnTo>
                <a:lnTo>
                  <a:pt x="13" y="84"/>
                </a:lnTo>
                <a:lnTo>
                  <a:pt x="14" y="83"/>
                </a:lnTo>
                <a:lnTo>
                  <a:pt x="15" y="82"/>
                </a:lnTo>
                <a:lnTo>
                  <a:pt x="16" y="81"/>
                </a:lnTo>
                <a:lnTo>
                  <a:pt x="16" y="79"/>
                </a:lnTo>
                <a:lnTo>
                  <a:pt x="17" y="78"/>
                </a:lnTo>
                <a:lnTo>
                  <a:pt x="17" y="77"/>
                </a:lnTo>
                <a:lnTo>
                  <a:pt x="18" y="75"/>
                </a:lnTo>
                <a:lnTo>
                  <a:pt x="18" y="74"/>
                </a:lnTo>
                <a:lnTo>
                  <a:pt x="20" y="73"/>
                </a:lnTo>
                <a:lnTo>
                  <a:pt x="20" y="72"/>
                </a:lnTo>
                <a:lnTo>
                  <a:pt x="20" y="70"/>
                </a:lnTo>
                <a:lnTo>
                  <a:pt x="20" y="69"/>
                </a:lnTo>
                <a:lnTo>
                  <a:pt x="21" y="66"/>
                </a:lnTo>
                <a:lnTo>
                  <a:pt x="22" y="62"/>
                </a:lnTo>
                <a:lnTo>
                  <a:pt x="23" y="58"/>
                </a:lnTo>
                <a:lnTo>
                  <a:pt x="23" y="53"/>
                </a:lnTo>
                <a:lnTo>
                  <a:pt x="24" y="49"/>
                </a:lnTo>
                <a:lnTo>
                  <a:pt x="24" y="45"/>
                </a:lnTo>
                <a:lnTo>
                  <a:pt x="24" y="40"/>
                </a:lnTo>
                <a:lnTo>
                  <a:pt x="24" y="37"/>
                </a:lnTo>
                <a:lnTo>
                  <a:pt x="24" y="33"/>
                </a:lnTo>
                <a:lnTo>
                  <a:pt x="24" y="28"/>
                </a:lnTo>
                <a:lnTo>
                  <a:pt x="24" y="23"/>
                </a:lnTo>
                <a:lnTo>
                  <a:pt x="23" y="18"/>
                </a:lnTo>
                <a:lnTo>
                  <a:pt x="22" y="14"/>
                </a:lnTo>
                <a:lnTo>
                  <a:pt x="21" y="10"/>
                </a:lnTo>
                <a:lnTo>
                  <a:pt x="20" y="5"/>
                </a:lnTo>
                <a:lnTo>
                  <a:pt x="20" y="0"/>
                </a:lnTo>
                <a:lnTo>
                  <a:pt x="20" y="4"/>
                </a:lnTo>
                <a:lnTo>
                  <a:pt x="20" y="7"/>
                </a:lnTo>
                <a:lnTo>
                  <a:pt x="20" y="10"/>
                </a:lnTo>
                <a:lnTo>
                  <a:pt x="20" y="13"/>
                </a:lnTo>
                <a:lnTo>
                  <a:pt x="21" y="15"/>
                </a:lnTo>
                <a:lnTo>
                  <a:pt x="21" y="19"/>
                </a:lnTo>
                <a:lnTo>
                  <a:pt x="21" y="22"/>
                </a:lnTo>
                <a:lnTo>
                  <a:pt x="21" y="25"/>
                </a:lnTo>
                <a:lnTo>
                  <a:pt x="21" y="31"/>
                </a:lnTo>
                <a:lnTo>
                  <a:pt x="20" y="36"/>
                </a:lnTo>
                <a:lnTo>
                  <a:pt x="20" y="41"/>
                </a:lnTo>
                <a:lnTo>
                  <a:pt x="20" y="47"/>
                </a:lnTo>
                <a:lnTo>
                  <a:pt x="20" y="52"/>
                </a:lnTo>
                <a:lnTo>
                  <a:pt x="19" y="58"/>
                </a:lnTo>
                <a:lnTo>
                  <a:pt x="17" y="63"/>
                </a:lnTo>
                <a:lnTo>
                  <a:pt x="16" y="68"/>
                </a:lnTo>
                <a:lnTo>
                  <a:pt x="10" y="80"/>
                </a:lnTo>
                <a:lnTo>
                  <a:pt x="7" y="91"/>
                </a:lnTo>
                <a:lnTo>
                  <a:pt x="4" y="102"/>
                </a:lnTo>
                <a:lnTo>
                  <a:pt x="1" y="113"/>
                </a:lnTo>
                <a:lnTo>
                  <a:pt x="0" y="124"/>
                </a:lnTo>
                <a:lnTo>
                  <a:pt x="0" y="134"/>
                </a:lnTo>
                <a:lnTo>
                  <a:pt x="4" y="143"/>
                </a:lnTo>
                <a:lnTo>
                  <a:pt x="8" y="150"/>
                </a:lnTo>
                <a:lnTo>
                  <a:pt x="16" y="154"/>
                </a:lnTo>
                <a:lnTo>
                  <a:pt x="25" y="158"/>
                </a:lnTo>
                <a:lnTo>
                  <a:pt x="39" y="160"/>
                </a:lnTo>
                <a:lnTo>
                  <a:pt x="52" y="158"/>
                </a:lnTo>
                <a:lnTo>
                  <a:pt x="62" y="156"/>
                </a:lnTo>
                <a:lnTo>
                  <a:pt x="71" y="150"/>
                </a:lnTo>
                <a:lnTo>
                  <a:pt x="74" y="144"/>
                </a:lnTo>
              </a:path>
            </a:pathLst>
          </a:custGeom>
          <a:solidFill>
            <a:srgbClr val="A4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47" name="Freeform 3"/>
          <p:cNvSpPr>
            <a:spLocks/>
          </p:cNvSpPr>
          <p:nvPr/>
        </p:nvSpPr>
        <p:spPr bwMode="auto">
          <a:xfrm>
            <a:off x="4351338" y="4795838"/>
            <a:ext cx="128587" cy="241300"/>
          </a:xfrm>
          <a:custGeom>
            <a:avLst/>
            <a:gdLst>
              <a:gd name="T0" fmla="*/ 123825 w 81"/>
              <a:gd name="T1" fmla="*/ 168275 h 152"/>
              <a:gd name="T2" fmla="*/ 95250 w 81"/>
              <a:gd name="T3" fmla="*/ 84138 h 152"/>
              <a:gd name="T4" fmla="*/ 82550 w 81"/>
              <a:gd name="T5" fmla="*/ 33338 h 152"/>
              <a:gd name="T6" fmla="*/ 80962 w 81"/>
              <a:gd name="T7" fmla="*/ 20638 h 152"/>
              <a:gd name="T8" fmla="*/ 79375 w 81"/>
              <a:gd name="T9" fmla="*/ 39688 h 152"/>
              <a:gd name="T10" fmla="*/ 80962 w 81"/>
              <a:gd name="T11" fmla="*/ 61913 h 152"/>
              <a:gd name="T12" fmla="*/ 87312 w 81"/>
              <a:gd name="T13" fmla="*/ 79375 h 152"/>
              <a:gd name="T14" fmla="*/ 92075 w 81"/>
              <a:gd name="T15" fmla="*/ 88900 h 152"/>
              <a:gd name="T16" fmla="*/ 95250 w 81"/>
              <a:gd name="T17" fmla="*/ 98425 h 152"/>
              <a:gd name="T18" fmla="*/ 100012 w 81"/>
              <a:gd name="T19" fmla="*/ 107950 h 152"/>
              <a:gd name="T20" fmla="*/ 104775 w 81"/>
              <a:gd name="T21" fmla="*/ 119063 h 152"/>
              <a:gd name="T22" fmla="*/ 107950 w 81"/>
              <a:gd name="T23" fmla="*/ 128588 h 152"/>
              <a:gd name="T24" fmla="*/ 111125 w 81"/>
              <a:gd name="T25" fmla="*/ 138113 h 152"/>
              <a:gd name="T26" fmla="*/ 112712 w 81"/>
              <a:gd name="T27" fmla="*/ 147638 h 152"/>
              <a:gd name="T28" fmla="*/ 115887 w 81"/>
              <a:gd name="T29" fmla="*/ 158750 h 152"/>
              <a:gd name="T30" fmla="*/ 117475 w 81"/>
              <a:gd name="T31" fmla="*/ 168275 h 152"/>
              <a:gd name="T32" fmla="*/ 117475 w 81"/>
              <a:gd name="T33" fmla="*/ 177800 h 152"/>
              <a:gd name="T34" fmla="*/ 117475 w 81"/>
              <a:gd name="T35" fmla="*/ 187325 h 152"/>
              <a:gd name="T36" fmla="*/ 115887 w 81"/>
              <a:gd name="T37" fmla="*/ 195263 h 152"/>
              <a:gd name="T38" fmla="*/ 114300 w 81"/>
              <a:gd name="T39" fmla="*/ 204788 h 152"/>
              <a:gd name="T40" fmla="*/ 109537 w 81"/>
              <a:gd name="T41" fmla="*/ 211138 h 152"/>
              <a:gd name="T42" fmla="*/ 104775 w 81"/>
              <a:gd name="T43" fmla="*/ 217488 h 152"/>
              <a:gd name="T44" fmla="*/ 96837 w 81"/>
              <a:gd name="T45" fmla="*/ 220663 h 152"/>
              <a:gd name="T46" fmla="*/ 87312 w 81"/>
              <a:gd name="T47" fmla="*/ 225425 h 152"/>
              <a:gd name="T48" fmla="*/ 76200 w 81"/>
              <a:gd name="T49" fmla="*/ 227013 h 152"/>
              <a:gd name="T50" fmla="*/ 65087 w 81"/>
              <a:gd name="T51" fmla="*/ 227013 h 152"/>
              <a:gd name="T52" fmla="*/ 53975 w 81"/>
              <a:gd name="T53" fmla="*/ 227013 h 152"/>
              <a:gd name="T54" fmla="*/ 42862 w 81"/>
              <a:gd name="T55" fmla="*/ 223838 h 152"/>
              <a:gd name="T56" fmla="*/ 33337 w 81"/>
              <a:gd name="T57" fmla="*/ 222250 h 152"/>
              <a:gd name="T58" fmla="*/ 26987 w 81"/>
              <a:gd name="T59" fmla="*/ 217488 h 152"/>
              <a:gd name="T60" fmla="*/ 20637 w 81"/>
              <a:gd name="T61" fmla="*/ 212725 h 152"/>
              <a:gd name="T62" fmla="*/ 15875 w 81"/>
              <a:gd name="T63" fmla="*/ 206375 h 152"/>
              <a:gd name="T64" fmla="*/ 11112 w 81"/>
              <a:gd name="T65" fmla="*/ 198438 h 152"/>
              <a:gd name="T66" fmla="*/ 11112 w 81"/>
              <a:gd name="T67" fmla="*/ 188913 h 152"/>
              <a:gd name="T68" fmla="*/ 9525 w 81"/>
              <a:gd name="T69" fmla="*/ 180975 h 152"/>
              <a:gd name="T70" fmla="*/ 11112 w 81"/>
              <a:gd name="T71" fmla="*/ 171450 h 152"/>
              <a:gd name="T72" fmla="*/ 11112 w 81"/>
              <a:gd name="T73" fmla="*/ 163513 h 152"/>
              <a:gd name="T74" fmla="*/ 12700 w 81"/>
              <a:gd name="T75" fmla="*/ 152400 h 152"/>
              <a:gd name="T76" fmla="*/ 15875 w 81"/>
              <a:gd name="T77" fmla="*/ 142875 h 152"/>
              <a:gd name="T78" fmla="*/ 17462 w 81"/>
              <a:gd name="T79" fmla="*/ 131763 h 152"/>
              <a:gd name="T80" fmla="*/ 22225 w 81"/>
              <a:gd name="T81" fmla="*/ 120650 h 152"/>
              <a:gd name="T82" fmla="*/ 26987 w 81"/>
              <a:gd name="T83" fmla="*/ 111125 h 152"/>
              <a:gd name="T84" fmla="*/ 31750 w 81"/>
              <a:gd name="T85" fmla="*/ 100013 h 152"/>
              <a:gd name="T86" fmla="*/ 36512 w 81"/>
              <a:gd name="T87" fmla="*/ 90488 h 152"/>
              <a:gd name="T88" fmla="*/ 39687 w 81"/>
              <a:gd name="T89" fmla="*/ 80963 h 152"/>
              <a:gd name="T90" fmla="*/ 44450 w 81"/>
              <a:gd name="T91" fmla="*/ 71438 h 152"/>
              <a:gd name="T92" fmla="*/ 52387 w 81"/>
              <a:gd name="T93" fmla="*/ 47625 h 152"/>
              <a:gd name="T94" fmla="*/ 52387 w 81"/>
              <a:gd name="T95" fmla="*/ 22225 h 152"/>
              <a:gd name="T96" fmla="*/ 49212 w 81"/>
              <a:gd name="T97" fmla="*/ 3175 h 152"/>
              <a:gd name="T98" fmla="*/ 49212 w 81"/>
              <a:gd name="T99" fmla="*/ 11113 h 152"/>
              <a:gd name="T100" fmla="*/ 39687 w 81"/>
              <a:gd name="T101" fmla="*/ 61913 h 152"/>
              <a:gd name="T102" fmla="*/ 17462 w 81"/>
              <a:gd name="T103" fmla="*/ 111125 h 152"/>
              <a:gd name="T104" fmla="*/ 1587 w 81"/>
              <a:gd name="T105" fmla="*/ 198438 h 152"/>
              <a:gd name="T106" fmla="*/ 63500 w 81"/>
              <a:gd name="T107" fmla="*/ 239713 h 1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1" h="152">
                <a:moveTo>
                  <a:pt x="72" y="141"/>
                </a:moveTo>
                <a:lnTo>
                  <a:pt x="76" y="135"/>
                </a:lnTo>
                <a:lnTo>
                  <a:pt x="78" y="126"/>
                </a:lnTo>
                <a:lnTo>
                  <a:pt x="80" y="116"/>
                </a:lnTo>
                <a:lnTo>
                  <a:pt x="78" y="106"/>
                </a:lnTo>
                <a:lnTo>
                  <a:pt x="76" y="94"/>
                </a:lnTo>
                <a:lnTo>
                  <a:pt x="73" y="83"/>
                </a:lnTo>
                <a:lnTo>
                  <a:pt x="70" y="70"/>
                </a:lnTo>
                <a:lnTo>
                  <a:pt x="64" y="60"/>
                </a:lnTo>
                <a:lnTo>
                  <a:pt x="60" y="53"/>
                </a:lnTo>
                <a:lnTo>
                  <a:pt x="59" y="47"/>
                </a:lnTo>
                <a:lnTo>
                  <a:pt x="56" y="41"/>
                </a:lnTo>
                <a:lnTo>
                  <a:pt x="55" y="35"/>
                </a:lnTo>
                <a:lnTo>
                  <a:pt x="53" y="28"/>
                </a:lnTo>
                <a:lnTo>
                  <a:pt x="52" y="21"/>
                </a:lnTo>
                <a:lnTo>
                  <a:pt x="52" y="13"/>
                </a:lnTo>
                <a:lnTo>
                  <a:pt x="52" y="7"/>
                </a:lnTo>
                <a:lnTo>
                  <a:pt x="52" y="10"/>
                </a:lnTo>
                <a:lnTo>
                  <a:pt x="51" y="12"/>
                </a:lnTo>
                <a:lnTo>
                  <a:pt x="51" y="13"/>
                </a:lnTo>
                <a:lnTo>
                  <a:pt x="51" y="16"/>
                </a:lnTo>
                <a:lnTo>
                  <a:pt x="50" y="19"/>
                </a:lnTo>
                <a:lnTo>
                  <a:pt x="50" y="21"/>
                </a:lnTo>
                <a:lnTo>
                  <a:pt x="50" y="23"/>
                </a:lnTo>
                <a:lnTo>
                  <a:pt x="50" y="25"/>
                </a:lnTo>
                <a:lnTo>
                  <a:pt x="50" y="28"/>
                </a:lnTo>
                <a:lnTo>
                  <a:pt x="50" y="31"/>
                </a:lnTo>
                <a:lnTo>
                  <a:pt x="51" y="34"/>
                </a:lnTo>
                <a:lnTo>
                  <a:pt x="51" y="37"/>
                </a:lnTo>
                <a:lnTo>
                  <a:pt x="51" y="39"/>
                </a:lnTo>
                <a:lnTo>
                  <a:pt x="52" y="42"/>
                </a:lnTo>
                <a:lnTo>
                  <a:pt x="53" y="45"/>
                </a:lnTo>
                <a:lnTo>
                  <a:pt x="53" y="48"/>
                </a:lnTo>
                <a:lnTo>
                  <a:pt x="54" y="49"/>
                </a:lnTo>
                <a:lnTo>
                  <a:pt x="55" y="50"/>
                </a:lnTo>
                <a:lnTo>
                  <a:pt x="56" y="52"/>
                </a:lnTo>
                <a:lnTo>
                  <a:pt x="56" y="53"/>
                </a:lnTo>
                <a:lnTo>
                  <a:pt x="57" y="54"/>
                </a:lnTo>
                <a:lnTo>
                  <a:pt x="57" y="55"/>
                </a:lnTo>
                <a:lnTo>
                  <a:pt x="58" y="56"/>
                </a:lnTo>
                <a:lnTo>
                  <a:pt x="59" y="57"/>
                </a:lnTo>
                <a:lnTo>
                  <a:pt x="59" y="58"/>
                </a:lnTo>
                <a:lnTo>
                  <a:pt x="60" y="60"/>
                </a:lnTo>
                <a:lnTo>
                  <a:pt x="60" y="61"/>
                </a:lnTo>
                <a:lnTo>
                  <a:pt x="60" y="62"/>
                </a:lnTo>
                <a:lnTo>
                  <a:pt x="60" y="63"/>
                </a:lnTo>
                <a:lnTo>
                  <a:pt x="62" y="64"/>
                </a:lnTo>
                <a:lnTo>
                  <a:pt x="62" y="65"/>
                </a:lnTo>
                <a:lnTo>
                  <a:pt x="63" y="67"/>
                </a:lnTo>
                <a:lnTo>
                  <a:pt x="63" y="68"/>
                </a:lnTo>
                <a:lnTo>
                  <a:pt x="64" y="69"/>
                </a:lnTo>
                <a:lnTo>
                  <a:pt x="64" y="71"/>
                </a:lnTo>
                <a:lnTo>
                  <a:pt x="65" y="72"/>
                </a:lnTo>
                <a:lnTo>
                  <a:pt x="65" y="74"/>
                </a:lnTo>
                <a:lnTo>
                  <a:pt x="66" y="75"/>
                </a:lnTo>
                <a:lnTo>
                  <a:pt x="66" y="76"/>
                </a:lnTo>
                <a:lnTo>
                  <a:pt x="67" y="77"/>
                </a:lnTo>
                <a:lnTo>
                  <a:pt x="67" y="79"/>
                </a:lnTo>
                <a:lnTo>
                  <a:pt x="67" y="80"/>
                </a:lnTo>
                <a:lnTo>
                  <a:pt x="68" y="81"/>
                </a:lnTo>
                <a:lnTo>
                  <a:pt x="68" y="82"/>
                </a:lnTo>
                <a:lnTo>
                  <a:pt x="69" y="83"/>
                </a:lnTo>
                <a:lnTo>
                  <a:pt x="69" y="85"/>
                </a:lnTo>
                <a:lnTo>
                  <a:pt x="69" y="86"/>
                </a:lnTo>
                <a:lnTo>
                  <a:pt x="70" y="87"/>
                </a:lnTo>
                <a:lnTo>
                  <a:pt x="70" y="88"/>
                </a:lnTo>
                <a:lnTo>
                  <a:pt x="70" y="89"/>
                </a:lnTo>
                <a:lnTo>
                  <a:pt x="71" y="90"/>
                </a:lnTo>
                <a:lnTo>
                  <a:pt x="71" y="92"/>
                </a:lnTo>
                <a:lnTo>
                  <a:pt x="71" y="93"/>
                </a:lnTo>
                <a:lnTo>
                  <a:pt x="72" y="94"/>
                </a:lnTo>
                <a:lnTo>
                  <a:pt x="73" y="96"/>
                </a:lnTo>
                <a:lnTo>
                  <a:pt x="73" y="97"/>
                </a:lnTo>
                <a:lnTo>
                  <a:pt x="73" y="98"/>
                </a:lnTo>
                <a:lnTo>
                  <a:pt x="73" y="100"/>
                </a:lnTo>
                <a:lnTo>
                  <a:pt x="73" y="101"/>
                </a:lnTo>
                <a:lnTo>
                  <a:pt x="73" y="103"/>
                </a:lnTo>
                <a:lnTo>
                  <a:pt x="73" y="104"/>
                </a:lnTo>
                <a:lnTo>
                  <a:pt x="73" y="105"/>
                </a:lnTo>
                <a:lnTo>
                  <a:pt x="74" y="106"/>
                </a:lnTo>
                <a:lnTo>
                  <a:pt x="74" y="107"/>
                </a:lnTo>
                <a:lnTo>
                  <a:pt x="74" y="108"/>
                </a:lnTo>
                <a:lnTo>
                  <a:pt x="74" y="109"/>
                </a:lnTo>
                <a:lnTo>
                  <a:pt x="74" y="111"/>
                </a:lnTo>
                <a:lnTo>
                  <a:pt x="74" y="112"/>
                </a:lnTo>
                <a:lnTo>
                  <a:pt x="74" y="113"/>
                </a:lnTo>
                <a:lnTo>
                  <a:pt x="74" y="114"/>
                </a:lnTo>
                <a:lnTo>
                  <a:pt x="74" y="115"/>
                </a:lnTo>
                <a:lnTo>
                  <a:pt x="74" y="116"/>
                </a:lnTo>
                <a:lnTo>
                  <a:pt x="74" y="118"/>
                </a:lnTo>
                <a:lnTo>
                  <a:pt x="74" y="119"/>
                </a:lnTo>
                <a:lnTo>
                  <a:pt x="74" y="120"/>
                </a:lnTo>
                <a:lnTo>
                  <a:pt x="74" y="121"/>
                </a:lnTo>
                <a:lnTo>
                  <a:pt x="73" y="122"/>
                </a:lnTo>
                <a:lnTo>
                  <a:pt x="73" y="123"/>
                </a:lnTo>
                <a:lnTo>
                  <a:pt x="73" y="124"/>
                </a:lnTo>
                <a:lnTo>
                  <a:pt x="73" y="125"/>
                </a:lnTo>
                <a:lnTo>
                  <a:pt x="73" y="126"/>
                </a:lnTo>
                <a:lnTo>
                  <a:pt x="73" y="127"/>
                </a:lnTo>
                <a:lnTo>
                  <a:pt x="72" y="129"/>
                </a:lnTo>
                <a:lnTo>
                  <a:pt x="71" y="130"/>
                </a:lnTo>
                <a:lnTo>
                  <a:pt x="71" y="131"/>
                </a:lnTo>
                <a:lnTo>
                  <a:pt x="70" y="131"/>
                </a:lnTo>
                <a:lnTo>
                  <a:pt x="70" y="132"/>
                </a:lnTo>
                <a:lnTo>
                  <a:pt x="69" y="133"/>
                </a:lnTo>
                <a:lnTo>
                  <a:pt x="69" y="134"/>
                </a:lnTo>
                <a:lnTo>
                  <a:pt x="68" y="134"/>
                </a:lnTo>
                <a:lnTo>
                  <a:pt x="67" y="135"/>
                </a:lnTo>
                <a:lnTo>
                  <a:pt x="67" y="136"/>
                </a:lnTo>
                <a:lnTo>
                  <a:pt x="66" y="137"/>
                </a:lnTo>
                <a:lnTo>
                  <a:pt x="65" y="137"/>
                </a:lnTo>
                <a:lnTo>
                  <a:pt x="64" y="138"/>
                </a:lnTo>
                <a:lnTo>
                  <a:pt x="63" y="138"/>
                </a:lnTo>
                <a:lnTo>
                  <a:pt x="62" y="139"/>
                </a:lnTo>
                <a:lnTo>
                  <a:pt x="61" y="139"/>
                </a:lnTo>
                <a:lnTo>
                  <a:pt x="60" y="140"/>
                </a:lnTo>
                <a:lnTo>
                  <a:pt x="59" y="141"/>
                </a:lnTo>
                <a:lnTo>
                  <a:pt x="57" y="141"/>
                </a:lnTo>
                <a:lnTo>
                  <a:pt x="56" y="141"/>
                </a:lnTo>
                <a:lnTo>
                  <a:pt x="55" y="142"/>
                </a:lnTo>
                <a:lnTo>
                  <a:pt x="53" y="142"/>
                </a:lnTo>
                <a:lnTo>
                  <a:pt x="52" y="143"/>
                </a:lnTo>
                <a:lnTo>
                  <a:pt x="51" y="143"/>
                </a:lnTo>
                <a:lnTo>
                  <a:pt x="49" y="143"/>
                </a:lnTo>
                <a:lnTo>
                  <a:pt x="48" y="143"/>
                </a:lnTo>
                <a:lnTo>
                  <a:pt x="47" y="143"/>
                </a:lnTo>
                <a:lnTo>
                  <a:pt x="46" y="143"/>
                </a:lnTo>
                <a:lnTo>
                  <a:pt x="45" y="143"/>
                </a:lnTo>
                <a:lnTo>
                  <a:pt x="43" y="143"/>
                </a:lnTo>
                <a:lnTo>
                  <a:pt x="41" y="143"/>
                </a:lnTo>
                <a:lnTo>
                  <a:pt x="40" y="143"/>
                </a:lnTo>
                <a:lnTo>
                  <a:pt x="38" y="143"/>
                </a:lnTo>
                <a:lnTo>
                  <a:pt x="37" y="143"/>
                </a:lnTo>
                <a:lnTo>
                  <a:pt x="35" y="143"/>
                </a:lnTo>
                <a:lnTo>
                  <a:pt x="34" y="143"/>
                </a:lnTo>
                <a:lnTo>
                  <a:pt x="33" y="143"/>
                </a:lnTo>
                <a:lnTo>
                  <a:pt x="32" y="142"/>
                </a:lnTo>
                <a:lnTo>
                  <a:pt x="30" y="142"/>
                </a:lnTo>
                <a:lnTo>
                  <a:pt x="29" y="141"/>
                </a:lnTo>
                <a:lnTo>
                  <a:pt x="27" y="141"/>
                </a:lnTo>
                <a:lnTo>
                  <a:pt x="26" y="141"/>
                </a:lnTo>
                <a:lnTo>
                  <a:pt x="25" y="141"/>
                </a:lnTo>
                <a:lnTo>
                  <a:pt x="24" y="140"/>
                </a:lnTo>
                <a:lnTo>
                  <a:pt x="23" y="140"/>
                </a:lnTo>
                <a:lnTo>
                  <a:pt x="21" y="140"/>
                </a:lnTo>
                <a:lnTo>
                  <a:pt x="20" y="139"/>
                </a:lnTo>
                <a:lnTo>
                  <a:pt x="19" y="138"/>
                </a:lnTo>
                <a:lnTo>
                  <a:pt x="18" y="138"/>
                </a:lnTo>
                <a:lnTo>
                  <a:pt x="17" y="138"/>
                </a:lnTo>
                <a:lnTo>
                  <a:pt x="17" y="137"/>
                </a:lnTo>
                <a:lnTo>
                  <a:pt x="16" y="137"/>
                </a:lnTo>
                <a:lnTo>
                  <a:pt x="15" y="136"/>
                </a:lnTo>
                <a:lnTo>
                  <a:pt x="14" y="135"/>
                </a:lnTo>
                <a:lnTo>
                  <a:pt x="13" y="135"/>
                </a:lnTo>
                <a:lnTo>
                  <a:pt x="13" y="134"/>
                </a:lnTo>
                <a:lnTo>
                  <a:pt x="12" y="134"/>
                </a:lnTo>
                <a:lnTo>
                  <a:pt x="11" y="133"/>
                </a:lnTo>
                <a:lnTo>
                  <a:pt x="11" y="132"/>
                </a:lnTo>
                <a:lnTo>
                  <a:pt x="10" y="131"/>
                </a:lnTo>
                <a:lnTo>
                  <a:pt x="10" y="130"/>
                </a:lnTo>
                <a:lnTo>
                  <a:pt x="9" y="129"/>
                </a:lnTo>
                <a:lnTo>
                  <a:pt x="9" y="128"/>
                </a:lnTo>
                <a:lnTo>
                  <a:pt x="8" y="127"/>
                </a:lnTo>
                <a:lnTo>
                  <a:pt x="7" y="126"/>
                </a:lnTo>
                <a:lnTo>
                  <a:pt x="7" y="125"/>
                </a:lnTo>
                <a:lnTo>
                  <a:pt x="7" y="124"/>
                </a:lnTo>
                <a:lnTo>
                  <a:pt x="7" y="123"/>
                </a:lnTo>
                <a:lnTo>
                  <a:pt x="7" y="122"/>
                </a:lnTo>
                <a:lnTo>
                  <a:pt x="7" y="121"/>
                </a:lnTo>
                <a:lnTo>
                  <a:pt x="7" y="119"/>
                </a:lnTo>
                <a:lnTo>
                  <a:pt x="6" y="118"/>
                </a:lnTo>
                <a:lnTo>
                  <a:pt x="6" y="117"/>
                </a:lnTo>
                <a:lnTo>
                  <a:pt x="6" y="116"/>
                </a:lnTo>
                <a:lnTo>
                  <a:pt x="6" y="115"/>
                </a:lnTo>
                <a:lnTo>
                  <a:pt x="6" y="114"/>
                </a:lnTo>
                <a:lnTo>
                  <a:pt x="6" y="113"/>
                </a:lnTo>
                <a:lnTo>
                  <a:pt x="6" y="112"/>
                </a:lnTo>
                <a:lnTo>
                  <a:pt x="7" y="111"/>
                </a:lnTo>
                <a:lnTo>
                  <a:pt x="7" y="109"/>
                </a:lnTo>
                <a:lnTo>
                  <a:pt x="7" y="108"/>
                </a:lnTo>
                <a:lnTo>
                  <a:pt x="7" y="107"/>
                </a:lnTo>
                <a:lnTo>
                  <a:pt x="7" y="106"/>
                </a:lnTo>
                <a:lnTo>
                  <a:pt x="7" y="105"/>
                </a:lnTo>
                <a:lnTo>
                  <a:pt x="7" y="104"/>
                </a:lnTo>
                <a:lnTo>
                  <a:pt x="7" y="103"/>
                </a:lnTo>
                <a:lnTo>
                  <a:pt x="7" y="101"/>
                </a:lnTo>
                <a:lnTo>
                  <a:pt x="7" y="100"/>
                </a:lnTo>
                <a:lnTo>
                  <a:pt x="7" y="99"/>
                </a:lnTo>
                <a:lnTo>
                  <a:pt x="8" y="97"/>
                </a:lnTo>
                <a:lnTo>
                  <a:pt x="8" y="96"/>
                </a:lnTo>
                <a:lnTo>
                  <a:pt x="9" y="95"/>
                </a:lnTo>
                <a:lnTo>
                  <a:pt x="9" y="93"/>
                </a:lnTo>
                <a:lnTo>
                  <a:pt x="9" y="92"/>
                </a:lnTo>
                <a:lnTo>
                  <a:pt x="9" y="91"/>
                </a:lnTo>
                <a:lnTo>
                  <a:pt x="10" y="90"/>
                </a:lnTo>
                <a:lnTo>
                  <a:pt x="10" y="88"/>
                </a:lnTo>
                <a:lnTo>
                  <a:pt x="10" y="87"/>
                </a:lnTo>
                <a:lnTo>
                  <a:pt x="11" y="85"/>
                </a:lnTo>
                <a:lnTo>
                  <a:pt x="11" y="84"/>
                </a:lnTo>
                <a:lnTo>
                  <a:pt x="11" y="83"/>
                </a:lnTo>
                <a:lnTo>
                  <a:pt x="12" y="82"/>
                </a:lnTo>
                <a:lnTo>
                  <a:pt x="13" y="80"/>
                </a:lnTo>
                <a:lnTo>
                  <a:pt x="13" y="79"/>
                </a:lnTo>
                <a:lnTo>
                  <a:pt x="14" y="78"/>
                </a:lnTo>
                <a:lnTo>
                  <a:pt x="14" y="76"/>
                </a:lnTo>
                <a:lnTo>
                  <a:pt x="15" y="75"/>
                </a:lnTo>
                <a:lnTo>
                  <a:pt x="16" y="74"/>
                </a:lnTo>
                <a:lnTo>
                  <a:pt x="16" y="72"/>
                </a:lnTo>
                <a:lnTo>
                  <a:pt x="17" y="71"/>
                </a:lnTo>
                <a:lnTo>
                  <a:pt x="17" y="70"/>
                </a:lnTo>
                <a:lnTo>
                  <a:pt x="18" y="68"/>
                </a:lnTo>
                <a:lnTo>
                  <a:pt x="18" y="67"/>
                </a:lnTo>
                <a:lnTo>
                  <a:pt x="19" y="66"/>
                </a:lnTo>
                <a:lnTo>
                  <a:pt x="20" y="64"/>
                </a:lnTo>
                <a:lnTo>
                  <a:pt x="20" y="63"/>
                </a:lnTo>
                <a:lnTo>
                  <a:pt x="21" y="62"/>
                </a:lnTo>
                <a:lnTo>
                  <a:pt x="21" y="61"/>
                </a:lnTo>
                <a:lnTo>
                  <a:pt x="22" y="60"/>
                </a:lnTo>
                <a:lnTo>
                  <a:pt x="23" y="58"/>
                </a:lnTo>
                <a:lnTo>
                  <a:pt x="23" y="57"/>
                </a:lnTo>
                <a:lnTo>
                  <a:pt x="24" y="56"/>
                </a:lnTo>
                <a:lnTo>
                  <a:pt x="24" y="55"/>
                </a:lnTo>
                <a:lnTo>
                  <a:pt x="25" y="54"/>
                </a:lnTo>
                <a:lnTo>
                  <a:pt x="25" y="53"/>
                </a:lnTo>
                <a:lnTo>
                  <a:pt x="25" y="51"/>
                </a:lnTo>
                <a:lnTo>
                  <a:pt x="26" y="50"/>
                </a:lnTo>
                <a:lnTo>
                  <a:pt x="27" y="49"/>
                </a:lnTo>
                <a:lnTo>
                  <a:pt x="27" y="48"/>
                </a:lnTo>
                <a:lnTo>
                  <a:pt x="28" y="46"/>
                </a:lnTo>
                <a:lnTo>
                  <a:pt x="28" y="45"/>
                </a:lnTo>
                <a:lnTo>
                  <a:pt x="29" y="42"/>
                </a:lnTo>
                <a:lnTo>
                  <a:pt x="31" y="39"/>
                </a:lnTo>
                <a:lnTo>
                  <a:pt x="31" y="36"/>
                </a:lnTo>
                <a:lnTo>
                  <a:pt x="32" y="33"/>
                </a:lnTo>
                <a:lnTo>
                  <a:pt x="33" y="30"/>
                </a:lnTo>
                <a:lnTo>
                  <a:pt x="33" y="26"/>
                </a:lnTo>
                <a:lnTo>
                  <a:pt x="33" y="23"/>
                </a:lnTo>
                <a:lnTo>
                  <a:pt x="33" y="19"/>
                </a:lnTo>
                <a:lnTo>
                  <a:pt x="33" y="17"/>
                </a:lnTo>
                <a:lnTo>
                  <a:pt x="33" y="14"/>
                </a:lnTo>
                <a:lnTo>
                  <a:pt x="33" y="13"/>
                </a:lnTo>
                <a:lnTo>
                  <a:pt x="33" y="10"/>
                </a:lnTo>
                <a:lnTo>
                  <a:pt x="32" y="7"/>
                </a:lnTo>
                <a:lnTo>
                  <a:pt x="32" y="5"/>
                </a:lnTo>
                <a:lnTo>
                  <a:pt x="31" y="2"/>
                </a:lnTo>
                <a:lnTo>
                  <a:pt x="31" y="0"/>
                </a:lnTo>
                <a:lnTo>
                  <a:pt x="31" y="2"/>
                </a:lnTo>
                <a:lnTo>
                  <a:pt x="31" y="4"/>
                </a:lnTo>
                <a:lnTo>
                  <a:pt x="31" y="6"/>
                </a:lnTo>
                <a:lnTo>
                  <a:pt x="31" y="7"/>
                </a:lnTo>
                <a:lnTo>
                  <a:pt x="31" y="13"/>
                </a:lnTo>
                <a:lnTo>
                  <a:pt x="30" y="20"/>
                </a:lnTo>
                <a:lnTo>
                  <a:pt x="29" y="27"/>
                </a:lnTo>
                <a:lnTo>
                  <a:pt x="28" y="34"/>
                </a:lnTo>
                <a:lnTo>
                  <a:pt x="25" y="39"/>
                </a:lnTo>
                <a:lnTo>
                  <a:pt x="23" y="46"/>
                </a:lnTo>
                <a:lnTo>
                  <a:pt x="20" y="52"/>
                </a:lnTo>
                <a:lnTo>
                  <a:pt x="18" y="58"/>
                </a:lnTo>
                <a:lnTo>
                  <a:pt x="17" y="60"/>
                </a:lnTo>
                <a:lnTo>
                  <a:pt x="11" y="70"/>
                </a:lnTo>
                <a:lnTo>
                  <a:pt x="7" y="83"/>
                </a:lnTo>
                <a:lnTo>
                  <a:pt x="4" y="94"/>
                </a:lnTo>
                <a:lnTo>
                  <a:pt x="2" y="105"/>
                </a:lnTo>
                <a:lnTo>
                  <a:pt x="0" y="115"/>
                </a:lnTo>
                <a:lnTo>
                  <a:pt x="1" y="125"/>
                </a:lnTo>
                <a:lnTo>
                  <a:pt x="4" y="134"/>
                </a:lnTo>
                <a:lnTo>
                  <a:pt x="9" y="141"/>
                </a:lnTo>
                <a:lnTo>
                  <a:pt x="17" y="146"/>
                </a:lnTo>
                <a:lnTo>
                  <a:pt x="27" y="150"/>
                </a:lnTo>
                <a:lnTo>
                  <a:pt x="40" y="151"/>
                </a:lnTo>
                <a:lnTo>
                  <a:pt x="53" y="150"/>
                </a:lnTo>
                <a:lnTo>
                  <a:pt x="63" y="147"/>
                </a:lnTo>
                <a:lnTo>
                  <a:pt x="72" y="141"/>
                </a:lnTo>
              </a:path>
            </a:pathLst>
          </a:custGeom>
          <a:solidFill>
            <a:srgbClr val="A4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48" name="Freeform 4"/>
          <p:cNvSpPr>
            <a:spLocks/>
          </p:cNvSpPr>
          <p:nvPr/>
        </p:nvSpPr>
        <p:spPr bwMode="auto">
          <a:xfrm>
            <a:off x="4600575" y="5207000"/>
            <a:ext cx="9525" cy="28575"/>
          </a:xfrm>
          <a:custGeom>
            <a:avLst/>
            <a:gdLst>
              <a:gd name="T0" fmla="*/ 7938 w 6"/>
              <a:gd name="T1" fmla="*/ 26988 h 18"/>
              <a:gd name="T2" fmla="*/ 7938 w 6"/>
              <a:gd name="T3" fmla="*/ 23813 h 18"/>
              <a:gd name="T4" fmla="*/ 7938 w 6"/>
              <a:gd name="T5" fmla="*/ 20638 h 18"/>
              <a:gd name="T6" fmla="*/ 7938 w 6"/>
              <a:gd name="T7" fmla="*/ 19050 h 18"/>
              <a:gd name="T8" fmla="*/ 7938 w 6"/>
              <a:gd name="T9" fmla="*/ 15875 h 18"/>
              <a:gd name="T10" fmla="*/ 7938 w 6"/>
              <a:gd name="T11" fmla="*/ 11113 h 18"/>
              <a:gd name="T12" fmla="*/ 7938 w 6"/>
              <a:gd name="T13" fmla="*/ 6350 h 18"/>
              <a:gd name="T14" fmla="*/ 6350 w 6"/>
              <a:gd name="T15" fmla="*/ 3175 h 18"/>
              <a:gd name="T16" fmla="*/ 6350 w 6"/>
              <a:gd name="T17" fmla="*/ 0 h 18"/>
              <a:gd name="T18" fmla="*/ 4763 w 6"/>
              <a:gd name="T19" fmla="*/ 1588 h 18"/>
              <a:gd name="T20" fmla="*/ 4763 w 6"/>
              <a:gd name="T21" fmla="*/ 6350 h 18"/>
              <a:gd name="T22" fmla="*/ 4763 w 6"/>
              <a:gd name="T23" fmla="*/ 9525 h 18"/>
              <a:gd name="T24" fmla="*/ 3175 w 6"/>
              <a:gd name="T25" fmla="*/ 12700 h 18"/>
              <a:gd name="T26" fmla="*/ 3175 w 6"/>
              <a:gd name="T27" fmla="*/ 15875 h 18"/>
              <a:gd name="T28" fmla="*/ 1588 w 6"/>
              <a:gd name="T29" fmla="*/ 19050 h 18"/>
              <a:gd name="T30" fmla="*/ 1588 w 6"/>
              <a:gd name="T31" fmla="*/ 22225 h 18"/>
              <a:gd name="T32" fmla="*/ 0 w 6"/>
              <a:gd name="T33" fmla="*/ 25400 h 18"/>
              <a:gd name="T34" fmla="*/ 7938 w 6"/>
              <a:gd name="T35" fmla="*/ 26988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" h="18">
                <a:moveTo>
                  <a:pt x="5" y="17"/>
                </a:moveTo>
                <a:lnTo>
                  <a:pt x="5" y="15"/>
                </a:lnTo>
                <a:lnTo>
                  <a:pt x="5" y="13"/>
                </a:lnTo>
                <a:lnTo>
                  <a:pt x="5" y="12"/>
                </a:lnTo>
                <a:lnTo>
                  <a:pt x="5" y="10"/>
                </a:lnTo>
                <a:lnTo>
                  <a:pt x="5" y="7"/>
                </a:lnTo>
                <a:lnTo>
                  <a:pt x="5" y="4"/>
                </a:lnTo>
                <a:lnTo>
                  <a:pt x="4" y="2"/>
                </a:lnTo>
                <a:lnTo>
                  <a:pt x="4" y="0"/>
                </a:lnTo>
                <a:lnTo>
                  <a:pt x="3" y="1"/>
                </a:lnTo>
                <a:lnTo>
                  <a:pt x="3" y="4"/>
                </a:lnTo>
                <a:lnTo>
                  <a:pt x="3" y="6"/>
                </a:lnTo>
                <a:lnTo>
                  <a:pt x="2" y="8"/>
                </a:lnTo>
                <a:lnTo>
                  <a:pt x="2" y="10"/>
                </a:lnTo>
                <a:lnTo>
                  <a:pt x="1" y="12"/>
                </a:lnTo>
                <a:lnTo>
                  <a:pt x="1" y="14"/>
                </a:lnTo>
                <a:lnTo>
                  <a:pt x="0" y="16"/>
                </a:lnTo>
                <a:lnTo>
                  <a:pt x="5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49" name="Freeform 5"/>
          <p:cNvSpPr>
            <a:spLocks/>
          </p:cNvSpPr>
          <p:nvPr/>
        </p:nvSpPr>
        <p:spPr bwMode="auto">
          <a:xfrm>
            <a:off x="5167313" y="3833813"/>
            <a:ext cx="28575" cy="9525"/>
          </a:xfrm>
          <a:custGeom>
            <a:avLst/>
            <a:gdLst>
              <a:gd name="T0" fmla="*/ 26988 w 18"/>
              <a:gd name="T1" fmla="*/ 1588 h 6"/>
              <a:gd name="T2" fmla="*/ 23813 w 18"/>
              <a:gd name="T3" fmla="*/ 3175 h 6"/>
              <a:gd name="T4" fmla="*/ 20638 w 18"/>
              <a:gd name="T5" fmla="*/ 6350 h 6"/>
              <a:gd name="T6" fmla="*/ 14288 w 18"/>
              <a:gd name="T7" fmla="*/ 7938 h 6"/>
              <a:gd name="T8" fmla="*/ 9525 w 18"/>
              <a:gd name="T9" fmla="*/ 7938 h 6"/>
              <a:gd name="T10" fmla="*/ 0 w 18"/>
              <a:gd name="T11" fmla="*/ 3175 h 6"/>
              <a:gd name="T12" fmla="*/ 4763 w 18"/>
              <a:gd name="T13" fmla="*/ 3175 h 6"/>
              <a:gd name="T14" fmla="*/ 7938 w 18"/>
              <a:gd name="T15" fmla="*/ 1588 h 6"/>
              <a:gd name="T16" fmla="*/ 11113 w 18"/>
              <a:gd name="T17" fmla="*/ 0 h 6"/>
              <a:gd name="T18" fmla="*/ 15875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5" y="2"/>
                </a:lnTo>
                <a:lnTo>
                  <a:pt x="13" y="4"/>
                </a:lnTo>
                <a:lnTo>
                  <a:pt x="9" y="5"/>
                </a:lnTo>
                <a:lnTo>
                  <a:pt x="6" y="5"/>
                </a:lnTo>
                <a:lnTo>
                  <a:pt x="0" y="2"/>
                </a:lnTo>
                <a:lnTo>
                  <a:pt x="3" y="2"/>
                </a:lnTo>
                <a:lnTo>
                  <a:pt x="5" y="1"/>
                </a:lnTo>
                <a:lnTo>
                  <a:pt x="7" y="0"/>
                </a:lnTo>
                <a:lnTo>
                  <a:pt x="10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50" name="Freeform 6"/>
          <p:cNvSpPr>
            <a:spLocks/>
          </p:cNvSpPr>
          <p:nvPr/>
        </p:nvSpPr>
        <p:spPr bwMode="auto">
          <a:xfrm>
            <a:off x="4467225" y="3168650"/>
            <a:ext cx="9525" cy="28575"/>
          </a:xfrm>
          <a:custGeom>
            <a:avLst/>
            <a:gdLst>
              <a:gd name="T0" fmla="*/ 7938 w 6"/>
              <a:gd name="T1" fmla="*/ 26988 h 18"/>
              <a:gd name="T2" fmla="*/ 7938 w 6"/>
              <a:gd name="T3" fmla="*/ 23813 h 18"/>
              <a:gd name="T4" fmla="*/ 7938 w 6"/>
              <a:gd name="T5" fmla="*/ 20638 h 18"/>
              <a:gd name="T6" fmla="*/ 7938 w 6"/>
              <a:gd name="T7" fmla="*/ 19050 h 18"/>
              <a:gd name="T8" fmla="*/ 7938 w 6"/>
              <a:gd name="T9" fmla="*/ 15875 h 18"/>
              <a:gd name="T10" fmla="*/ 7938 w 6"/>
              <a:gd name="T11" fmla="*/ 11113 h 18"/>
              <a:gd name="T12" fmla="*/ 7938 w 6"/>
              <a:gd name="T13" fmla="*/ 6350 h 18"/>
              <a:gd name="T14" fmla="*/ 6350 w 6"/>
              <a:gd name="T15" fmla="*/ 3175 h 18"/>
              <a:gd name="T16" fmla="*/ 4763 w 6"/>
              <a:gd name="T17" fmla="*/ 0 h 18"/>
              <a:gd name="T18" fmla="*/ 4763 w 6"/>
              <a:gd name="T19" fmla="*/ 1588 h 18"/>
              <a:gd name="T20" fmla="*/ 4763 w 6"/>
              <a:gd name="T21" fmla="*/ 6350 h 18"/>
              <a:gd name="T22" fmla="*/ 4763 w 6"/>
              <a:gd name="T23" fmla="*/ 9525 h 18"/>
              <a:gd name="T24" fmla="*/ 3175 w 6"/>
              <a:gd name="T25" fmla="*/ 12700 h 18"/>
              <a:gd name="T26" fmla="*/ 3175 w 6"/>
              <a:gd name="T27" fmla="*/ 15875 h 18"/>
              <a:gd name="T28" fmla="*/ 1588 w 6"/>
              <a:gd name="T29" fmla="*/ 19050 h 18"/>
              <a:gd name="T30" fmla="*/ 1588 w 6"/>
              <a:gd name="T31" fmla="*/ 22225 h 18"/>
              <a:gd name="T32" fmla="*/ 0 w 6"/>
              <a:gd name="T33" fmla="*/ 25400 h 18"/>
              <a:gd name="T34" fmla="*/ 7938 w 6"/>
              <a:gd name="T35" fmla="*/ 26988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" h="18">
                <a:moveTo>
                  <a:pt x="5" y="17"/>
                </a:moveTo>
                <a:lnTo>
                  <a:pt x="5" y="15"/>
                </a:lnTo>
                <a:lnTo>
                  <a:pt x="5" y="13"/>
                </a:lnTo>
                <a:lnTo>
                  <a:pt x="5" y="12"/>
                </a:lnTo>
                <a:lnTo>
                  <a:pt x="5" y="10"/>
                </a:lnTo>
                <a:lnTo>
                  <a:pt x="5" y="7"/>
                </a:lnTo>
                <a:lnTo>
                  <a:pt x="5" y="4"/>
                </a:lnTo>
                <a:lnTo>
                  <a:pt x="4" y="2"/>
                </a:lnTo>
                <a:lnTo>
                  <a:pt x="3" y="0"/>
                </a:lnTo>
                <a:lnTo>
                  <a:pt x="3" y="1"/>
                </a:lnTo>
                <a:lnTo>
                  <a:pt x="3" y="4"/>
                </a:lnTo>
                <a:lnTo>
                  <a:pt x="3" y="6"/>
                </a:lnTo>
                <a:lnTo>
                  <a:pt x="2" y="8"/>
                </a:lnTo>
                <a:lnTo>
                  <a:pt x="2" y="10"/>
                </a:lnTo>
                <a:lnTo>
                  <a:pt x="1" y="12"/>
                </a:lnTo>
                <a:lnTo>
                  <a:pt x="1" y="14"/>
                </a:lnTo>
                <a:lnTo>
                  <a:pt x="0" y="16"/>
                </a:lnTo>
                <a:lnTo>
                  <a:pt x="5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51" name="Freeform 7"/>
          <p:cNvSpPr>
            <a:spLocks/>
          </p:cNvSpPr>
          <p:nvPr/>
        </p:nvSpPr>
        <p:spPr bwMode="auto">
          <a:xfrm>
            <a:off x="3462338" y="4411663"/>
            <a:ext cx="28575" cy="9525"/>
          </a:xfrm>
          <a:custGeom>
            <a:avLst/>
            <a:gdLst>
              <a:gd name="T0" fmla="*/ 26988 w 18"/>
              <a:gd name="T1" fmla="*/ 1588 h 6"/>
              <a:gd name="T2" fmla="*/ 23813 w 18"/>
              <a:gd name="T3" fmla="*/ 4763 h 6"/>
              <a:gd name="T4" fmla="*/ 20638 w 18"/>
              <a:gd name="T5" fmla="*/ 6350 h 6"/>
              <a:gd name="T6" fmla="*/ 14288 w 18"/>
              <a:gd name="T7" fmla="*/ 7938 h 6"/>
              <a:gd name="T8" fmla="*/ 9525 w 18"/>
              <a:gd name="T9" fmla="*/ 7938 h 6"/>
              <a:gd name="T10" fmla="*/ 0 w 18"/>
              <a:gd name="T11" fmla="*/ 3175 h 6"/>
              <a:gd name="T12" fmla="*/ 3175 w 18"/>
              <a:gd name="T13" fmla="*/ 3175 h 6"/>
              <a:gd name="T14" fmla="*/ 7938 w 18"/>
              <a:gd name="T15" fmla="*/ 3175 h 6"/>
              <a:gd name="T16" fmla="*/ 11113 w 18"/>
              <a:gd name="T17" fmla="*/ 1588 h 6"/>
              <a:gd name="T18" fmla="*/ 15875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5" y="3"/>
                </a:lnTo>
                <a:lnTo>
                  <a:pt x="13" y="4"/>
                </a:lnTo>
                <a:lnTo>
                  <a:pt x="9" y="5"/>
                </a:lnTo>
                <a:lnTo>
                  <a:pt x="6" y="5"/>
                </a:lnTo>
                <a:lnTo>
                  <a:pt x="0" y="2"/>
                </a:lnTo>
                <a:lnTo>
                  <a:pt x="2" y="2"/>
                </a:lnTo>
                <a:lnTo>
                  <a:pt x="5" y="2"/>
                </a:lnTo>
                <a:lnTo>
                  <a:pt x="7" y="1"/>
                </a:lnTo>
                <a:lnTo>
                  <a:pt x="10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52" name="Line 9"/>
          <p:cNvSpPr>
            <a:spLocks noChangeShapeType="1"/>
          </p:cNvSpPr>
          <p:nvPr/>
        </p:nvSpPr>
        <p:spPr bwMode="auto">
          <a:xfrm>
            <a:off x="4089400" y="4803775"/>
            <a:ext cx="0" cy="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153" name="Freeform 10"/>
          <p:cNvSpPr>
            <a:spLocks/>
          </p:cNvSpPr>
          <p:nvPr/>
        </p:nvSpPr>
        <p:spPr bwMode="auto">
          <a:xfrm>
            <a:off x="4068763" y="4860925"/>
            <a:ext cx="7937" cy="28575"/>
          </a:xfrm>
          <a:custGeom>
            <a:avLst/>
            <a:gdLst>
              <a:gd name="T0" fmla="*/ 6350 w 5"/>
              <a:gd name="T1" fmla="*/ 26988 h 18"/>
              <a:gd name="T2" fmla="*/ 6350 w 5"/>
              <a:gd name="T3" fmla="*/ 25400 h 18"/>
              <a:gd name="T4" fmla="*/ 6350 w 5"/>
              <a:gd name="T5" fmla="*/ 22225 h 18"/>
              <a:gd name="T6" fmla="*/ 6350 w 5"/>
              <a:gd name="T7" fmla="*/ 20638 h 18"/>
              <a:gd name="T8" fmla="*/ 6350 w 5"/>
              <a:gd name="T9" fmla="*/ 17463 h 18"/>
              <a:gd name="T10" fmla="*/ 6350 w 5"/>
              <a:gd name="T11" fmla="*/ 12700 h 18"/>
              <a:gd name="T12" fmla="*/ 6350 w 5"/>
              <a:gd name="T13" fmla="*/ 7938 h 18"/>
              <a:gd name="T14" fmla="*/ 4762 w 5"/>
              <a:gd name="T15" fmla="*/ 4763 h 18"/>
              <a:gd name="T16" fmla="*/ 4762 w 5"/>
              <a:gd name="T17" fmla="*/ 0 h 18"/>
              <a:gd name="T18" fmla="*/ 4762 w 5"/>
              <a:gd name="T19" fmla="*/ 3175 h 18"/>
              <a:gd name="T20" fmla="*/ 4762 w 5"/>
              <a:gd name="T21" fmla="*/ 6350 h 18"/>
              <a:gd name="T22" fmla="*/ 3175 w 5"/>
              <a:gd name="T23" fmla="*/ 11113 h 18"/>
              <a:gd name="T24" fmla="*/ 3175 w 5"/>
              <a:gd name="T25" fmla="*/ 14288 h 18"/>
              <a:gd name="T26" fmla="*/ 3175 w 5"/>
              <a:gd name="T27" fmla="*/ 17463 h 18"/>
              <a:gd name="T28" fmla="*/ 1587 w 5"/>
              <a:gd name="T29" fmla="*/ 20638 h 18"/>
              <a:gd name="T30" fmla="*/ 1587 w 5"/>
              <a:gd name="T31" fmla="*/ 23813 h 18"/>
              <a:gd name="T32" fmla="*/ 0 w 5"/>
              <a:gd name="T33" fmla="*/ 25400 h 18"/>
              <a:gd name="T34" fmla="*/ 6350 w 5"/>
              <a:gd name="T35" fmla="*/ 26988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" h="18">
                <a:moveTo>
                  <a:pt x="4" y="17"/>
                </a:moveTo>
                <a:lnTo>
                  <a:pt x="4" y="16"/>
                </a:lnTo>
                <a:lnTo>
                  <a:pt x="4" y="14"/>
                </a:lnTo>
                <a:lnTo>
                  <a:pt x="4" y="13"/>
                </a:lnTo>
                <a:lnTo>
                  <a:pt x="4" y="11"/>
                </a:lnTo>
                <a:lnTo>
                  <a:pt x="4" y="8"/>
                </a:lnTo>
                <a:lnTo>
                  <a:pt x="4" y="5"/>
                </a:lnTo>
                <a:lnTo>
                  <a:pt x="3" y="3"/>
                </a:lnTo>
                <a:lnTo>
                  <a:pt x="3" y="0"/>
                </a:lnTo>
                <a:lnTo>
                  <a:pt x="3" y="2"/>
                </a:lnTo>
                <a:lnTo>
                  <a:pt x="3" y="4"/>
                </a:lnTo>
                <a:lnTo>
                  <a:pt x="2" y="7"/>
                </a:lnTo>
                <a:lnTo>
                  <a:pt x="2" y="9"/>
                </a:lnTo>
                <a:lnTo>
                  <a:pt x="2" y="11"/>
                </a:lnTo>
                <a:lnTo>
                  <a:pt x="1" y="13"/>
                </a:lnTo>
                <a:lnTo>
                  <a:pt x="1" y="15"/>
                </a:lnTo>
                <a:lnTo>
                  <a:pt x="0" y="16"/>
                </a:lnTo>
                <a:lnTo>
                  <a:pt x="4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54" name="Freeform 11"/>
          <p:cNvSpPr>
            <a:spLocks/>
          </p:cNvSpPr>
          <p:nvPr/>
        </p:nvSpPr>
        <p:spPr bwMode="auto">
          <a:xfrm>
            <a:off x="4044950" y="4900613"/>
            <a:ext cx="28575" cy="9525"/>
          </a:xfrm>
          <a:custGeom>
            <a:avLst/>
            <a:gdLst>
              <a:gd name="T0" fmla="*/ 26988 w 18"/>
              <a:gd name="T1" fmla="*/ 1588 h 6"/>
              <a:gd name="T2" fmla="*/ 25400 w 18"/>
              <a:gd name="T3" fmla="*/ 4763 h 6"/>
              <a:gd name="T4" fmla="*/ 20638 w 18"/>
              <a:gd name="T5" fmla="*/ 6350 h 6"/>
              <a:gd name="T6" fmla="*/ 15875 w 18"/>
              <a:gd name="T7" fmla="*/ 7938 h 6"/>
              <a:gd name="T8" fmla="*/ 9525 w 18"/>
              <a:gd name="T9" fmla="*/ 7938 h 6"/>
              <a:gd name="T10" fmla="*/ 0 w 18"/>
              <a:gd name="T11" fmla="*/ 3175 h 6"/>
              <a:gd name="T12" fmla="*/ 4763 w 18"/>
              <a:gd name="T13" fmla="*/ 3175 h 6"/>
              <a:gd name="T14" fmla="*/ 9525 w 18"/>
              <a:gd name="T15" fmla="*/ 1588 h 6"/>
              <a:gd name="T16" fmla="*/ 12700 w 18"/>
              <a:gd name="T17" fmla="*/ 1588 h 6"/>
              <a:gd name="T18" fmla="*/ 15875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6" y="3"/>
                </a:lnTo>
                <a:lnTo>
                  <a:pt x="13" y="4"/>
                </a:lnTo>
                <a:lnTo>
                  <a:pt x="10" y="5"/>
                </a:lnTo>
                <a:lnTo>
                  <a:pt x="6" y="5"/>
                </a:lnTo>
                <a:lnTo>
                  <a:pt x="0" y="2"/>
                </a:lnTo>
                <a:lnTo>
                  <a:pt x="3" y="2"/>
                </a:lnTo>
                <a:lnTo>
                  <a:pt x="6" y="1"/>
                </a:lnTo>
                <a:lnTo>
                  <a:pt x="8" y="1"/>
                </a:lnTo>
                <a:lnTo>
                  <a:pt x="10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55" name="Freeform 12"/>
          <p:cNvSpPr>
            <a:spLocks/>
          </p:cNvSpPr>
          <p:nvPr/>
        </p:nvSpPr>
        <p:spPr bwMode="auto">
          <a:xfrm>
            <a:off x="4237038" y="4875213"/>
            <a:ext cx="28575" cy="7937"/>
          </a:xfrm>
          <a:custGeom>
            <a:avLst/>
            <a:gdLst>
              <a:gd name="T0" fmla="*/ 26988 w 18"/>
              <a:gd name="T1" fmla="*/ 1587 h 5"/>
              <a:gd name="T2" fmla="*/ 23813 w 18"/>
              <a:gd name="T3" fmla="*/ 3175 h 5"/>
              <a:gd name="T4" fmla="*/ 20638 w 18"/>
              <a:gd name="T5" fmla="*/ 4762 h 5"/>
              <a:gd name="T6" fmla="*/ 14288 w 18"/>
              <a:gd name="T7" fmla="*/ 6350 h 5"/>
              <a:gd name="T8" fmla="*/ 9525 w 18"/>
              <a:gd name="T9" fmla="*/ 6350 h 5"/>
              <a:gd name="T10" fmla="*/ 0 w 18"/>
              <a:gd name="T11" fmla="*/ 3175 h 5"/>
              <a:gd name="T12" fmla="*/ 4763 w 18"/>
              <a:gd name="T13" fmla="*/ 3175 h 5"/>
              <a:gd name="T14" fmla="*/ 7938 w 18"/>
              <a:gd name="T15" fmla="*/ 1587 h 5"/>
              <a:gd name="T16" fmla="*/ 11113 w 18"/>
              <a:gd name="T17" fmla="*/ 0 h 5"/>
              <a:gd name="T18" fmla="*/ 15875 w 18"/>
              <a:gd name="T19" fmla="*/ 0 h 5"/>
              <a:gd name="T20" fmla="*/ 26988 w 18"/>
              <a:gd name="T21" fmla="*/ 1587 h 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5">
                <a:moveTo>
                  <a:pt x="17" y="1"/>
                </a:moveTo>
                <a:lnTo>
                  <a:pt x="15" y="2"/>
                </a:lnTo>
                <a:lnTo>
                  <a:pt x="13" y="3"/>
                </a:lnTo>
                <a:lnTo>
                  <a:pt x="9" y="4"/>
                </a:lnTo>
                <a:lnTo>
                  <a:pt x="6" y="4"/>
                </a:lnTo>
                <a:lnTo>
                  <a:pt x="0" y="2"/>
                </a:lnTo>
                <a:lnTo>
                  <a:pt x="3" y="2"/>
                </a:lnTo>
                <a:lnTo>
                  <a:pt x="5" y="1"/>
                </a:lnTo>
                <a:lnTo>
                  <a:pt x="7" y="0"/>
                </a:lnTo>
                <a:lnTo>
                  <a:pt x="10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56" name="Freeform 13"/>
          <p:cNvSpPr>
            <a:spLocks/>
          </p:cNvSpPr>
          <p:nvPr/>
        </p:nvSpPr>
        <p:spPr bwMode="auto">
          <a:xfrm>
            <a:off x="4443413" y="4957763"/>
            <a:ext cx="7937" cy="28575"/>
          </a:xfrm>
          <a:custGeom>
            <a:avLst/>
            <a:gdLst>
              <a:gd name="T0" fmla="*/ 6350 w 5"/>
              <a:gd name="T1" fmla="*/ 26988 h 18"/>
              <a:gd name="T2" fmla="*/ 6350 w 5"/>
              <a:gd name="T3" fmla="*/ 25400 h 18"/>
              <a:gd name="T4" fmla="*/ 6350 w 5"/>
              <a:gd name="T5" fmla="*/ 20638 h 18"/>
              <a:gd name="T6" fmla="*/ 6350 w 5"/>
              <a:gd name="T7" fmla="*/ 15875 h 18"/>
              <a:gd name="T8" fmla="*/ 6350 w 5"/>
              <a:gd name="T9" fmla="*/ 12700 h 18"/>
              <a:gd name="T10" fmla="*/ 6350 w 5"/>
              <a:gd name="T11" fmla="*/ 7938 h 18"/>
              <a:gd name="T12" fmla="*/ 6350 w 5"/>
              <a:gd name="T13" fmla="*/ 3175 h 18"/>
              <a:gd name="T14" fmla="*/ 4762 w 5"/>
              <a:gd name="T15" fmla="*/ 0 h 18"/>
              <a:gd name="T16" fmla="*/ 4762 w 5"/>
              <a:gd name="T17" fmla="*/ 3175 h 18"/>
              <a:gd name="T18" fmla="*/ 4762 w 5"/>
              <a:gd name="T19" fmla="*/ 6350 h 18"/>
              <a:gd name="T20" fmla="*/ 3175 w 5"/>
              <a:gd name="T21" fmla="*/ 11113 h 18"/>
              <a:gd name="T22" fmla="*/ 3175 w 5"/>
              <a:gd name="T23" fmla="*/ 12700 h 18"/>
              <a:gd name="T24" fmla="*/ 3175 w 5"/>
              <a:gd name="T25" fmla="*/ 15875 h 18"/>
              <a:gd name="T26" fmla="*/ 1587 w 5"/>
              <a:gd name="T27" fmla="*/ 20638 h 18"/>
              <a:gd name="T28" fmla="*/ 1587 w 5"/>
              <a:gd name="T29" fmla="*/ 22225 h 18"/>
              <a:gd name="T30" fmla="*/ 0 w 5"/>
              <a:gd name="T31" fmla="*/ 25400 h 18"/>
              <a:gd name="T32" fmla="*/ 6350 w 5"/>
              <a:gd name="T33" fmla="*/ 26988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18">
                <a:moveTo>
                  <a:pt x="4" y="17"/>
                </a:moveTo>
                <a:lnTo>
                  <a:pt x="4" y="16"/>
                </a:lnTo>
                <a:lnTo>
                  <a:pt x="4" y="13"/>
                </a:lnTo>
                <a:lnTo>
                  <a:pt x="4" y="10"/>
                </a:lnTo>
                <a:lnTo>
                  <a:pt x="4" y="8"/>
                </a:lnTo>
                <a:lnTo>
                  <a:pt x="4" y="5"/>
                </a:lnTo>
                <a:lnTo>
                  <a:pt x="4" y="2"/>
                </a:lnTo>
                <a:lnTo>
                  <a:pt x="3" y="0"/>
                </a:lnTo>
                <a:lnTo>
                  <a:pt x="3" y="2"/>
                </a:lnTo>
                <a:lnTo>
                  <a:pt x="3" y="4"/>
                </a:lnTo>
                <a:lnTo>
                  <a:pt x="2" y="7"/>
                </a:lnTo>
                <a:lnTo>
                  <a:pt x="2" y="8"/>
                </a:lnTo>
                <a:lnTo>
                  <a:pt x="2" y="10"/>
                </a:lnTo>
                <a:lnTo>
                  <a:pt x="1" y="13"/>
                </a:lnTo>
                <a:lnTo>
                  <a:pt x="1" y="14"/>
                </a:lnTo>
                <a:lnTo>
                  <a:pt x="0" y="16"/>
                </a:lnTo>
                <a:lnTo>
                  <a:pt x="4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57" name="Freeform 14"/>
          <p:cNvSpPr>
            <a:spLocks/>
          </p:cNvSpPr>
          <p:nvPr/>
        </p:nvSpPr>
        <p:spPr bwMode="auto">
          <a:xfrm>
            <a:off x="4421188" y="4995863"/>
            <a:ext cx="28575" cy="11112"/>
          </a:xfrm>
          <a:custGeom>
            <a:avLst/>
            <a:gdLst>
              <a:gd name="T0" fmla="*/ 26988 w 18"/>
              <a:gd name="T1" fmla="*/ 3175 h 7"/>
              <a:gd name="T2" fmla="*/ 23813 w 18"/>
              <a:gd name="T3" fmla="*/ 4762 h 7"/>
              <a:gd name="T4" fmla="*/ 19050 w 18"/>
              <a:gd name="T5" fmla="*/ 7937 h 7"/>
              <a:gd name="T6" fmla="*/ 14288 w 18"/>
              <a:gd name="T7" fmla="*/ 9525 h 7"/>
              <a:gd name="T8" fmla="*/ 9525 w 18"/>
              <a:gd name="T9" fmla="*/ 9525 h 7"/>
              <a:gd name="T10" fmla="*/ 0 w 18"/>
              <a:gd name="T11" fmla="*/ 4762 h 7"/>
              <a:gd name="T12" fmla="*/ 4763 w 18"/>
              <a:gd name="T13" fmla="*/ 4762 h 7"/>
              <a:gd name="T14" fmla="*/ 7938 w 18"/>
              <a:gd name="T15" fmla="*/ 3175 h 7"/>
              <a:gd name="T16" fmla="*/ 11113 w 18"/>
              <a:gd name="T17" fmla="*/ 1587 h 7"/>
              <a:gd name="T18" fmla="*/ 15875 w 18"/>
              <a:gd name="T19" fmla="*/ 0 h 7"/>
              <a:gd name="T20" fmla="*/ 26988 w 18"/>
              <a:gd name="T21" fmla="*/ 3175 h 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7">
                <a:moveTo>
                  <a:pt x="17" y="2"/>
                </a:moveTo>
                <a:lnTo>
                  <a:pt x="15" y="3"/>
                </a:lnTo>
                <a:lnTo>
                  <a:pt x="12" y="5"/>
                </a:lnTo>
                <a:lnTo>
                  <a:pt x="9" y="6"/>
                </a:lnTo>
                <a:lnTo>
                  <a:pt x="6" y="6"/>
                </a:lnTo>
                <a:lnTo>
                  <a:pt x="0" y="3"/>
                </a:lnTo>
                <a:lnTo>
                  <a:pt x="3" y="3"/>
                </a:lnTo>
                <a:lnTo>
                  <a:pt x="5" y="2"/>
                </a:lnTo>
                <a:lnTo>
                  <a:pt x="7" y="1"/>
                </a:lnTo>
                <a:lnTo>
                  <a:pt x="10" y="0"/>
                </a:lnTo>
                <a:lnTo>
                  <a:pt x="17" y="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58" name="Freeform 15"/>
          <p:cNvSpPr>
            <a:spLocks/>
          </p:cNvSpPr>
          <p:nvPr/>
        </p:nvSpPr>
        <p:spPr bwMode="auto">
          <a:xfrm>
            <a:off x="4619625" y="4860925"/>
            <a:ext cx="9525" cy="28575"/>
          </a:xfrm>
          <a:custGeom>
            <a:avLst/>
            <a:gdLst>
              <a:gd name="T0" fmla="*/ 6350 w 6"/>
              <a:gd name="T1" fmla="*/ 26988 h 18"/>
              <a:gd name="T2" fmla="*/ 7938 w 6"/>
              <a:gd name="T3" fmla="*/ 25400 h 18"/>
              <a:gd name="T4" fmla="*/ 7938 w 6"/>
              <a:gd name="T5" fmla="*/ 22225 h 18"/>
              <a:gd name="T6" fmla="*/ 7938 w 6"/>
              <a:gd name="T7" fmla="*/ 20638 h 18"/>
              <a:gd name="T8" fmla="*/ 7938 w 6"/>
              <a:gd name="T9" fmla="*/ 17463 h 18"/>
              <a:gd name="T10" fmla="*/ 7938 w 6"/>
              <a:gd name="T11" fmla="*/ 12700 h 18"/>
              <a:gd name="T12" fmla="*/ 7938 w 6"/>
              <a:gd name="T13" fmla="*/ 7938 h 18"/>
              <a:gd name="T14" fmla="*/ 6350 w 6"/>
              <a:gd name="T15" fmla="*/ 4763 h 18"/>
              <a:gd name="T16" fmla="*/ 6350 w 6"/>
              <a:gd name="T17" fmla="*/ 0 h 18"/>
              <a:gd name="T18" fmla="*/ 4763 w 6"/>
              <a:gd name="T19" fmla="*/ 3175 h 18"/>
              <a:gd name="T20" fmla="*/ 4763 w 6"/>
              <a:gd name="T21" fmla="*/ 6350 h 18"/>
              <a:gd name="T22" fmla="*/ 4763 w 6"/>
              <a:gd name="T23" fmla="*/ 11113 h 18"/>
              <a:gd name="T24" fmla="*/ 3175 w 6"/>
              <a:gd name="T25" fmla="*/ 12700 h 18"/>
              <a:gd name="T26" fmla="*/ 3175 w 6"/>
              <a:gd name="T27" fmla="*/ 15875 h 18"/>
              <a:gd name="T28" fmla="*/ 1588 w 6"/>
              <a:gd name="T29" fmla="*/ 20638 h 18"/>
              <a:gd name="T30" fmla="*/ 1588 w 6"/>
              <a:gd name="T31" fmla="*/ 22225 h 18"/>
              <a:gd name="T32" fmla="*/ 0 w 6"/>
              <a:gd name="T33" fmla="*/ 25400 h 18"/>
              <a:gd name="T34" fmla="*/ 6350 w 6"/>
              <a:gd name="T35" fmla="*/ 26988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" h="18">
                <a:moveTo>
                  <a:pt x="4" y="17"/>
                </a:moveTo>
                <a:lnTo>
                  <a:pt x="5" y="16"/>
                </a:lnTo>
                <a:lnTo>
                  <a:pt x="5" y="14"/>
                </a:lnTo>
                <a:lnTo>
                  <a:pt x="5" y="13"/>
                </a:lnTo>
                <a:lnTo>
                  <a:pt x="5" y="11"/>
                </a:lnTo>
                <a:lnTo>
                  <a:pt x="5" y="8"/>
                </a:lnTo>
                <a:lnTo>
                  <a:pt x="5" y="5"/>
                </a:lnTo>
                <a:lnTo>
                  <a:pt x="4" y="3"/>
                </a:lnTo>
                <a:lnTo>
                  <a:pt x="4" y="0"/>
                </a:lnTo>
                <a:lnTo>
                  <a:pt x="3" y="2"/>
                </a:lnTo>
                <a:lnTo>
                  <a:pt x="3" y="4"/>
                </a:lnTo>
                <a:lnTo>
                  <a:pt x="3" y="7"/>
                </a:lnTo>
                <a:lnTo>
                  <a:pt x="2" y="8"/>
                </a:lnTo>
                <a:lnTo>
                  <a:pt x="2" y="10"/>
                </a:lnTo>
                <a:lnTo>
                  <a:pt x="1" y="13"/>
                </a:lnTo>
                <a:lnTo>
                  <a:pt x="1" y="14"/>
                </a:lnTo>
                <a:lnTo>
                  <a:pt x="0" y="16"/>
                </a:lnTo>
                <a:lnTo>
                  <a:pt x="4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59" name="Freeform 16"/>
          <p:cNvSpPr>
            <a:spLocks/>
          </p:cNvSpPr>
          <p:nvPr/>
        </p:nvSpPr>
        <p:spPr bwMode="auto">
          <a:xfrm>
            <a:off x="4597400" y="4900613"/>
            <a:ext cx="28575" cy="9525"/>
          </a:xfrm>
          <a:custGeom>
            <a:avLst/>
            <a:gdLst>
              <a:gd name="T0" fmla="*/ 26988 w 18"/>
              <a:gd name="T1" fmla="*/ 1588 h 6"/>
              <a:gd name="T2" fmla="*/ 23813 w 18"/>
              <a:gd name="T3" fmla="*/ 3175 h 6"/>
              <a:gd name="T4" fmla="*/ 19050 w 18"/>
              <a:gd name="T5" fmla="*/ 6350 h 6"/>
              <a:gd name="T6" fmla="*/ 14288 w 18"/>
              <a:gd name="T7" fmla="*/ 7938 h 6"/>
              <a:gd name="T8" fmla="*/ 9525 w 18"/>
              <a:gd name="T9" fmla="*/ 7938 h 6"/>
              <a:gd name="T10" fmla="*/ 0 w 18"/>
              <a:gd name="T11" fmla="*/ 3175 h 6"/>
              <a:gd name="T12" fmla="*/ 4763 w 18"/>
              <a:gd name="T13" fmla="*/ 3175 h 6"/>
              <a:gd name="T14" fmla="*/ 7938 w 18"/>
              <a:gd name="T15" fmla="*/ 1588 h 6"/>
              <a:gd name="T16" fmla="*/ 11113 w 18"/>
              <a:gd name="T17" fmla="*/ 0 h 6"/>
              <a:gd name="T18" fmla="*/ 15875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5" y="2"/>
                </a:lnTo>
                <a:lnTo>
                  <a:pt x="12" y="4"/>
                </a:lnTo>
                <a:lnTo>
                  <a:pt x="9" y="5"/>
                </a:lnTo>
                <a:lnTo>
                  <a:pt x="6" y="5"/>
                </a:lnTo>
                <a:lnTo>
                  <a:pt x="0" y="2"/>
                </a:lnTo>
                <a:lnTo>
                  <a:pt x="3" y="2"/>
                </a:lnTo>
                <a:lnTo>
                  <a:pt x="5" y="1"/>
                </a:lnTo>
                <a:lnTo>
                  <a:pt x="7" y="0"/>
                </a:lnTo>
                <a:lnTo>
                  <a:pt x="10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60" name="Freeform 17"/>
          <p:cNvSpPr>
            <a:spLocks/>
          </p:cNvSpPr>
          <p:nvPr/>
        </p:nvSpPr>
        <p:spPr bwMode="auto">
          <a:xfrm>
            <a:off x="3767138" y="5070475"/>
            <a:ext cx="28575" cy="9525"/>
          </a:xfrm>
          <a:custGeom>
            <a:avLst/>
            <a:gdLst>
              <a:gd name="T0" fmla="*/ 26988 w 18"/>
              <a:gd name="T1" fmla="*/ 1588 h 6"/>
              <a:gd name="T2" fmla="*/ 25400 w 18"/>
              <a:gd name="T3" fmla="*/ 4763 h 6"/>
              <a:gd name="T4" fmla="*/ 20638 w 18"/>
              <a:gd name="T5" fmla="*/ 6350 h 6"/>
              <a:gd name="T6" fmla="*/ 14288 w 18"/>
              <a:gd name="T7" fmla="*/ 7938 h 6"/>
              <a:gd name="T8" fmla="*/ 9525 w 18"/>
              <a:gd name="T9" fmla="*/ 7938 h 6"/>
              <a:gd name="T10" fmla="*/ 0 w 18"/>
              <a:gd name="T11" fmla="*/ 4763 h 6"/>
              <a:gd name="T12" fmla="*/ 4763 w 18"/>
              <a:gd name="T13" fmla="*/ 3175 h 6"/>
              <a:gd name="T14" fmla="*/ 7938 w 18"/>
              <a:gd name="T15" fmla="*/ 3175 h 6"/>
              <a:gd name="T16" fmla="*/ 11113 w 18"/>
              <a:gd name="T17" fmla="*/ 1588 h 6"/>
              <a:gd name="T18" fmla="*/ 15875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6" y="3"/>
                </a:lnTo>
                <a:lnTo>
                  <a:pt x="13" y="4"/>
                </a:lnTo>
                <a:lnTo>
                  <a:pt x="9" y="5"/>
                </a:lnTo>
                <a:lnTo>
                  <a:pt x="6" y="5"/>
                </a:lnTo>
                <a:lnTo>
                  <a:pt x="0" y="3"/>
                </a:lnTo>
                <a:lnTo>
                  <a:pt x="3" y="2"/>
                </a:lnTo>
                <a:lnTo>
                  <a:pt x="5" y="2"/>
                </a:lnTo>
                <a:lnTo>
                  <a:pt x="7" y="1"/>
                </a:lnTo>
                <a:lnTo>
                  <a:pt x="10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61" name="Freeform 18"/>
          <p:cNvSpPr>
            <a:spLocks/>
          </p:cNvSpPr>
          <p:nvPr/>
        </p:nvSpPr>
        <p:spPr bwMode="auto">
          <a:xfrm>
            <a:off x="3789363" y="5032375"/>
            <a:ext cx="9525" cy="28575"/>
          </a:xfrm>
          <a:custGeom>
            <a:avLst/>
            <a:gdLst>
              <a:gd name="T0" fmla="*/ 7938 w 6"/>
              <a:gd name="T1" fmla="*/ 26988 h 18"/>
              <a:gd name="T2" fmla="*/ 7938 w 6"/>
              <a:gd name="T3" fmla="*/ 25400 h 18"/>
              <a:gd name="T4" fmla="*/ 7938 w 6"/>
              <a:gd name="T5" fmla="*/ 22225 h 18"/>
              <a:gd name="T6" fmla="*/ 7938 w 6"/>
              <a:gd name="T7" fmla="*/ 20638 h 18"/>
              <a:gd name="T8" fmla="*/ 7938 w 6"/>
              <a:gd name="T9" fmla="*/ 17463 h 18"/>
              <a:gd name="T10" fmla="*/ 7938 w 6"/>
              <a:gd name="T11" fmla="*/ 12700 h 18"/>
              <a:gd name="T12" fmla="*/ 7938 w 6"/>
              <a:gd name="T13" fmla="*/ 7938 h 18"/>
              <a:gd name="T14" fmla="*/ 6350 w 6"/>
              <a:gd name="T15" fmla="*/ 4763 h 18"/>
              <a:gd name="T16" fmla="*/ 6350 w 6"/>
              <a:gd name="T17" fmla="*/ 0 h 18"/>
              <a:gd name="T18" fmla="*/ 4763 w 6"/>
              <a:gd name="T19" fmla="*/ 3175 h 18"/>
              <a:gd name="T20" fmla="*/ 4763 w 6"/>
              <a:gd name="T21" fmla="*/ 6350 h 18"/>
              <a:gd name="T22" fmla="*/ 4763 w 6"/>
              <a:gd name="T23" fmla="*/ 11113 h 18"/>
              <a:gd name="T24" fmla="*/ 3175 w 6"/>
              <a:gd name="T25" fmla="*/ 14288 h 18"/>
              <a:gd name="T26" fmla="*/ 3175 w 6"/>
              <a:gd name="T27" fmla="*/ 17463 h 18"/>
              <a:gd name="T28" fmla="*/ 1588 w 6"/>
              <a:gd name="T29" fmla="*/ 20638 h 18"/>
              <a:gd name="T30" fmla="*/ 1588 w 6"/>
              <a:gd name="T31" fmla="*/ 23813 h 18"/>
              <a:gd name="T32" fmla="*/ 0 w 6"/>
              <a:gd name="T33" fmla="*/ 25400 h 18"/>
              <a:gd name="T34" fmla="*/ 7938 w 6"/>
              <a:gd name="T35" fmla="*/ 26988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" h="18">
                <a:moveTo>
                  <a:pt x="5" y="17"/>
                </a:moveTo>
                <a:lnTo>
                  <a:pt x="5" y="16"/>
                </a:lnTo>
                <a:lnTo>
                  <a:pt x="5" y="14"/>
                </a:lnTo>
                <a:lnTo>
                  <a:pt x="5" y="13"/>
                </a:lnTo>
                <a:lnTo>
                  <a:pt x="5" y="11"/>
                </a:lnTo>
                <a:lnTo>
                  <a:pt x="5" y="8"/>
                </a:lnTo>
                <a:lnTo>
                  <a:pt x="5" y="5"/>
                </a:lnTo>
                <a:lnTo>
                  <a:pt x="4" y="3"/>
                </a:lnTo>
                <a:lnTo>
                  <a:pt x="4" y="0"/>
                </a:lnTo>
                <a:lnTo>
                  <a:pt x="3" y="2"/>
                </a:lnTo>
                <a:lnTo>
                  <a:pt x="3" y="4"/>
                </a:lnTo>
                <a:lnTo>
                  <a:pt x="3" y="7"/>
                </a:lnTo>
                <a:lnTo>
                  <a:pt x="2" y="9"/>
                </a:lnTo>
                <a:lnTo>
                  <a:pt x="2" y="11"/>
                </a:lnTo>
                <a:lnTo>
                  <a:pt x="1" y="13"/>
                </a:lnTo>
                <a:lnTo>
                  <a:pt x="1" y="15"/>
                </a:lnTo>
                <a:lnTo>
                  <a:pt x="0" y="16"/>
                </a:lnTo>
                <a:lnTo>
                  <a:pt x="5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62" name="Freeform 19"/>
          <p:cNvSpPr>
            <a:spLocks/>
          </p:cNvSpPr>
          <p:nvPr/>
        </p:nvSpPr>
        <p:spPr bwMode="auto">
          <a:xfrm>
            <a:off x="4144963" y="5229225"/>
            <a:ext cx="28575" cy="9525"/>
          </a:xfrm>
          <a:custGeom>
            <a:avLst/>
            <a:gdLst>
              <a:gd name="T0" fmla="*/ 26988 w 18"/>
              <a:gd name="T1" fmla="*/ 1588 h 6"/>
              <a:gd name="T2" fmla="*/ 23813 w 18"/>
              <a:gd name="T3" fmla="*/ 4763 h 6"/>
              <a:gd name="T4" fmla="*/ 20638 w 18"/>
              <a:gd name="T5" fmla="*/ 6350 h 6"/>
              <a:gd name="T6" fmla="*/ 14288 w 18"/>
              <a:gd name="T7" fmla="*/ 7938 h 6"/>
              <a:gd name="T8" fmla="*/ 9525 w 18"/>
              <a:gd name="T9" fmla="*/ 7938 h 6"/>
              <a:gd name="T10" fmla="*/ 0 w 18"/>
              <a:gd name="T11" fmla="*/ 3175 h 6"/>
              <a:gd name="T12" fmla="*/ 4763 w 18"/>
              <a:gd name="T13" fmla="*/ 3175 h 6"/>
              <a:gd name="T14" fmla="*/ 7938 w 18"/>
              <a:gd name="T15" fmla="*/ 1588 h 6"/>
              <a:gd name="T16" fmla="*/ 11113 w 18"/>
              <a:gd name="T17" fmla="*/ 1588 h 6"/>
              <a:gd name="T18" fmla="*/ 15875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5" y="3"/>
                </a:lnTo>
                <a:lnTo>
                  <a:pt x="13" y="4"/>
                </a:lnTo>
                <a:lnTo>
                  <a:pt x="9" y="5"/>
                </a:lnTo>
                <a:lnTo>
                  <a:pt x="6" y="5"/>
                </a:lnTo>
                <a:lnTo>
                  <a:pt x="0" y="2"/>
                </a:lnTo>
                <a:lnTo>
                  <a:pt x="3" y="2"/>
                </a:lnTo>
                <a:lnTo>
                  <a:pt x="5" y="1"/>
                </a:lnTo>
                <a:lnTo>
                  <a:pt x="7" y="1"/>
                </a:lnTo>
                <a:lnTo>
                  <a:pt x="10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63" name="Freeform 20"/>
          <p:cNvSpPr>
            <a:spLocks/>
          </p:cNvSpPr>
          <p:nvPr/>
        </p:nvSpPr>
        <p:spPr bwMode="auto">
          <a:xfrm>
            <a:off x="4167188" y="5191125"/>
            <a:ext cx="9525" cy="28575"/>
          </a:xfrm>
          <a:custGeom>
            <a:avLst/>
            <a:gdLst>
              <a:gd name="T0" fmla="*/ 7938 w 6"/>
              <a:gd name="T1" fmla="*/ 26988 h 18"/>
              <a:gd name="T2" fmla="*/ 7938 w 6"/>
              <a:gd name="T3" fmla="*/ 23813 h 18"/>
              <a:gd name="T4" fmla="*/ 7938 w 6"/>
              <a:gd name="T5" fmla="*/ 20638 h 18"/>
              <a:gd name="T6" fmla="*/ 7938 w 6"/>
              <a:gd name="T7" fmla="*/ 19050 h 18"/>
              <a:gd name="T8" fmla="*/ 7938 w 6"/>
              <a:gd name="T9" fmla="*/ 15875 h 18"/>
              <a:gd name="T10" fmla="*/ 7938 w 6"/>
              <a:gd name="T11" fmla="*/ 11113 h 18"/>
              <a:gd name="T12" fmla="*/ 7938 w 6"/>
              <a:gd name="T13" fmla="*/ 7938 h 18"/>
              <a:gd name="T14" fmla="*/ 6350 w 6"/>
              <a:gd name="T15" fmla="*/ 3175 h 18"/>
              <a:gd name="T16" fmla="*/ 6350 w 6"/>
              <a:gd name="T17" fmla="*/ 0 h 18"/>
              <a:gd name="T18" fmla="*/ 4763 w 6"/>
              <a:gd name="T19" fmla="*/ 3175 h 18"/>
              <a:gd name="T20" fmla="*/ 4763 w 6"/>
              <a:gd name="T21" fmla="*/ 6350 h 18"/>
              <a:gd name="T22" fmla="*/ 4763 w 6"/>
              <a:gd name="T23" fmla="*/ 9525 h 18"/>
              <a:gd name="T24" fmla="*/ 3175 w 6"/>
              <a:gd name="T25" fmla="*/ 12700 h 18"/>
              <a:gd name="T26" fmla="*/ 3175 w 6"/>
              <a:gd name="T27" fmla="*/ 15875 h 18"/>
              <a:gd name="T28" fmla="*/ 1588 w 6"/>
              <a:gd name="T29" fmla="*/ 19050 h 18"/>
              <a:gd name="T30" fmla="*/ 1588 w 6"/>
              <a:gd name="T31" fmla="*/ 22225 h 18"/>
              <a:gd name="T32" fmla="*/ 0 w 6"/>
              <a:gd name="T33" fmla="*/ 25400 h 18"/>
              <a:gd name="T34" fmla="*/ 7938 w 6"/>
              <a:gd name="T35" fmla="*/ 26988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" h="18">
                <a:moveTo>
                  <a:pt x="5" y="17"/>
                </a:moveTo>
                <a:lnTo>
                  <a:pt x="5" y="15"/>
                </a:lnTo>
                <a:lnTo>
                  <a:pt x="5" y="13"/>
                </a:lnTo>
                <a:lnTo>
                  <a:pt x="5" y="12"/>
                </a:lnTo>
                <a:lnTo>
                  <a:pt x="5" y="10"/>
                </a:lnTo>
                <a:lnTo>
                  <a:pt x="5" y="7"/>
                </a:lnTo>
                <a:lnTo>
                  <a:pt x="5" y="5"/>
                </a:lnTo>
                <a:lnTo>
                  <a:pt x="4" y="2"/>
                </a:lnTo>
                <a:lnTo>
                  <a:pt x="4" y="0"/>
                </a:lnTo>
                <a:lnTo>
                  <a:pt x="3" y="2"/>
                </a:lnTo>
                <a:lnTo>
                  <a:pt x="3" y="4"/>
                </a:lnTo>
                <a:lnTo>
                  <a:pt x="3" y="6"/>
                </a:lnTo>
                <a:lnTo>
                  <a:pt x="2" y="8"/>
                </a:lnTo>
                <a:lnTo>
                  <a:pt x="2" y="10"/>
                </a:lnTo>
                <a:lnTo>
                  <a:pt x="1" y="12"/>
                </a:lnTo>
                <a:lnTo>
                  <a:pt x="1" y="14"/>
                </a:lnTo>
                <a:lnTo>
                  <a:pt x="0" y="16"/>
                </a:lnTo>
                <a:lnTo>
                  <a:pt x="5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64" name="Freeform 21"/>
          <p:cNvSpPr>
            <a:spLocks/>
          </p:cNvSpPr>
          <p:nvPr/>
        </p:nvSpPr>
        <p:spPr bwMode="auto">
          <a:xfrm>
            <a:off x="4329113" y="5400675"/>
            <a:ext cx="28575" cy="9525"/>
          </a:xfrm>
          <a:custGeom>
            <a:avLst/>
            <a:gdLst>
              <a:gd name="T0" fmla="*/ 26988 w 18"/>
              <a:gd name="T1" fmla="*/ 1588 h 6"/>
              <a:gd name="T2" fmla="*/ 23813 w 18"/>
              <a:gd name="T3" fmla="*/ 3175 h 6"/>
              <a:gd name="T4" fmla="*/ 20638 w 18"/>
              <a:gd name="T5" fmla="*/ 6350 h 6"/>
              <a:gd name="T6" fmla="*/ 14288 w 18"/>
              <a:gd name="T7" fmla="*/ 7938 h 6"/>
              <a:gd name="T8" fmla="*/ 9525 w 18"/>
              <a:gd name="T9" fmla="*/ 7938 h 6"/>
              <a:gd name="T10" fmla="*/ 0 w 18"/>
              <a:gd name="T11" fmla="*/ 3175 h 6"/>
              <a:gd name="T12" fmla="*/ 3175 w 18"/>
              <a:gd name="T13" fmla="*/ 3175 h 6"/>
              <a:gd name="T14" fmla="*/ 7938 w 18"/>
              <a:gd name="T15" fmla="*/ 1588 h 6"/>
              <a:gd name="T16" fmla="*/ 11113 w 18"/>
              <a:gd name="T17" fmla="*/ 0 h 6"/>
              <a:gd name="T18" fmla="*/ 15875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5" y="2"/>
                </a:lnTo>
                <a:lnTo>
                  <a:pt x="13" y="4"/>
                </a:lnTo>
                <a:lnTo>
                  <a:pt x="9" y="5"/>
                </a:lnTo>
                <a:lnTo>
                  <a:pt x="6" y="5"/>
                </a:lnTo>
                <a:lnTo>
                  <a:pt x="0" y="2"/>
                </a:lnTo>
                <a:lnTo>
                  <a:pt x="2" y="2"/>
                </a:lnTo>
                <a:lnTo>
                  <a:pt x="5" y="1"/>
                </a:lnTo>
                <a:lnTo>
                  <a:pt x="7" y="0"/>
                </a:lnTo>
                <a:lnTo>
                  <a:pt x="10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65" name="Freeform 22"/>
          <p:cNvSpPr>
            <a:spLocks/>
          </p:cNvSpPr>
          <p:nvPr/>
        </p:nvSpPr>
        <p:spPr bwMode="auto">
          <a:xfrm>
            <a:off x="4351338" y="5360988"/>
            <a:ext cx="9525" cy="28575"/>
          </a:xfrm>
          <a:custGeom>
            <a:avLst/>
            <a:gdLst>
              <a:gd name="T0" fmla="*/ 7938 w 6"/>
              <a:gd name="T1" fmla="*/ 26988 h 18"/>
              <a:gd name="T2" fmla="*/ 7938 w 6"/>
              <a:gd name="T3" fmla="*/ 25400 h 18"/>
              <a:gd name="T4" fmla="*/ 7938 w 6"/>
              <a:gd name="T5" fmla="*/ 22225 h 18"/>
              <a:gd name="T6" fmla="*/ 7938 w 6"/>
              <a:gd name="T7" fmla="*/ 20638 h 18"/>
              <a:gd name="T8" fmla="*/ 7938 w 6"/>
              <a:gd name="T9" fmla="*/ 17463 h 18"/>
              <a:gd name="T10" fmla="*/ 7938 w 6"/>
              <a:gd name="T11" fmla="*/ 12700 h 18"/>
              <a:gd name="T12" fmla="*/ 7938 w 6"/>
              <a:gd name="T13" fmla="*/ 7938 h 18"/>
              <a:gd name="T14" fmla="*/ 6350 w 6"/>
              <a:gd name="T15" fmla="*/ 4763 h 18"/>
              <a:gd name="T16" fmla="*/ 4763 w 6"/>
              <a:gd name="T17" fmla="*/ 0 h 18"/>
              <a:gd name="T18" fmla="*/ 4763 w 6"/>
              <a:gd name="T19" fmla="*/ 3175 h 18"/>
              <a:gd name="T20" fmla="*/ 4763 w 6"/>
              <a:gd name="T21" fmla="*/ 6350 h 18"/>
              <a:gd name="T22" fmla="*/ 4763 w 6"/>
              <a:gd name="T23" fmla="*/ 11113 h 18"/>
              <a:gd name="T24" fmla="*/ 3175 w 6"/>
              <a:gd name="T25" fmla="*/ 14288 h 18"/>
              <a:gd name="T26" fmla="*/ 3175 w 6"/>
              <a:gd name="T27" fmla="*/ 17463 h 18"/>
              <a:gd name="T28" fmla="*/ 1588 w 6"/>
              <a:gd name="T29" fmla="*/ 20638 h 18"/>
              <a:gd name="T30" fmla="*/ 1588 w 6"/>
              <a:gd name="T31" fmla="*/ 23813 h 18"/>
              <a:gd name="T32" fmla="*/ 0 w 6"/>
              <a:gd name="T33" fmla="*/ 25400 h 18"/>
              <a:gd name="T34" fmla="*/ 7938 w 6"/>
              <a:gd name="T35" fmla="*/ 26988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" h="18">
                <a:moveTo>
                  <a:pt x="5" y="17"/>
                </a:moveTo>
                <a:lnTo>
                  <a:pt x="5" y="16"/>
                </a:lnTo>
                <a:lnTo>
                  <a:pt x="5" y="14"/>
                </a:lnTo>
                <a:lnTo>
                  <a:pt x="5" y="13"/>
                </a:lnTo>
                <a:lnTo>
                  <a:pt x="5" y="11"/>
                </a:lnTo>
                <a:lnTo>
                  <a:pt x="5" y="8"/>
                </a:lnTo>
                <a:lnTo>
                  <a:pt x="5" y="5"/>
                </a:lnTo>
                <a:lnTo>
                  <a:pt x="4" y="3"/>
                </a:lnTo>
                <a:lnTo>
                  <a:pt x="3" y="0"/>
                </a:lnTo>
                <a:lnTo>
                  <a:pt x="3" y="2"/>
                </a:lnTo>
                <a:lnTo>
                  <a:pt x="3" y="4"/>
                </a:lnTo>
                <a:lnTo>
                  <a:pt x="3" y="7"/>
                </a:lnTo>
                <a:lnTo>
                  <a:pt x="2" y="9"/>
                </a:lnTo>
                <a:lnTo>
                  <a:pt x="2" y="11"/>
                </a:lnTo>
                <a:lnTo>
                  <a:pt x="1" y="13"/>
                </a:lnTo>
                <a:lnTo>
                  <a:pt x="1" y="15"/>
                </a:lnTo>
                <a:lnTo>
                  <a:pt x="0" y="16"/>
                </a:lnTo>
                <a:lnTo>
                  <a:pt x="5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66" name="Freeform 23"/>
          <p:cNvSpPr>
            <a:spLocks/>
          </p:cNvSpPr>
          <p:nvPr/>
        </p:nvSpPr>
        <p:spPr bwMode="auto">
          <a:xfrm>
            <a:off x="4945063" y="4927600"/>
            <a:ext cx="28575" cy="9525"/>
          </a:xfrm>
          <a:custGeom>
            <a:avLst/>
            <a:gdLst>
              <a:gd name="T0" fmla="*/ 26988 w 18"/>
              <a:gd name="T1" fmla="*/ 1588 h 6"/>
              <a:gd name="T2" fmla="*/ 23813 w 18"/>
              <a:gd name="T3" fmla="*/ 4763 h 6"/>
              <a:gd name="T4" fmla="*/ 19050 w 18"/>
              <a:gd name="T5" fmla="*/ 6350 h 6"/>
              <a:gd name="T6" fmla="*/ 14288 w 18"/>
              <a:gd name="T7" fmla="*/ 7938 h 6"/>
              <a:gd name="T8" fmla="*/ 9525 w 18"/>
              <a:gd name="T9" fmla="*/ 7938 h 6"/>
              <a:gd name="T10" fmla="*/ 0 w 18"/>
              <a:gd name="T11" fmla="*/ 4763 h 6"/>
              <a:gd name="T12" fmla="*/ 3175 w 18"/>
              <a:gd name="T13" fmla="*/ 3175 h 6"/>
              <a:gd name="T14" fmla="*/ 7938 w 18"/>
              <a:gd name="T15" fmla="*/ 3175 h 6"/>
              <a:gd name="T16" fmla="*/ 11113 w 18"/>
              <a:gd name="T17" fmla="*/ 1588 h 6"/>
              <a:gd name="T18" fmla="*/ 14288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5" y="3"/>
                </a:lnTo>
                <a:lnTo>
                  <a:pt x="12" y="4"/>
                </a:lnTo>
                <a:lnTo>
                  <a:pt x="9" y="5"/>
                </a:lnTo>
                <a:lnTo>
                  <a:pt x="6" y="5"/>
                </a:lnTo>
                <a:lnTo>
                  <a:pt x="0" y="3"/>
                </a:lnTo>
                <a:lnTo>
                  <a:pt x="2" y="2"/>
                </a:lnTo>
                <a:lnTo>
                  <a:pt x="5" y="2"/>
                </a:lnTo>
                <a:lnTo>
                  <a:pt x="7" y="1"/>
                </a:lnTo>
                <a:lnTo>
                  <a:pt x="9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67" name="Freeform 24"/>
          <p:cNvSpPr>
            <a:spLocks/>
          </p:cNvSpPr>
          <p:nvPr/>
        </p:nvSpPr>
        <p:spPr bwMode="auto">
          <a:xfrm>
            <a:off x="5167313" y="4438650"/>
            <a:ext cx="28575" cy="9525"/>
          </a:xfrm>
          <a:custGeom>
            <a:avLst/>
            <a:gdLst>
              <a:gd name="T0" fmla="*/ 26988 w 18"/>
              <a:gd name="T1" fmla="*/ 1588 h 6"/>
              <a:gd name="T2" fmla="*/ 23813 w 18"/>
              <a:gd name="T3" fmla="*/ 4763 h 6"/>
              <a:gd name="T4" fmla="*/ 20638 w 18"/>
              <a:gd name="T5" fmla="*/ 6350 h 6"/>
              <a:gd name="T6" fmla="*/ 14288 w 18"/>
              <a:gd name="T7" fmla="*/ 7938 h 6"/>
              <a:gd name="T8" fmla="*/ 9525 w 18"/>
              <a:gd name="T9" fmla="*/ 7938 h 6"/>
              <a:gd name="T10" fmla="*/ 0 w 18"/>
              <a:gd name="T11" fmla="*/ 4763 h 6"/>
              <a:gd name="T12" fmla="*/ 4763 w 18"/>
              <a:gd name="T13" fmla="*/ 3175 h 6"/>
              <a:gd name="T14" fmla="*/ 7938 w 18"/>
              <a:gd name="T15" fmla="*/ 3175 h 6"/>
              <a:gd name="T16" fmla="*/ 11113 w 18"/>
              <a:gd name="T17" fmla="*/ 1588 h 6"/>
              <a:gd name="T18" fmla="*/ 15875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5" y="3"/>
                </a:lnTo>
                <a:lnTo>
                  <a:pt x="13" y="4"/>
                </a:lnTo>
                <a:lnTo>
                  <a:pt x="9" y="5"/>
                </a:lnTo>
                <a:lnTo>
                  <a:pt x="6" y="5"/>
                </a:lnTo>
                <a:lnTo>
                  <a:pt x="0" y="3"/>
                </a:lnTo>
                <a:lnTo>
                  <a:pt x="3" y="2"/>
                </a:lnTo>
                <a:lnTo>
                  <a:pt x="5" y="2"/>
                </a:lnTo>
                <a:lnTo>
                  <a:pt x="7" y="1"/>
                </a:lnTo>
                <a:lnTo>
                  <a:pt x="10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68" name="Freeform 25"/>
          <p:cNvSpPr>
            <a:spLocks/>
          </p:cNvSpPr>
          <p:nvPr/>
        </p:nvSpPr>
        <p:spPr bwMode="auto">
          <a:xfrm>
            <a:off x="5189538" y="4400550"/>
            <a:ext cx="9525" cy="28575"/>
          </a:xfrm>
          <a:custGeom>
            <a:avLst/>
            <a:gdLst>
              <a:gd name="T0" fmla="*/ 7938 w 6"/>
              <a:gd name="T1" fmla="*/ 26988 h 18"/>
              <a:gd name="T2" fmla="*/ 7938 w 6"/>
              <a:gd name="T3" fmla="*/ 25400 h 18"/>
              <a:gd name="T4" fmla="*/ 7938 w 6"/>
              <a:gd name="T5" fmla="*/ 22225 h 18"/>
              <a:gd name="T6" fmla="*/ 7938 w 6"/>
              <a:gd name="T7" fmla="*/ 20638 h 18"/>
              <a:gd name="T8" fmla="*/ 7938 w 6"/>
              <a:gd name="T9" fmla="*/ 17463 h 18"/>
              <a:gd name="T10" fmla="*/ 7938 w 6"/>
              <a:gd name="T11" fmla="*/ 12700 h 18"/>
              <a:gd name="T12" fmla="*/ 7938 w 6"/>
              <a:gd name="T13" fmla="*/ 7938 h 18"/>
              <a:gd name="T14" fmla="*/ 6350 w 6"/>
              <a:gd name="T15" fmla="*/ 4763 h 18"/>
              <a:gd name="T16" fmla="*/ 4763 w 6"/>
              <a:gd name="T17" fmla="*/ 0 h 18"/>
              <a:gd name="T18" fmla="*/ 4763 w 6"/>
              <a:gd name="T19" fmla="*/ 3175 h 18"/>
              <a:gd name="T20" fmla="*/ 4763 w 6"/>
              <a:gd name="T21" fmla="*/ 6350 h 18"/>
              <a:gd name="T22" fmla="*/ 4763 w 6"/>
              <a:gd name="T23" fmla="*/ 11113 h 18"/>
              <a:gd name="T24" fmla="*/ 3175 w 6"/>
              <a:gd name="T25" fmla="*/ 14288 h 18"/>
              <a:gd name="T26" fmla="*/ 3175 w 6"/>
              <a:gd name="T27" fmla="*/ 17463 h 18"/>
              <a:gd name="T28" fmla="*/ 1588 w 6"/>
              <a:gd name="T29" fmla="*/ 20638 h 18"/>
              <a:gd name="T30" fmla="*/ 1588 w 6"/>
              <a:gd name="T31" fmla="*/ 23813 h 18"/>
              <a:gd name="T32" fmla="*/ 0 w 6"/>
              <a:gd name="T33" fmla="*/ 25400 h 18"/>
              <a:gd name="T34" fmla="*/ 7938 w 6"/>
              <a:gd name="T35" fmla="*/ 26988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" h="18">
                <a:moveTo>
                  <a:pt x="5" y="17"/>
                </a:moveTo>
                <a:lnTo>
                  <a:pt x="5" y="16"/>
                </a:lnTo>
                <a:lnTo>
                  <a:pt x="5" y="14"/>
                </a:lnTo>
                <a:lnTo>
                  <a:pt x="5" y="13"/>
                </a:lnTo>
                <a:lnTo>
                  <a:pt x="5" y="11"/>
                </a:lnTo>
                <a:lnTo>
                  <a:pt x="5" y="8"/>
                </a:lnTo>
                <a:lnTo>
                  <a:pt x="5" y="5"/>
                </a:lnTo>
                <a:lnTo>
                  <a:pt x="4" y="3"/>
                </a:lnTo>
                <a:lnTo>
                  <a:pt x="3" y="0"/>
                </a:lnTo>
                <a:lnTo>
                  <a:pt x="3" y="2"/>
                </a:lnTo>
                <a:lnTo>
                  <a:pt x="3" y="4"/>
                </a:lnTo>
                <a:lnTo>
                  <a:pt x="3" y="7"/>
                </a:lnTo>
                <a:lnTo>
                  <a:pt x="2" y="9"/>
                </a:lnTo>
                <a:lnTo>
                  <a:pt x="2" y="11"/>
                </a:lnTo>
                <a:lnTo>
                  <a:pt x="1" y="13"/>
                </a:lnTo>
                <a:lnTo>
                  <a:pt x="1" y="15"/>
                </a:lnTo>
                <a:lnTo>
                  <a:pt x="0" y="16"/>
                </a:lnTo>
                <a:lnTo>
                  <a:pt x="5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69" name="Freeform 26"/>
          <p:cNvSpPr>
            <a:spLocks/>
          </p:cNvSpPr>
          <p:nvPr/>
        </p:nvSpPr>
        <p:spPr bwMode="auto">
          <a:xfrm>
            <a:off x="5024438" y="3455988"/>
            <a:ext cx="28575" cy="9525"/>
          </a:xfrm>
          <a:custGeom>
            <a:avLst/>
            <a:gdLst>
              <a:gd name="T0" fmla="*/ 26988 w 18"/>
              <a:gd name="T1" fmla="*/ 1588 h 6"/>
              <a:gd name="T2" fmla="*/ 23813 w 18"/>
              <a:gd name="T3" fmla="*/ 4763 h 6"/>
              <a:gd name="T4" fmla="*/ 19050 w 18"/>
              <a:gd name="T5" fmla="*/ 6350 h 6"/>
              <a:gd name="T6" fmla="*/ 14288 w 18"/>
              <a:gd name="T7" fmla="*/ 7938 h 6"/>
              <a:gd name="T8" fmla="*/ 9525 w 18"/>
              <a:gd name="T9" fmla="*/ 7938 h 6"/>
              <a:gd name="T10" fmla="*/ 0 w 18"/>
              <a:gd name="T11" fmla="*/ 4763 h 6"/>
              <a:gd name="T12" fmla="*/ 3175 w 18"/>
              <a:gd name="T13" fmla="*/ 3175 h 6"/>
              <a:gd name="T14" fmla="*/ 7938 w 18"/>
              <a:gd name="T15" fmla="*/ 3175 h 6"/>
              <a:gd name="T16" fmla="*/ 11113 w 18"/>
              <a:gd name="T17" fmla="*/ 1588 h 6"/>
              <a:gd name="T18" fmla="*/ 14288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5" y="3"/>
                </a:lnTo>
                <a:lnTo>
                  <a:pt x="12" y="4"/>
                </a:lnTo>
                <a:lnTo>
                  <a:pt x="9" y="5"/>
                </a:lnTo>
                <a:lnTo>
                  <a:pt x="6" y="5"/>
                </a:lnTo>
                <a:lnTo>
                  <a:pt x="0" y="3"/>
                </a:lnTo>
                <a:lnTo>
                  <a:pt x="2" y="2"/>
                </a:lnTo>
                <a:lnTo>
                  <a:pt x="5" y="2"/>
                </a:lnTo>
                <a:lnTo>
                  <a:pt x="7" y="1"/>
                </a:lnTo>
                <a:lnTo>
                  <a:pt x="9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70" name="Freeform 27"/>
          <p:cNvSpPr>
            <a:spLocks/>
          </p:cNvSpPr>
          <p:nvPr/>
        </p:nvSpPr>
        <p:spPr bwMode="auto">
          <a:xfrm>
            <a:off x="5046663" y="3417888"/>
            <a:ext cx="7937" cy="28575"/>
          </a:xfrm>
          <a:custGeom>
            <a:avLst/>
            <a:gdLst>
              <a:gd name="T0" fmla="*/ 6350 w 5"/>
              <a:gd name="T1" fmla="*/ 26988 h 18"/>
              <a:gd name="T2" fmla="*/ 6350 w 5"/>
              <a:gd name="T3" fmla="*/ 25400 h 18"/>
              <a:gd name="T4" fmla="*/ 6350 w 5"/>
              <a:gd name="T5" fmla="*/ 22225 h 18"/>
              <a:gd name="T6" fmla="*/ 6350 w 5"/>
              <a:gd name="T7" fmla="*/ 20638 h 18"/>
              <a:gd name="T8" fmla="*/ 6350 w 5"/>
              <a:gd name="T9" fmla="*/ 17463 h 18"/>
              <a:gd name="T10" fmla="*/ 6350 w 5"/>
              <a:gd name="T11" fmla="*/ 12700 h 18"/>
              <a:gd name="T12" fmla="*/ 6350 w 5"/>
              <a:gd name="T13" fmla="*/ 7938 h 18"/>
              <a:gd name="T14" fmla="*/ 6350 w 5"/>
              <a:gd name="T15" fmla="*/ 4763 h 18"/>
              <a:gd name="T16" fmla="*/ 4762 w 5"/>
              <a:gd name="T17" fmla="*/ 0 h 18"/>
              <a:gd name="T18" fmla="*/ 3175 w 5"/>
              <a:gd name="T19" fmla="*/ 3175 h 18"/>
              <a:gd name="T20" fmla="*/ 3175 w 5"/>
              <a:gd name="T21" fmla="*/ 6350 h 18"/>
              <a:gd name="T22" fmla="*/ 3175 w 5"/>
              <a:gd name="T23" fmla="*/ 11113 h 18"/>
              <a:gd name="T24" fmla="*/ 3175 w 5"/>
              <a:gd name="T25" fmla="*/ 14288 h 18"/>
              <a:gd name="T26" fmla="*/ 3175 w 5"/>
              <a:gd name="T27" fmla="*/ 17463 h 18"/>
              <a:gd name="T28" fmla="*/ 1587 w 5"/>
              <a:gd name="T29" fmla="*/ 20638 h 18"/>
              <a:gd name="T30" fmla="*/ 0 w 5"/>
              <a:gd name="T31" fmla="*/ 23813 h 18"/>
              <a:gd name="T32" fmla="*/ 0 w 5"/>
              <a:gd name="T33" fmla="*/ 25400 h 18"/>
              <a:gd name="T34" fmla="*/ 6350 w 5"/>
              <a:gd name="T35" fmla="*/ 26988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" h="18">
                <a:moveTo>
                  <a:pt x="4" y="17"/>
                </a:moveTo>
                <a:lnTo>
                  <a:pt x="4" y="16"/>
                </a:lnTo>
                <a:lnTo>
                  <a:pt x="4" y="14"/>
                </a:lnTo>
                <a:lnTo>
                  <a:pt x="4" y="13"/>
                </a:lnTo>
                <a:lnTo>
                  <a:pt x="4" y="11"/>
                </a:lnTo>
                <a:lnTo>
                  <a:pt x="4" y="8"/>
                </a:lnTo>
                <a:lnTo>
                  <a:pt x="4" y="5"/>
                </a:lnTo>
                <a:lnTo>
                  <a:pt x="4" y="3"/>
                </a:lnTo>
                <a:lnTo>
                  <a:pt x="3" y="0"/>
                </a:lnTo>
                <a:lnTo>
                  <a:pt x="2" y="2"/>
                </a:lnTo>
                <a:lnTo>
                  <a:pt x="2" y="4"/>
                </a:lnTo>
                <a:lnTo>
                  <a:pt x="2" y="7"/>
                </a:lnTo>
                <a:lnTo>
                  <a:pt x="2" y="9"/>
                </a:lnTo>
                <a:lnTo>
                  <a:pt x="2" y="11"/>
                </a:lnTo>
                <a:lnTo>
                  <a:pt x="1" y="13"/>
                </a:lnTo>
                <a:lnTo>
                  <a:pt x="0" y="15"/>
                </a:lnTo>
                <a:lnTo>
                  <a:pt x="0" y="16"/>
                </a:lnTo>
                <a:lnTo>
                  <a:pt x="4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71" name="Freeform 28"/>
          <p:cNvSpPr>
            <a:spLocks/>
          </p:cNvSpPr>
          <p:nvPr/>
        </p:nvSpPr>
        <p:spPr bwMode="auto">
          <a:xfrm>
            <a:off x="4630738" y="2868613"/>
            <a:ext cx="28575" cy="9525"/>
          </a:xfrm>
          <a:custGeom>
            <a:avLst/>
            <a:gdLst>
              <a:gd name="T0" fmla="*/ 26988 w 18"/>
              <a:gd name="T1" fmla="*/ 1588 h 6"/>
              <a:gd name="T2" fmla="*/ 23813 w 18"/>
              <a:gd name="T3" fmla="*/ 4763 h 6"/>
              <a:gd name="T4" fmla="*/ 20638 w 18"/>
              <a:gd name="T5" fmla="*/ 6350 h 6"/>
              <a:gd name="T6" fmla="*/ 14288 w 18"/>
              <a:gd name="T7" fmla="*/ 7938 h 6"/>
              <a:gd name="T8" fmla="*/ 9525 w 18"/>
              <a:gd name="T9" fmla="*/ 7938 h 6"/>
              <a:gd name="T10" fmla="*/ 0 w 18"/>
              <a:gd name="T11" fmla="*/ 3175 h 6"/>
              <a:gd name="T12" fmla="*/ 4763 w 18"/>
              <a:gd name="T13" fmla="*/ 3175 h 6"/>
              <a:gd name="T14" fmla="*/ 7938 w 18"/>
              <a:gd name="T15" fmla="*/ 3175 h 6"/>
              <a:gd name="T16" fmla="*/ 11113 w 18"/>
              <a:gd name="T17" fmla="*/ 1588 h 6"/>
              <a:gd name="T18" fmla="*/ 15875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5" y="3"/>
                </a:lnTo>
                <a:lnTo>
                  <a:pt x="13" y="4"/>
                </a:lnTo>
                <a:lnTo>
                  <a:pt x="9" y="5"/>
                </a:lnTo>
                <a:lnTo>
                  <a:pt x="6" y="5"/>
                </a:lnTo>
                <a:lnTo>
                  <a:pt x="0" y="2"/>
                </a:lnTo>
                <a:lnTo>
                  <a:pt x="3" y="2"/>
                </a:lnTo>
                <a:lnTo>
                  <a:pt x="5" y="2"/>
                </a:lnTo>
                <a:lnTo>
                  <a:pt x="7" y="1"/>
                </a:lnTo>
                <a:lnTo>
                  <a:pt x="10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72" name="Freeform 29"/>
          <p:cNvSpPr>
            <a:spLocks/>
          </p:cNvSpPr>
          <p:nvPr/>
        </p:nvSpPr>
        <p:spPr bwMode="auto">
          <a:xfrm>
            <a:off x="4652963" y="2830513"/>
            <a:ext cx="9525" cy="28575"/>
          </a:xfrm>
          <a:custGeom>
            <a:avLst/>
            <a:gdLst>
              <a:gd name="T0" fmla="*/ 7938 w 6"/>
              <a:gd name="T1" fmla="*/ 26988 h 18"/>
              <a:gd name="T2" fmla="*/ 7938 w 6"/>
              <a:gd name="T3" fmla="*/ 25400 h 18"/>
              <a:gd name="T4" fmla="*/ 7938 w 6"/>
              <a:gd name="T5" fmla="*/ 20638 h 18"/>
              <a:gd name="T6" fmla="*/ 7938 w 6"/>
              <a:gd name="T7" fmla="*/ 15875 h 18"/>
              <a:gd name="T8" fmla="*/ 7938 w 6"/>
              <a:gd name="T9" fmla="*/ 11113 h 18"/>
              <a:gd name="T10" fmla="*/ 7938 w 6"/>
              <a:gd name="T11" fmla="*/ 7938 h 18"/>
              <a:gd name="T12" fmla="*/ 6350 w 6"/>
              <a:gd name="T13" fmla="*/ 4763 h 18"/>
              <a:gd name="T14" fmla="*/ 4763 w 6"/>
              <a:gd name="T15" fmla="*/ 0 h 18"/>
              <a:gd name="T16" fmla="*/ 4763 w 6"/>
              <a:gd name="T17" fmla="*/ 3175 h 18"/>
              <a:gd name="T18" fmla="*/ 4763 w 6"/>
              <a:gd name="T19" fmla="*/ 6350 h 18"/>
              <a:gd name="T20" fmla="*/ 4763 w 6"/>
              <a:gd name="T21" fmla="*/ 11113 h 18"/>
              <a:gd name="T22" fmla="*/ 3175 w 6"/>
              <a:gd name="T23" fmla="*/ 14288 h 18"/>
              <a:gd name="T24" fmla="*/ 3175 w 6"/>
              <a:gd name="T25" fmla="*/ 15875 h 18"/>
              <a:gd name="T26" fmla="*/ 1588 w 6"/>
              <a:gd name="T27" fmla="*/ 20638 h 18"/>
              <a:gd name="T28" fmla="*/ 1588 w 6"/>
              <a:gd name="T29" fmla="*/ 23813 h 18"/>
              <a:gd name="T30" fmla="*/ 0 w 6"/>
              <a:gd name="T31" fmla="*/ 25400 h 18"/>
              <a:gd name="T32" fmla="*/ 7938 w 6"/>
              <a:gd name="T33" fmla="*/ 26988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" h="18">
                <a:moveTo>
                  <a:pt x="5" y="17"/>
                </a:moveTo>
                <a:lnTo>
                  <a:pt x="5" y="16"/>
                </a:lnTo>
                <a:lnTo>
                  <a:pt x="5" y="13"/>
                </a:lnTo>
                <a:lnTo>
                  <a:pt x="5" y="10"/>
                </a:lnTo>
                <a:lnTo>
                  <a:pt x="5" y="7"/>
                </a:lnTo>
                <a:lnTo>
                  <a:pt x="5" y="5"/>
                </a:lnTo>
                <a:lnTo>
                  <a:pt x="4" y="3"/>
                </a:lnTo>
                <a:lnTo>
                  <a:pt x="3" y="0"/>
                </a:lnTo>
                <a:lnTo>
                  <a:pt x="3" y="2"/>
                </a:lnTo>
                <a:lnTo>
                  <a:pt x="3" y="4"/>
                </a:lnTo>
                <a:lnTo>
                  <a:pt x="3" y="7"/>
                </a:lnTo>
                <a:lnTo>
                  <a:pt x="2" y="9"/>
                </a:lnTo>
                <a:lnTo>
                  <a:pt x="2" y="10"/>
                </a:lnTo>
                <a:lnTo>
                  <a:pt x="1" y="13"/>
                </a:lnTo>
                <a:lnTo>
                  <a:pt x="1" y="15"/>
                </a:lnTo>
                <a:lnTo>
                  <a:pt x="0" y="16"/>
                </a:lnTo>
                <a:lnTo>
                  <a:pt x="5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73" name="Freeform 30"/>
          <p:cNvSpPr>
            <a:spLocks/>
          </p:cNvSpPr>
          <p:nvPr/>
        </p:nvSpPr>
        <p:spPr bwMode="auto">
          <a:xfrm>
            <a:off x="3789363" y="3425825"/>
            <a:ext cx="28575" cy="9525"/>
          </a:xfrm>
          <a:custGeom>
            <a:avLst/>
            <a:gdLst>
              <a:gd name="T0" fmla="*/ 26988 w 18"/>
              <a:gd name="T1" fmla="*/ 1588 h 6"/>
              <a:gd name="T2" fmla="*/ 23813 w 18"/>
              <a:gd name="T3" fmla="*/ 4763 h 6"/>
              <a:gd name="T4" fmla="*/ 20638 w 18"/>
              <a:gd name="T5" fmla="*/ 6350 h 6"/>
              <a:gd name="T6" fmla="*/ 14288 w 18"/>
              <a:gd name="T7" fmla="*/ 7938 h 6"/>
              <a:gd name="T8" fmla="*/ 9525 w 18"/>
              <a:gd name="T9" fmla="*/ 7938 h 6"/>
              <a:gd name="T10" fmla="*/ 0 w 18"/>
              <a:gd name="T11" fmla="*/ 4763 h 6"/>
              <a:gd name="T12" fmla="*/ 4763 w 18"/>
              <a:gd name="T13" fmla="*/ 3175 h 6"/>
              <a:gd name="T14" fmla="*/ 7938 w 18"/>
              <a:gd name="T15" fmla="*/ 3175 h 6"/>
              <a:gd name="T16" fmla="*/ 11113 w 18"/>
              <a:gd name="T17" fmla="*/ 1588 h 6"/>
              <a:gd name="T18" fmla="*/ 15875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5" y="3"/>
                </a:lnTo>
                <a:lnTo>
                  <a:pt x="13" y="4"/>
                </a:lnTo>
                <a:lnTo>
                  <a:pt x="9" y="5"/>
                </a:lnTo>
                <a:lnTo>
                  <a:pt x="6" y="5"/>
                </a:lnTo>
                <a:lnTo>
                  <a:pt x="0" y="3"/>
                </a:lnTo>
                <a:lnTo>
                  <a:pt x="3" y="2"/>
                </a:lnTo>
                <a:lnTo>
                  <a:pt x="5" y="2"/>
                </a:lnTo>
                <a:lnTo>
                  <a:pt x="7" y="1"/>
                </a:lnTo>
                <a:lnTo>
                  <a:pt x="10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74" name="Freeform 31"/>
          <p:cNvSpPr>
            <a:spLocks/>
          </p:cNvSpPr>
          <p:nvPr/>
        </p:nvSpPr>
        <p:spPr bwMode="auto">
          <a:xfrm>
            <a:off x="3416300" y="3832225"/>
            <a:ext cx="9525" cy="28575"/>
          </a:xfrm>
          <a:custGeom>
            <a:avLst/>
            <a:gdLst>
              <a:gd name="T0" fmla="*/ 7938 w 6"/>
              <a:gd name="T1" fmla="*/ 26988 h 18"/>
              <a:gd name="T2" fmla="*/ 7938 w 6"/>
              <a:gd name="T3" fmla="*/ 23813 h 18"/>
              <a:gd name="T4" fmla="*/ 7938 w 6"/>
              <a:gd name="T5" fmla="*/ 20638 h 18"/>
              <a:gd name="T6" fmla="*/ 7938 w 6"/>
              <a:gd name="T7" fmla="*/ 19050 h 18"/>
              <a:gd name="T8" fmla="*/ 7938 w 6"/>
              <a:gd name="T9" fmla="*/ 15875 h 18"/>
              <a:gd name="T10" fmla="*/ 7938 w 6"/>
              <a:gd name="T11" fmla="*/ 11113 h 18"/>
              <a:gd name="T12" fmla="*/ 7938 w 6"/>
              <a:gd name="T13" fmla="*/ 6350 h 18"/>
              <a:gd name="T14" fmla="*/ 6350 w 6"/>
              <a:gd name="T15" fmla="*/ 3175 h 18"/>
              <a:gd name="T16" fmla="*/ 6350 w 6"/>
              <a:gd name="T17" fmla="*/ 0 h 18"/>
              <a:gd name="T18" fmla="*/ 4763 w 6"/>
              <a:gd name="T19" fmla="*/ 1588 h 18"/>
              <a:gd name="T20" fmla="*/ 4763 w 6"/>
              <a:gd name="T21" fmla="*/ 6350 h 18"/>
              <a:gd name="T22" fmla="*/ 4763 w 6"/>
              <a:gd name="T23" fmla="*/ 9525 h 18"/>
              <a:gd name="T24" fmla="*/ 3175 w 6"/>
              <a:gd name="T25" fmla="*/ 12700 h 18"/>
              <a:gd name="T26" fmla="*/ 3175 w 6"/>
              <a:gd name="T27" fmla="*/ 15875 h 18"/>
              <a:gd name="T28" fmla="*/ 1588 w 6"/>
              <a:gd name="T29" fmla="*/ 19050 h 18"/>
              <a:gd name="T30" fmla="*/ 1588 w 6"/>
              <a:gd name="T31" fmla="*/ 22225 h 18"/>
              <a:gd name="T32" fmla="*/ 0 w 6"/>
              <a:gd name="T33" fmla="*/ 25400 h 18"/>
              <a:gd name="T34" fmla="*/ 7938 w 6"/>
              <a:gd name="T35" fmla="*/ 26988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" h="18">
                <a:moveTo>
                  <a:pt x="5" y="17"/>
                </a:moveTo>
                <a:lnTo>
                  <a:pt x="5" y="15"/>
                </a:lnTo>
                <a:lnTo>
                  <a:pt x="5" y="13"/>
                </a:lnTo>
                <a:lnTo>
                  <a:pt x="5" y="12"/>
                </a:lnTo>
                <a:lnTo>
                  <a:pt x="5" y="10"/>
                </a:lnTo>
                <a:lnTo>
                  <a:pt x="5" y="7"/>
                </a:lnTo>
                <a:lnTo>
                  <a:pt x="5" y="4"/>
                </a:lnTo>
                <a:lnTo>
                  <a:pt x="4" y="2"/>
                </a:lnTo>
                <a:lnTo>
                  <a:pt x="4" y="0"/>
                </a:lnTo>
                <a:lnTo>
                  <a:pt x="3" y="1"/>
                </a:lnTo>
                <a:lnTo>
                  <a:pt x="3" y="4"/>
                </a:lnTo>
                <a:lnTo>
                  <a:pt x="3" y="6"/>
                </a:lnTo>
                <a:lnTo>
                  <a:pt x="2" y="8"/>
                </a:lnTo>
                <a:lnTo>
                  <a:pt x="2" y="10"/>
                </a:lnTo>
                <a:lnTo>
                  <a:pt x="1" y="12"/>
                </a:lnTo>
                <a:lnTo>
                  <a:pt x="1" y="14"/>
                </a:lnTo>
                <a:lnTo>
                  <a:pt x="0" y="16"/>
                </a:lnTo>
                <a:lnTo>
                  <a:pt x="5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75" name="Freeform 32"/>
          <p:cNvSpPr>
            <a:spLocks/>
          </p:cNvSpPr>
          <p:nvPr/>
        </p:nvSpPr>
        <p:spPr bwMode="auto">
          <a:xfrm>
            <a:off x="4168775" y="4754563"/>
            <a:ext cx="128588" cy="158750"/>
          </a:xfrm>
          <a:custGeom>
            <a:avLst/>
            <a:gdLst>
              <a:gd name="T0" fmla="*/ 127000 w 81"/>
              <a:gd name="T1" fmla="*/ 104775 h 100"/>
              <a:gd name="T2" fmla="*/ 115888 w 81"/>
              <a:gd name="T3" fmla="*/ 52388 h 100"/>
              <a:gd name="T4" fmla="*/ 107950 w 81"/>
              <a:gd name="T5" fmla="*/ 26988 h 100"/>
              <a:gd name="T6" fmla="*/ 106363 w 81"/>
              <a:gd name="T7" fmla="*/ 23813 h 100"/>
              <a:gd name="T8" fmla="*/ 106363 w 81"/>
              <a:gd name="T9" fmla="*/ 36513 h 100"/>
              <a:gd name="T10" fmla="*/ 107950 w 81"/>
              <a:gd name="T11" fmla="*/ 55563 h 100"/>
              <a:gd name="T12" fmla="*/ 111125 w 81"/>
              <a:gd name="T13" fmla="*/ 65088 h 100"/>
              <a:gd name="T14" fmla="*/ 112713 w 81"/>
              <a:gd name="T15" fmla="*/ 71438 h 100"/>
              <a:gd name="T16" fmla="*/ 114300 w 81"/>
              <a:gd name="T17" fmla="*/ 77788 h 100"/>
              <a:gd name="T18" fmla="*/ 115888 w 81"/>
              <a:gd name="T19" fmla="*/ 82550 h 100"/>
              <a:gd name="T20" fmla="*/ 115888 w 81"/>
              <a:gd name="T21" fmla="*/ 88900 h 100"/>
              <a:gd name="T22" fmla="*/ 117475 w 81"/>
              <a:gd name="T23" fmla="*/ 93663 h 100"/>
              <a:gd name="T24" fmla="*/ 117475 w 81"/>
              <a:gd name="T25" fmla="*/ 100013 h 100"/>
              <a:gd name="T26" fmla="*/ 117475 w 81"/>
              <a:gd name="T27" fmla="*/ 104775 h 100"/>
              <a:gd name="T28" fmla="*/ 115888 w 81"/>
              <a:gd name="T29" fmla="*/ 111125 h 100"/>
              <a:gd name="T30" fmla="*/ 115888 w 81"/>
              <a:gd name="T31" fmla="*/ 115888 h 100"/>
              <a:gd name="T32" fmla="*/ 114300 w 81"/>
              <a:gd name="T33" fmla="*/ 120650 h 100"/>
              <a:gd name="T34" fmla="*/ 111125 w 81"/>
              <a:gd name="T35" fmla="*/ 127000 h 100"/>
              <a:gd name="T36" fmla="*/ 109538 w 81"/>
              <a:gd name="T37" fmla="*/ 130175 h 100"/>
              <a:gd name="T38" fmla="*/ 104775 w 81"/>
              <a:gd name="T39" fmla="*/ 134938 h 100"/>
              <a:gd name="T40" fmla="*/ 100013 w 81"/>
              <a:gd name="T41" fmla="*/ 138113 h 100"/>
              <a:gd name="T42" fmla="*/ 95250 w 81"/>
              <a:gd name="T43" fmla="*/ 141288 h 100"/>
              <a:gd name="T44" fmla="*/ 92075 w 81"/>
              <a:gd name="T45" fmla="*/ 144463 h 100"/>
              <a:gd name="T46" fmla="*/ 85725 w 81"/>
              <a:gd name="T47" fmla="*/ 144463 h 100"/>
              <a:gd name="T48" fmla="*/ 79375 w 81"/>
              <a:gd name="T49" fmla="*/ 146050 h 100"/>
              <a:gd name="T50" fmla="*/ 73025 w 81"/>
              <a:gd name="T51" fmla="*/ 146050 h 100"/>
              <a:gd name="T52" fmla="*/ 65088 w 81"/>
              <a:gd name="T53" fmla="*/ 147638 h 100"/>
              <a:gd name="T54" fmla="*/ 57150 w 81"/>
              <a:gd name="T55" fmla="*/ 146050 h 100"/>
              <a:gd name="T56" fmla="*/ 50800 w 81"/>
              <a:gd name="T57" fmla="*/ 144463 h 100"/>
              <a:gd name="T58" fmla="*/ 44450 w 81"/>
              <a:gd name="T59" fmla="*/ 144463 h 100"/>
              <a:gd name="T60" fmla="*/ 38100 w 81"/>
              <a:gd name="T61" fmla="*/ 144463 h 100"/>
              <a:gd name="T62" fmla="*/ 33338 w 81"/>
              <a:gd name="T63" fmla="*/ 142875 h 100"/>
              <a:gd name="T64" fmla="*/ 28575 w 81"/>
              <a:gd name="T65" fmla="*/ 139700 h 100"/>
              <a:gd name="T66" fmla="*/ 22225 w 81"/>
              <a:gd name="T67" fmla="*/ 134938 h 100"/>
              <a:gd name="T68" fmla="*/ 17463 w 81"/>
              <a:gd name="T69" fmla="*/ 131763 h 100"/>
              <a:gd name="T70" fmla="*/ 15875 w 81"/>
              <a:gd name="T71" fmla="*/ 127000 h 100"/>
              <a:gd name="T72" fmla="*/ 12700 w 81"/>
              <a:gd name="T73" fmla="*/ 122238 h 100"/>
              <a:gd name="T74" fmla="*/ 11113 w 81"/>
              <a:gd name="T75" fmla="*/ 117475 h 100"/>
              <a:gd name="T76" fmla="*/ 9525 w 81"/>
              <a:gd name="T77" fmla="*/ 111125 h 100"/>
              <a:gd name="T78" fmla="*/ 7938 w 81"/>
              <a:gd name="T79" fmla="*/ 104775 h 100"/>
              <a:gd name="T80" fmla="*/ 7938 w 81"/>
              <a:gd name="T81" fmla="*/ 100013 h 100"/>
              <a:gd name="T82" fmla="*/ 9525 w 81"/>
              <a:gd name="T83" fmla="*/ 93663 h 100"/>
              <a:gd name="T84" fmla="*/ 11113 w 81"/>
              <a:gd name="T85" fmla="*/ 87313 h 100"/>
              <a:gd name="T86" fmla="*/ 11113 w 81"/>
              <a:gd name="T87" fmla="*/ 80963 h 100"/>
              <a:gd name="T88" fmla="*/ 11113 w 81"/>
              <a:gd name="T89" fmla="*/ 76200 h 100"/>
              <a:gd name="T90" fmla="*/ 12700 w 81"/>
              <a:gd name="T91" fmla="*/ 69850 h 100"/>
              <a:gd name="T92" fmla="*/ 14288 w 81"/>
              <a:gd name="T93" fmla="*/ 65088 h 100"/>
              <a:gd name="T94" fmla="*/ 15875 w 81"/>
              <a:gd name="T95" fmla="*/ 58738 h 100"/>
              <a:gd name="T96" fmla="*/ 17463 w 81"/>
              <a:gd name="T97" fmla="*/ 52388 h 100"/>
              <a:gd name="T98" fmla="*/ 19050 w 81"/>
              <a:gd name="T99" fmla="*/ 46038 h 100"/>
              <a:gd name="T100" fmla="*/ 22225 w 81"/>
              <a:gd name="T101" fmla="*/ 39688 h 100"/>
              <a:gd name="T102" fmla="*/ 25400 w 81"/>
              <a:gd name="T103" fmla="*/ 34925 h 100"/>
              <a:gd name="T104" fmla="*/ 28575 w 81"/>
              <a:gd name="T105" fmla="*/ 25400 h 100"/>
              <a:gd name="T106" fmla="*/ 31750 w 81"/>
              <a:gd name="T107" fmla="*/ 12700 h 100"/>
              <a:gd name="T108" fmla="*/ 30163 w 81"/>
              <a:gd name="T109" fmla="*/ 3175 h 100"/>
              <a:gd name="T110" fmla="*/ 30163 w 81"/>
              <a:gd name="T111" fmla="*/ 6350 h 100"/>
              <a:gd name="T112" fmla="*/ 25400 w 81"/>
              <a:gd name="T113" fmla="*/ 12700 h 100"/>
              <a:gd name="T114" fmla="*/ 6350 w 81"/>
              <a:gd name="T115" fmla="*/ 68263 h 100"/>
              <a:gd name="T116" fmla="*/ 1588 w 81"/>
              <a:gd name="T117" fmla="*/ 117475 h 100"/>
              <a:gd name="T118" fmla="*/ 25400 w 81"/>
              <a:gd name="T119" fmla="*/ 149225 h 100"/>
              <a:gd name="T120" fmla="*/ 84138 w 81"/>
              <a:gd name="T121" fmla="*/ 155575 h 100"/>
              <a:gd name="T122" fmla="*/ 120650 w 81"/>
              <a:gd name="T123" fmla="*/ 133350 h 1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1" h="100">
                <a:moveTo>
                  <a:pt x="76" y="84"/>
                </a:moveTo>
                <a:lnTo>
                  <a:pt x="79" y="75"/>
                </a:lnTo>
                <a:lnTo>
                  <a:pt x="80" y="66"/>
                </a:lnTo>
                <a:lnTo>
                  <a:pt x="79" y="56"/>
                </a:lnTo>
                <a:lnTo>
                  <a:pt x="76" y="43"/>
                </a:lnTo>
                <a:lnTo>
                  <a:pt x="73" y="33"/>
                </a:lnTo>
                <a:lnTo>
                  <a:pt x="70" y="22"/>
                </a:lnTo>
                <a:lnTo>
                  <a:pt x="69" y="19"/>
                </a:lnTo>
                <a:lnTo>
                  <a:pt x="68" y="17"/>
                </a:lnTo>
                <a:lnTo>
                  <a:pt x="68" y="15"/>
                </a:lnTo>
                <a:lnTo>
                  <a:pt x="68" y="12"/>
                </a:lnTo>
                <a:lnTo>
                  <a:pt x="67" y="15"/>
                </a:lnTo>
                <a:lnTo>
                  <a:pt x="67" y="18"/>
                </a:lnTo>
                <a:lnTo>
                  <a:pt x="67" y="20"/>
                </a:lnTo>
                <a:lnTo>
                  <a:pt x="67" y="23"/>
                </a:lnTo>
                <a:lnTo>
                  <a:pt x="67" y="26"/>
                </a:lnTo>
                <a:lnTo>
                  <a:pt x="68" y="30"/>
                </a:lnTo>
                <a:lnTo>
                  <a:pt x="68" y="35"/>
                </a:lnTo>
                <a:lnTo>
                  <a:pt x="69" y="39"/>
                </a:lnTo>
                <a:lnTo>
                  <a:pt x="69" y="40"/>
                </a:lnTo>
                <a:lnTo>
                  <a:pt x="70" y="41"/>
                </a:lnTo>
                <a:lnTo>
                  <a:pt x="71" y="42"/>
                </a:lnTo>
                <a:lnTo>
                  <a:pt x="71" y="43"/>
                </a:lnTo>
                <a:lnTo>
                  <a:pt x="71" y="45"/>
                </a:lnTo>
                <a:lnTo>
                  <a:pt x="72" y="46"/>
                </a:lnTo>
                <a:lnTo>
                  <a:pt x="72" y="47"/>
                </a:lnTo>
                <a:lnTo>
                  <a:pt x="72" y="49"/>
                </a:lnTo>
                <a:lnTo>
                  <a:pt x="73" y="50"/>
                </a:lnTo>
                <a:lnTo>
                  <a:pt x="73" y="51"/>
                </a:lnTo>
                <a:lnTo>
                  <a:pt x="73" y="52"/>
                </a:lnTo>
                <a:lnTo>
                  <a:pt x="73" y="54"/>
                </a:lnTo>
                <a:lnTo>
                  <a:pt x="73" y="55"/>
                </a:lnTo>
                <a:lnTo>
                  <a:pt x="73" y="56"/>
                </a:lnTo>
                <a:lnTo>
                  <a:pt x="73" y="58"/>
                </a:lnTo>
                <a:lnTo>
                  <a:pt x="74" y="58"/>
                </a:lnTo>
                <a:lnTo>
                  <a:pt x="74" y="59"/>
                </a:lnTo>
                <a:lnTo>
                  <a:pt x="74" y="61"/>
                </a:lnTo>
                <a:lnTo>
                  <a:pt x="74" y="62"/>
                </a:lnTo>
                <a:lnTo>
                  <a:pt x="74" y="63"/>
                </a:lnTo>
                <a:lnTo>
                  <a:pt x="74" y="64"/>
                </a:lnTo>
                <a:lnTo>
                  <a:pt x="74" y="65"/>
                </a:lnTo>
                <a:lnTo>
                  <a:pt x="74" y="66"/>
                </a:lnTo>
                <a:lnTo>
                  <a:pt x="74" y="68"/>
                </a:lnTo>
                <a:lnTo>
                  <a:pt x="74" y="69"/>
                </a:lnTo>
                <a:lnTo>
                  <a:pt x="73" y="70"/>
                </a:lnTo>
                <a:lnTo>
                  <a:pt x="73" y="71"/>
                </a:lnTo>
                <a:lnTo>
                  <a:pt x="73" y="72"/>
                </a:lnTo>
                <a:lnTo>
                  <a:pt x="73" y="73"/>
                </a:lnTo>
                <a:lnTo>
                  <a:pt x="73" y="74"/>
                </a:lnTo>
                <a:lnTo>
                  <a:pt x="73" y="75"/>
                </a:lnTo>
                <a:lnTo>
                  <a:pt x="72" y="76"/>
                </a:lnTo>
                <a:lnTo>
                  <a:pt x="72" y="77"/>
                </a:lnTo>
                <a:lnTo>
                  <a:pt x="71" y="79"/>
                </a:lnTo>
                <a:lnTo>
                  <a:pt x="70" y="80"/>
                </a:lnTo>
                <a:lnTo>
                  <a:pt x="70" y="81"/>
                </a:lnTo>
                <a:lnTo>
                  <a:pt x="69" y="81"/>
                </a:lnTo>
                <a:lnTo>
                  <a:pt x="69" y="82"/>
                </a:lnTo>
                <a:lnTo>
                  <a:pt x="68" y="83"/>
                </a:lnTo>
                <a:lnTo>
                  <a:pt x="67" y="84"/>
                </a:lnTo>
                <a:lnTo>
                  <a:pt x="66" y="85"/>
                </a:lnTo>
                <a:lnTo>
                  <a:pt x="65" y="85"/>
                </a:lnTo>
                <a:lnTo>
                  <a:pt x="64" y="87"/>
                </a:lnTo>
                <a:lnTo>
                  <a:pt x="63" y="87"/>
                </a:lnTo>
                <a:lnTo>
                  <a:pt x="63" y="88"/>
                </a:lnTo>
                <a:lnTo>
                  <a:pt x="61" y="88"/>
                </a:lnTo>
                <a:lnTo>
                  <a:pt x="60" y="89"/>
                </a:lnTo>
                <a:lnTo>
                  <a:pt x="60" y="90"/>
                </a:lnTo>
                <a:lnTo>
                  <a:pt x="59" y="90"/>
                </a:lnTo>
                <a:lnTo>
                  <a:pt x="58" y="91"/>
                </a:lnTo>
                <a:lnTo>
                  <a:pt x="57" y="91"/>
                </a:lnTo>
                <a:lnTo>
                  <a:pt x="56" y="91"/>
                </a:lnTo>
                <a:lnTo>
                  <a:pt x="54" y="91"/>
                </a:lnTo>
                <a:lnTo>
                  <a:pt x="53" y="91"/>
                </a:lnTo>
                <a:lnTo>
                  <a:pt x="51" y="91"/>
                </a:lnTo>
                <a:lnTo>
                  <a:pt x="50" y="92"/>
                </a:lnTo>
                <a:lnTo>
                  <a:pt x="49" y="92"/>
                </a:lnTo>
                <a:lnTo>
                  <a:pt x="47" y="92"/>
                </a:lnTo>
                <a:lnTo>
                  <a:pt x="46" y="92"/>
                </a:lnTo>
                <a:lnTo>
                  <a:pt x="44" y="93"/>
                </a:lnTo>
                <a:lnTo>
                  <a:pt x="42" y="93"/>
                </a:lnTo>
                <a:lnTo>
                  <a:pt x="41" y="93"/>
                </a:lnTo>
                <a:lnTo>
                  <a:pt x="39" y="92"/>
                </a:lnTo>
                <a:lnTo>
                  <a:pt x="38" y="92"/>
                </a:lnTo>
                <a:lnTo>
                  <a:pt x="36" y="92"/>
                </a:lnTo>
                <a:lnTo>
                  <a:pt x="35" y="92"/>
                </a:lnTo>
                <a:lnTo>
                  <a:pt x="33" y="92"/>
                </a:lnTo>
                <a:lnTo>
                  <a:pt x="32" y="91"/>
                </a:lnTo>
                <a:lnTo>
                  <a:pt x="31" y="91"/>
                </a:lnTo>
                <a:lnTo>
                  <a:pt x="29" y="91"/>
                </a:lnTo>
                <a:lnTo>
                  <a:pt x="28" y="91"/>
                </a:lnTo>
                <a:lnTo>
                  <a:pt x="26" y="91"/>
                </a:lnTo>
                <a:lnTo>
                  <a:pt x="25" y="91"/>
                </a:lnTo>
                <a:lnTo>
                  <a:pt x="24" y="91"/>
                </a:lnTo>
                <a:lnTo>
                  <a:pt x="23" y="91"/>
                </a:lnTo>
                <a:lnTo>
                  <a:pt x="22" y="90"/>
                </a:lnTo>
                <a:lnTo>
                  <a:pt x="21" y="90"/>
                </a:lnTo>
                <a:lnTo>
                  <a:pt x="20" y="90"/>
                </a:lnTo>
                <a:lnTo>
                  <a:pt x="19" y="89"/>
                </a:lnTo>
                <a:lnTo>
                  <a:pt x="18" y="88"/>
                </a:lnTo>
                <a:lnTo>
                  <a:pt x="16" y="87"/>
                </a:lnTo>
                <a:lnTo>
                  <a:pt x="15" y="86"/>
                </a:lnTo>
                <a:lnTo>
                  <a:pt x="14" y="85"/>
                </a:lnTo>
                <a:lnTo>
                  <a:pt x="12" y="84"/>
                </a:lnTo>
                <a:lnTo>
                  <a:pt x="12" y="83"/>
                </a:lnTo>
                <a:lnTo>
                  <a:pt x="11" y="83"/>
                </a:lnTo>
                <a:lnTo>
                  <a:pt x="11" y="82"/>
                </a:lnTo>
                <a:lnTo>
                  <a:pt x="10" y="81"/>
                </a:lnTo>
                <a:lnTo>
                  <a:pt x="10" y="80"/>
                </a:lnTo>
                <a:lnTo>
                  <a:pt x="9" y="79"/>
                </a:lnTo>
                <a:lnTo>
                  <a:pt x="8" y="78"/>
                </a:lnTo>
                <a:lnTo>
                  <a:pt x="8" y="77"/>
                </a:lnTo>
                <a:lnTo>
                  <a:pt x="7" y="76"/>
                </a:lnTo>
                <a:lnTo>
                  <a:pt x="7" y="75"/>
                </a:lnTo>
                <a:lnTo>
                  <a:pt x="7" y="74"/>
                </a:lnTo>
                <a:lnTo>
                  <a:pt x="7" y="73"/>
                </a:lnTo>
                <a:lnTo>
                  <a:pt x="7" y="72"/>
                </a:lnTo>
                <a:lnTo>
                  <a:pt x="6" y="70"/>
                </a:lnTo>
                <a:lnTo>
                  <a:pt x="6" y="69"/>
                </a:lnTo>
                <a:lnTo>
                  <a:pt x="5" y="67"/>
                </a:lnTo>
                <a:lnTo>
                  <a:pt x="5" y="66"/>
                </a:lnTo>
                <a:lnTo>
                  <a:pt x="5" y="65"/>
                </a:lnTo>
                <a:lnTo>
                  <a:pt x="5" y="64"/>
                </a:lnTo>
                <a:lnTo>
                  <a:pt x="5" y="63"/>
                </a:lnTo>
                <a:lnTo>
                  <a:pt x="5" y="62"/>
                </a:lnTo>
                <a:lnTo>
                  <a:pt x="6" y="61"/>
                </a:lnTo>
                <a:lnTo>
                  <a:pt x="6" y="59"/>
                </a:lnTo>
                <a:lnTo>
                  <a:pt x="6" y="58"/>
                </a:lnTo>
                <a:lnTo>
                  <a:pt x="7" y="56"/>
                </a:lnTo>
                <a:lnTo>
                  <a:pt x="7" y="55"/>
                </a:lnTo>
                <a:lnTo>
                  <a:pt x="7" y="54"/>
                </a:lnTo>
                <a:lnTo>
                  <a:pt x="7" y="53"/>
                </a:lnTo>
                <a:lnTo>
                  <a:pt x="7" y="51"/>
                </a:lnTo>
                <a:lnTo>
                  <a:pt x="7" y="50"/>
                </a:lnTo>
                <a:lnTo>
                  <a:pt x="7" y="49"/>
                </a:lnTo>
                <a:lnTo>
                  <a:pt x="7" y="48"/>
                </a:lnTo>
                <a:lnTo>
                  <a:pt x="8" y="47"/>
                </a:lnTo>
                <a:lnTo>
                  <a:pt x="8" y="45"/>
                </a:lnTo>
                <a:lnTo>
                  <a:pt x="8" y="44"/>
                </a:lnTo>
                <a:lnTo>
                  <a:pt x="8" y="43"/>
                </a:lnTo>
                <a:lnTo>
                  <a:pt x="8" y="41"/>
                </a:lnTo>
                <a:lnTo>
                  <a:pt x="9" y="41"/>
                </a:lnTo>
                <a:lnTo>
                  <a:pt x="9" y="40"/>
                </a:lnTo>
                <a:lnTo>
                  <a:pt x="10" y="38"/>
                </a:lnTo>
                <a:lnTo>
                  <a:pt x="10" y="37"/>
                </a:lnTo>
                <a:lnTo>
                  <a:pt x="10" y="36"/>
                </a:lnTo>
                <a:lnTo>
                  <a:pt x="11" y="34"/>
                </a:lnTo>
                <a:lnTo>
                  <a:pt x="11" y="33"/>
                </a:lnTo>
                <a:lnTo>
                  <a:pt x="11" y="31"/>
                </a:lnTo>
                <a:lnTo>
                  <a:pt x="12" y="30"/>
                </a:lnTo>
                <a:lnTo>
                  <a:pt x="12" y="29"/>
                </a:lnTo>
                <a:lnTo>
                  <a:pt x="13" y="28"/>
                </a:lnTo>
                <a:lnTo>
                  <a:pt x="14" y="26"/>
                </a:lnTo>
                <a:lnTo>
                  <a:pt x="14" y="25"/>
                </a:lnTo>
                <a:lnTo>
                  <a:pt x="15" y="25"/>
                </a:lnTo>
                <a:lnTo>
                  <a:pt x="15" y="23"/>
                </a:lnTo>
                <a:lnTo>
                  <a:pt x="16" y="22"/>
                </a:lnTo>
                <a:lnTo>
                  <a:pt x="16" y="21"/>
                </a:lnTo>
                <a:lnTo>
                  <a:pt x="17" y="19"/>
                </a:lnTo>
                <a:lnTo>
                  <a:pt x="18" y="16"/>
                </a:lnTo>
                <a:lnTo>
                  <a:pt x="19" y="13"/>
                </a:lnTo>
                <a:lnTo>
                  <a:pt x="20" y="10"/>
                </a:lnTo>
                <a:lnTo>
                  <a:pt x="20" y="8"/>
                </a:lnTo>
                <a:lnTo>
                  <a:pt x="20" y="6"/>
                </a:lnTo>
                <a:lnTo>
                  <a:pt x="20" y="4"/>
                </a:lnTo>
                <a:lnTo>
                  <a:pt x="19" y="2"/>
                </a:lnTo>
                <a:lnTo>
                  <a:pt x="19" y="0"/>
                </a:lnTo>
                <a:lnTo>
                  <a:pt x="19" y="1"/>
                </a:lnTo>
                <a:lnTo>
                  <a:pt x="19" y="4"/>
                </a:lnTo>
                <a:lnTo>
                  <a:pt x="18" y="5"/>
                </a:lnTo>
                <a:lnTo>
                  <a:pt x="18" y="8"/>
                </a:lnTo>
                <a:lnTo>
                  <a:pt x="16" y="8"/>
                </a:lnTo>
                <a:lnTo>
                  <a:pt x="12" y="22"/>
                </a:lnTo>
                <a:lnTo>
                  <a:pt x="7" y="33"/>
                </a:lnTo>
                <a:lnTo>
                  <a:pt x="4" y="43"/>
                </a:lnTo>
                <a:lnTo>
                  <a:pt x="1" y="55"/>
                </a:lnTo>
                <a:lnTo>
                  <a:pt x="0" y="65"/>
                </a:lnTo>
                <a:lnTo>
                  <a:pt x="1" y="74"/>
                </a:lnTo>
                <a:lnTo>
                  <a:pt x="4" y="82"/>
                </a:lnTo>
                <a:lnTo>
                  <a:pt x="9" y="90"/>
                </a:lnTo>
                <a:lnTo>
                  <a:pt x="16" y="94"/>
                </a:lnTo>
                <a:lnTo>
                  <a:pt x="26" y="98"/>
                </a:lnTo>
                <a:lnTo>
                  <a:pt x="40" y="99"/>
                </a:lnTo>
                <a:lnTo>
                  <a:pt x="53" y="98"/>
                </a:lnTo>
                <a:lnTo>
                  <a:pt x="64" y="95"/>
                </a:lnTo>
                <a:lnTo>
                  <a:pt x="71" y="91"/>
                </a:lnTo>
                <a:lnTo>
                  <a:pt x="76" y="84"/>
                </a:lnTo>
              </a:path>
            </a:pathLst>
          </a:custGeom>
          <a:solidFill>
            <a:srgbClr val="A4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6176" name="Group 33"/>
          <p:cNvGrpSpPr>
            <a:grpSpLocks/>
          </p:cNvGrpSpPr>
          <p:nvPr/>
        </p:nvGrpSpPr>
        <p:grpSpPr bwMode="auto">
          <a:xfrm>
            <a:off x="3811588" y="3041650"/>
            <a:ext cx="252412" cy="374650"/>
            <a:chOff x="2401" y="1916"/>
            <a:chExt cx="159" cy="236"/>
          </a:xfrm>
        </p:grpSpPr>
        <p:sp>
          <p:nvSpPr>
            <p:cNvPr id="6179" name="Freeform 34"/>
            <p:cNvSpPr>
              <a:spLocks/>
            </p:cNvSpPr>
            <p:nvPr/>
          </p:nvSpPr>
          <p:spPr bwMode="auto">
            <a:xfrm>
              <a:off x="2542" y="1916"/>
              <a:ext cx="18" cy="6"/>
            </a:xfrm>
            <a:custGeom>
              <a:avLst/>
              <a:gdLst>
                <a:gd name="T0" fmla="*/ 17 w 18"/>
                <a:gd name="T1" fmla="*/ 1 h 6"/>
                <a:gd name="T2" fmla="*/ 15 w 18"/>
                <a:gd name="T3" fmla="*/ 3 h 6"/>
                <a:gd name="T4" fmla="*/ 13 w 18"/>
                <a:gd name="T5" fmla="*/ 4 h 6"/>
                <a:gd name="T6" fmla="*/ 9 w 18"/>
                <a:gd name="T7" fmla="*/ 5 h 6"/>
                <a:gd name="T8" fmla="*/ 6 w 18"/>
                <a:gd name="T9" fmla="*/ 5 h 6"/>
                <a:gd name="T10" fmla="*/ 0 w 18"/>
                <a:gd name="T11" fmla="*/ 2 h 6"/>
                <a:gd name="T12" fmla="*/ 3 w 18"/>
                <a:gd name="T13" fmla="*/ 2 h 6"/>
                <a:gd name="T14" fmla="*/ 5 w 18"/>
                <a:gd name="T15" fmla="*/ 2 h 6"/>
                <a:gd name="T16" fmla="*/ 7 w 18"/>
                <a:gd name="T17" fmla="*/ 1 h 6"/>
                <a:gd name="T18" fmla="*/ 10 w 18"/>
                <a:gd name="T19" fmla="*/ 0 h 6"/>
                <a:gd name="T20" fmla="*/ 17 w 18"/>
                <a:gd name="T21" fmla="*/ 1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" h="6">
                  <a:moveTo>
                    <a:pt x="17" y="1"/>
                  </a:moveTo>
                  <a:lnTo>
                    <a:pt x="15" y="3"/>
                  </a:lnTo>
                  <a:lnTo>
                    <a:pt x="13" y="4"/>
                  </a:lnTo>
                  <a:lnTo>
                    <a:pt x="9" y="5"/>
                  </a:lnTo>
                  <a:lnTo>
                    <a:pt x="6" y="5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7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80" name="Freeform 35"/>
            <p:cNvSpPr>
              <a:spLocks/>
            </p:cNvSpPr>
            <p:nvPr/>
          </p:nvSpPr>
          <p:spPr bwMode="auto">
            <a:xfrm>
              <a:off x="2401" y="2134"/>
              <a:ext cx="6" cy="18"/>
            </a:xfrm>
            <a:custGeom>
              <a:avLst/>
              <a:gdLst>
                <a:gd name="T0" fmla="*/ 5 w 6"/>
                <a:gd name="T1" fmla="*/ 17 h 18"/>
                <a:gd name="T2" fmla="*/ 5 w 6"/>
                <a:gd name="T3" fmla="*/ 16 h 18"/>
                <a:gd name="T4" fmla="*/ 5 w 6"/>
                <a:gd name="T5" fmla="*/ 14 h 18"/>
                <a:gd name="T6" fmla="*/ 5 w 6"/>
                <a:gd name="T7" fmla="*/ 13 h 18"/>
                <a:gd name="T8" fmla="*/ 5 w 6"/>
                <a:gd name="T9" fmla="*/ 11 h 18"/>
                <a:gd name="T10" fmla="*/ 5 w 6"/>
                <a:gd name="T11" fmla="*/ 8 h 18"/>
                <a:gd name="T12" fmla="*/ 5 w 6"/>
                <a:gd name="T13" fmla="*/ 5 h 18"/>
                <a:gd name="T14" fmla="*/ 4 w 6"/>
                <a:gd name="T15" fmla="*/ 3 h 18"/>
                <a:gd name="T16" fmla="*/ 3 w 6"/>
                <a:gd name="T17" fmla="*/ 0 h 18"/>
                <a:gd name="T18" fmla="*/ 3 w 6"/>
                <a:gd name="T19" fmla="*/ 2 h 18"/>
                <a:gd name="T20" fmla="*/ 3 w 6"/>
                <a:gd name="T21" fmla="*/ 4 h 18"/>
                <a:gd name="T22" fmla="*/ 3 w 6"/>
                <a:gd name="T23" fmla="*/ 7 h 18"/>
                <a:gd name="T24" fmla="*/ 2 w 6"/>
                <a:gd name="T25" fmla="*/ 9 h 18"/>
                <a:gd name="T26" fmla="*/ 2 w 6"/>
                <a:gd name="T27" fmla="*/ 11 h 18"/>
                <a:gd name="T28" fmla="*/ 1 w 6"/>
                <a:gd name="T29" fmla="*/ 13 h 18"/>
                <a:gd name="T30" fmla="*/ 1 w 6"/>
                <a:gd name="T31" fmla="*/ 15 h 18"/>
                <a:gd name="T32" fmla="*/ 0 w 6"/>
                <a:gd name="T33" fmla="*/ 16 h 18"/>
                <a:gd name="T34" fmla="*/ 5 w 6"/>
                <a:gd name="T35" fmla="*/ 17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" h="18">
                  <a:moveTo>
                    <a:pt x="5" y="17"/>
                  </a:moveTo>
                  <a:lnTo>
                    <a:pt x="5" y="16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5" y="8"/>
                  </a:lnTo>
                  <a:lnTo>
                    <a:pt x="5" y="5"/>
                  </a:lnTo>
                  <a:lnTo>
                    <a:pt x="4" y="3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5" y="1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6177" name="Picture 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5867400" cy="5211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438150" y="457200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279F"/>
              </a:buClr>
              <a:buSzPct val="75000"/>
              <a:buFont typeface="Monotype Sorts" pitchFamily="2" charset="2"/>
              <a:buChar char="n"/>
              <a:defRPr sz="28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279F"/>
              </a:buClr>
              <a:buSzPct val="75000"/>
              <a:buFont typeface="Monotype Sorts" pitchFamily="2" charset="2"/>
              <a:buChar char="n"/>
              <a:defRPr sz="28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279F"/>
              </a:buClr>
              <a:buSzPct val="75000"/>
              <a:buFont typeface="Monotype Sorts" pitchFamily="2" charset="2"/>
              <a:buChar char="n"/>
              <a:defRPr sz="28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279F"/>
              </a:buClr>
              <a:buSzPct val="75000"/>
              <a:buFont typeface="Monotype Sorts" pitchFamily="2" charset="2"/>
              <a:buChar char="n"/>
              <a:defRPr sz="28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pt-BR" altLang="pt-BR" sz="3100" dirty="0" smtClean="0">
                <a:solidFill>
                  <a:schemeClr val="tx1"/>
                </a:solidFill>
                <a:latin typeface="+mj-lt"/>
              </a:rPr>
              <a:t>Diferença </a:t>
            </a:r>
            <a:r>
              <a:rPr kumimoji="1" lang="pt-BR" altLang="pt-BR" sz="3100" dirty="0">
                <a:solidFill>
                  <a:schemeClr val="tx1"/>
                </a:solidFill>
                <a:latin typeface="+mj-lt"/>
              </a:rPr>
              <a:t>de Temperatura </a:t>
            </a:r>
            <a:endParaRPr kumimoji="1" lang="pt-BR" altLang="pt-BR" sz="3100" dirty="0" smtClean="0">
              <a:solidFill>
                <a:schemeClr val="tx1"/>
              </a:solidFill>
              <a:latin typeface="+mj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pt-BR" altLang="pt-BR" sz="3100" dirty="0" smtClean="0">
                <a:solidFill>
                  <a:schemeClr val="tx1"/>
                </a:solidFill>
                <a:latin typeface="+mj-lt"/>
              </a:rPr>
              <a:t>Média Logarítmica – </a:t>
            </a:r>
            <a:r>
              <a:rPr kumimoji="1" lang="pt-BR" altLang="pt-BR" sz="3100" dirty="0" smtClean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kumimoji="1" lang="pt-BR" altLang="pt-BR" sz="3100" dirty="0" smtClean="0">
                <a:solidFill>
                  <a:schemeClr val="tx1"/>
                </a:solidFill>
                <a:latin typeface="+mj-lt"/>
              </a:rPr>
              <a:t>TML (LMTD)</a:t>
            </a:r>
            <a:endParaRPr kumimoji="1" lang="pt-BR" altLang="pt-BR" sz="31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6437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/>
          <p:cNvSpPr>
            <a:spLocks/>
          </p:cNvSpPr>
          <p:nvPr/>
        </p:nvSpPr>
        <p:spPr bwMode="auto">
          <a:xfrm>
            <a:off x="3978275" y="4684713"/>
            <a:ext cx="125413" cy="255587"/>
          </a:xfrm>
          <a:custGeom>
            <a:avLst/>
            <a:gdLst>
              <a:gd name="T0" fmla="*/ 122238 w 79"/>
              <a:gd name="T1" fmla="*/ 180975 h 161"/>
              <a:gd name="T2" fmla="*/ 103188 w 79"/>
              <a:gd name="T3" fmla="*/ 115887 h 161"/>
              <a:gd name="T4" fmla="*/ 90488 w 79"/>
              <a:gd name="T5" fmla="*/ 66675 h 161"/>
              <a:gd name="T6" fmla="*/ 88900 w 79"/>
              <a:gd name="T7" fmla="*/ 31750 h 161"/>
              <a:gd name="T8" fmla="*/ 87313 w 79"/>
              <a:gd name="T9" fmla="*/ 46037 h 161"/>
              <a:gd name="T10" fmla="*/ 87313 w 79"/>
              <a:gd name="T11" fmla="*/ 63500 h 161"/>
              <a:gd name="T12" fmla="*/ 90488 w 79"/>
              <a:gd name="T13" fmla="*/ 93662 h 161"/>
              <a:gd name="T14" fmla="*/ 95250 w 79"/>
              <a:gd name="T15" fmla="*/ 117475 h 161"/>
              <a:gd name="T16" fmla="*/ 100013 w 79"/>
              <a:gd name="T17" fmla="*/ 127000 h 161"/>
              <a:gd name="T18" fmla="*/ 103188 w 79"/>
              <a:gd name="T19" fmla="*/ 134937 h 161"/>
              <a:gd name="T20" fmla="*/ 104775 w 79"/>
              <a:gd name="T21" fmla="*/ 144462 h 161"/>
              <a:gd name="T22" fmla="*/ 109538 w 79"/>
              <a:gd name="T23" fmla="*/ 152400 h 161"/>
              <a:gd name="T24" fmla="*/ 111125 w 79"/>
              <a:gd name="T25" fmla="*/ 160337 h 161"/>
              <a:gd name="T26" fmla="*/ 112713 w 79"/>
              <a:gd name="T27" fmla="*/ 169862 h 161"/>
              <a:gd name="T28" fmla="*/ 114300 w 79"/>
              <a:gd name="T29" fmla="*/ 177800 h 161"/>
              <a:gd name="T30" fmla="*/ 115888 w 79"/>
              <a:gd name="T31" fmla="*/ 185737 h 161"/>
              <a:gd name="T32" fmla="*/ 115888 w 79"/>
              <a:gd name="T33" fmla="*/ 192087 h 161"/>
              <a:gd name="T34" fmla="*/ 115888 w 79"/>
              <a:gd name="T35" fmla="*/ 200025 h 161"/>
              <a:gd name="T36" fmla="*/ 115888 w 79"/>
              <a:gd name="T37" fmla="*/ 207962 h 161"/>
              <a:gd name="T38" fmla="*/ 114300 w 79"/>
              <a:gd name="T39" fmla="*/ 214312 h 161"/>
              <a:gd name="T40" fmla="*/ 112713 w 79"/>
              <a:gd name="T41" fmla="*/ 220662 h 161"/>
              <a:gd name="T42" fmla="*/ 109538 w 79"/>
              <a:gd name="T43" fmla="*/ 225425 h 161"/>
              <a:gd name="T44" fmla="*/ 104775 w 79"/>
              <a:gd name="T45" fmla="*/ 228600 h 161"/>
              <a:gd name="T46" fmla="*/ 100013 w 79"/>
              <a:gd name="T47" fmla="*/ 233362 h 161"/>
              <a:gd name="T48" fmla="*/ 93663 w 79"/>
              <a:gd name="T49" fmla="*/ 236537 h 161"/>
              <a:gd name="T50" fmla="*/ 87313 w 79"/>
              <a:gd name="T51" fmla="*/ 239712 h 161"/>
              <a:gd name="T52" fmla="*/ 77788 w 79"/>
              <a:gd name="T53" fmla="*/ 241300 h 161"/>
              <a:gd name="T54" fmla="*/ 68263 w 79"/>
              <a:gd name="T55" fmla="*/ 242887 h 161"/>
              <a:gd name="T56" fmla="*/ 58738 w 79"/>
              <a:gd name="T57" fmla="*/ 242887 h 161"/>
              <a:gd name="T58" fmla="*/ 50800 w 79"/>
              <a:gd name="T59" fmla="*/ 241300 h 161"/>
              <a:gd name="T60" fmla="*/ 41275 w 79"/>
              <a:gd name="T61" fmla="*/ 239712 h 161"/>
              <a:gd name="T62" fmla="*/ 33338 w 79"/>
              <a:gd name="T63" fmla="*/ 236537 h 161"/>
              <a:gd name="T64" fmla="*/ 26988 w 79"/>
              <a:gd name="T65" fmla="*/ 233362 h 161"/>
              <a:gd name="T66" fmla="*/ 20638 w 79"/>
              <a:gd name="T67" fmla="*/ 230187 h 161"/>
              <a:gd name="T68" fmla="*/ 15875 w 79"/>
              <a:gd name="T69" fmla="*/ 225425 h 161"/>
              <a:gd name="T70" fmla="*/ 12700 w 79"/>
              <a:gd name="T71" fmla="*/ 219075 h 161"/>
              <a:gd name="T72" fmla="*/ 11113 w 79"/>
              <a:gd name="T73" fmla="*/ 212725 h 161"/>
              <a:gd name="T74" fmla="*/ 7938 w 79"/>
              <a:gd name="T75" fmla="*/ 204787 h 161"/>
              <a:gd name="T76" fmla="*/ 7938 w 79"/>
              <a:gd name="T77" fmla="*/ 196850 h 161"/>
              <a:gd name="T78" fmla="*/ 7938 w 79"/>
              <a:gd name="T79" fmla="*/ 190500 h 161"/>
              <a:gd name="T80" fmla="*/ 9525 w 79"/>
              <a:gd name="T81" fmla="*/ 184150 h 161"/>
              <a:gd name="T82" fmla="*/ 11113 w 79"/>
              <a:gd name="T83" fmla="*/ 176212 h 161"/>
              <a:gd name="T84" fmla="*/ 11113 w 79"/>
              <a:gd name="T85" fmla="*/ 168275 h 161"/>
              <a:gd name="T86" fmla="*/ 12700 w 79"/>
              <a:gd name="T87" fmla="*/ 160337 h 161"/>
              <a:gd name="T88" fmla="*/ 14288 w 79"/>
              <a:gd name="T89" fmla="*/ 150812 h 161"/>
              <a:gd name="T90" fmla="*/ 17463 w 79"/>
              <a:gd name="T91" fmla="*/ 144462 h 161"/>
              <a:gd name="T92" fmla="*/ 20638 w 79"/>
              <a:gd name="T93" fmla="*/ 136525 h 161"/>
              <a:gd name="T94" fmla="*/ 25400 w 79"/>
              <a:gd name="T95" fmla="*/ 128587 h 161"/>
              <a:gd name="T96" fmla="*/ 28575 w 79"/>
              <a:gd name="T97" fmla="*/ 119062 h 161"/>
              <a:gd name="T98" fmla="*/ 31750 w 79"/>
              <a:gd name="T99" fmla="*/ 111125 h 161"/>
              <a:gd name="T100" fmla="*/ 36513 w 79"/>
              <a:gd name="T101" fmla="*/ 92075 h 161"/>
              <a:gd name="T102" fmla="*/ 38100 w 79"/>
              <a:gd name="T103" fmla="*/ 63500 h 161"/>
              <a:gd name="T104" fmla="*/ 38100 w 79"/>
              <a:gd name="T105" fmla="*/ 36512 h 161"/>
              <a:gd name="T106" fmla="*/ 31750 w 79"/>
              <a:gd name="T107" fmla="*/ 7937 h 161"/>
              <a:gd name="T108" fmla="*/ 31750 w 79"/>
              <a:gd name="T109" fmla="*/ 15875 h 161"/>
              <a:gd name="T110" fmla="*/ 33338 w 79"/>
              <a:gd name="T111" fmla="*/ 34925 h 161"/>
              <a:gd name="T112" fmla="*/ 31750 w 79"/>
              <a:gd name="T113" fmla="*/ 65087 h 161"/>
              <a:gd name="T114" fmla="*/ 26988 w 79"/>
              <a:gd name="T115" fmla="*/ 100012 h 161"/>
              <a:gd name="T116" fmla="*/ 6350 w 79"/>
              <a:gd name="T117" fmla="*/ 161925 h 161"/>
              <a:gd name="T118" fmla="*/ 6350 w 79"/>
              <a:gd name="T119" fmla="*/ 227012 h 161"/>
              <a:gd name="T120" fmla="*/ 61913 w 79"/>
              <a:gd name="T121" fmla="*/ 254000 h 161"/>
              <a:gd name="T122" fmla="*/ 117475 w 79"/>
              <a:gd name="T123" fmla="*/ 228600 h 16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9" h="161">
                <a:moveTo>
                  <a:pt x="74" y="144"/>
                </a:moveTo>
                <a:lnTo>
                  <a:pt x="77" y="134"/>
                </a:lnTo>
                <a:lnTo>
                  <a:pt x="78" y="125"/>
                </a:lnTo>
                <a:lnTo>
                  <a:pt x="77" y="114"/>
                </a:lnTo>
                <a:lnTo>
                  <a:pt x="76" y="103"/>
                </a:lnTo>
                <a:lnTo>
                  <a:pt x="72" y="92"/>
                </a:lnTo>
                <a:lnTo>
                  <a:pt x="69" y="81"/>
                </a:lnTo>
                <a:lnTo>
                  <a:pt x="65" y="73"/>
                </a:lnTo>
                <a:lnTo>
                  <a:pt x="62" y="66"/>
                </a:lnTo>
                <a:lnTo>
                  <a:pt x="60" y="58"/>
                </a:lnTo>
                <a:lnTo>
                  <a:pt x="59" y="50"/>
                </a:lnTo>
                <a:lnTo>
                  <a:pt x="57" y="42"/>
                </a:lnTo>
                <a:lnTo>
                  <a:pt x="56" y="34"/>
                </a:lnTo>
                <a:lnTo>
                  <a:pt x="56" y="26"/>
                </a:lnTo>
                <a:lnTo>
                  <a:pt x="56" y="18"/>
                </a:lnTo>
                <a:lnTo>
                  <a:pt x="56" y="20"/>
                </a:lnTo>
                <a:lnTo>
                  <a:pt x="56" y="22"/>
                </a:lnTo>
                <a:lnTo>
                  <a:pt x="55" y="24"/>
                </a:lnTo>
                <a:lnTo>
                  <a:pt x="55" y="26"/>
                </a:lnTo>
                <a:lnTo>
                  <a:pt x="55" y="29"/>
                </a:lnTo>
                <a:lnTo>
                  <a:pt x="55" y="30"/>
                </a:lnTo>
                <a:lnTo>
                  <a:pt x="55" y="33"/>
                </a:lnTo>
                <a:lnTo>
                  <a:pt x="55" y="35"/>
                </a:lnTo>
                <a:lnTo>
                  <a:pt x="55" y="40"/>
                </a:lnTo>
                <a:lnTo>
                  <a:pt x="56" y="44"/>
                </a:lnTo>
                <a:lnTo>
                  <a:pt x="56" y="50"/>
                </a:lnTo>
                <a:lnTo>
                  <a:pt x="56" y="54"/>
                </a:lnTo>
                <a:lnTo>
                  <a:pt x="57" y="59"/>
                </a:lnTo>
                <a:lnTo>
                  <a:pt x="58" y="65"/>
                </a:lnTo>
                <a:lnTo>
                  <a:pt x="59" y="68"/>
                </a:lnTo>
                <a:lnTo>
                  <a:pt x="60" y="73"/>
                </a:lnTo>
                <a:lnTo>
                  <a:pt x="60" y="74"/>
                </a:lnTo>
                <a:lnTo>
                  <a:pt x="61" y="76"/>
                </a:lnTo>
                <a:lnTo>
                  <a:pt x="62" y="77"/>
                </a:lnTo>
                <a:lnTo>
                  <a:pt x="62" y="79"/>
                </a:lnTo>
                <a:lnTo>
                  <a:pt x="63" y="80"/>
                </a:lnTo>
                <a:lnTo>
                  <a:pt x="63" y="81"/>
                </a:lnTo>
                <a:lnTo>
                  <a:pt x="64" y="83"/>
                </a:lnTo>
                <a:lnTo>
                  <a:pt x="65" y="84"/>
                </a:lnTo>
                <a:lnTo>
                  <a:pt x="65" y="85"/>
                </a:lnTo>
                <a:lnTo>
                  <a:pt x="66" y="87"/>
                </a:lnTo>
                <a:lnTo>
                  <a:pt x="66" y="88"/>
                </a:lnTo>
                <a:lnTo>
                  <a:pt x="66" y="89"/>
                </a:lnTo>
                <a:lnTo>
                  <a:pt x="66" y="91"/>
                </a:lnTo>
                <a:lnTo>
                  <a:pt x="67" y="92"/>
                </a:lnTo>
                <a:lnTo>
                  <a:pt x="67" y="93"/>
                </a:lnTo>
                <a:lnTo>
                  <a:pt x="68" y="95"/>
                </a:lnTo>
                <a:lnTo>
                  <a:pt x="69" y="96"/>
                </a:lnTo>
                <a:lnTo>
                  <a:pt x="69" y="97"/>
                </a:lnTo>
                <a:lnTo>
                  <a:pt x="69" y="99"/>
                </a:lnTo>
                <a:lnTo>
                  <a:pt x="70" y="100"/>
                </a:lnTo>
                <a:lnTo>
                  <a:pt x="70" y="101"/>
                </a:lnTo>
                <a:lnTo>
                  <a:pt x="70" y="103"/>
                </a:lnTo>
                <a:lnTo>
                  <a:pt x="71" y="104"/>
                </a:lnTo>
                <a:lnTo>
                  <a:pt x="71" y="105"/>
                </a:lnTo>
                <a:lnTo>
                  <a:pt x="71" y="107"/>
                </a:lnTo>
                <a:lnTo>
                  <a:pt x="72" y="108"/>
                </a:lnTo>
                <a:lnTo>
                  <a:pt x="72" y="109"/>
                </a:lnTo>
                <a:lnTo>
                  <a:pt x="72" y="111"/>
                </a:lnTo>
                <a:lnTo>
                  <a:pt x="72" y="112"/>
                </a:lnTo>
                <a:lnTo>
                  <a:pt x="72" y="113"/>
                </a:lnTo>
                <a:lnTo>
                  <a:pt x="72" y="114"/>
                </a:lnTo>
                <a:lnTo>
                  <a:pt x="73" y="116"/>
                </a:lnTo>
                <a:lnTo>
                  <a:pt x="73" y="117"/>
                </a:lnTo>
                <a:lnTo>
                  <a:pt x="73" y="118"/>
                </a:lnTo>
                <a:lnTo>
                  <a:pt x="73" y="119"/>
                </a:lnTo>
                <a:lnTo>
                  <a:pt x="73" y="120"/>
                </a:lnTo>
                <a:lnTo>
                  <a:pt x="73" y="121"/>
                </a:lnTo>
                <a:lnTo>
                  <a:pt x="73" y="123"/>
                </a:lnTo>
                <a:lnTo>
                  <a:pt x="73" y="124"/>
                </a:lnTo>
                <a:lnTo>
                  <a:pt x="73" y="125"/>
                </a:lnTo>
                <a:lnTo>
                  <a:pt x="73" y="126"/>
                </a:lnTo>
                <a:lnTo>
                  <a:pt x="73" y="127"/>
                </a:lnTo>
                <a:lnTo>
                  <a:pt x="73" y="128"/>
                </a:lnTo>
                <a:lnTo>
                  <a:pt x="73" y="129"/>
                </a:lnTo>
                <a:lnTo>
                  <a:pt x="73" y="131"/>
                </a:lnTo>
                <a:lnTo>
                  <a:pt x="72" y="132"/>
                </a:lnTo>
                <a:lnTo>
                  <a:pt x="72" y="133"/>
                </a:lnTo>
                <a:lnTo>
                  <a:pt x="72" y="134"/>
                </a:lnTo>
                <a:lnTo>
                  <a:pt x="72" y="135"/>
                </a:lnTo>
                <a:lnTo>
                  <a:pt x="72" y="136"/>
                </a:lnTo>
                <a:lnTo>
                  <a:pt x="71" y="137"/>
                </a:lnTo>
                <a:lnTo>
                  <a:pt x="71" y="138"/>
                </a:lnTo>
                <a:lnTo>
                  <a:pt x="71" y="139"/>
                </a:lnTo>
                <a:lnTo>
                  <a:pt x="70" y="139"/>
                </a:lnTo>
                <a:lnTo>
                  <a:pt x="70" y="140"/>
                </a:lnTo>
                <a:lnTo>
                  <a:pt x="69" y="141"/>
                </a:lnTo>
                <a:lnTo>
                  <a:pt x="69" y="142"/>
                </a:lnTo>
                <a:lnTo>
                  <a:pt x="68" y="142"/>
                </a:lnTo>
                <a:lnTo>
                  <a:pt x="67" y="143"/>
                </a:lnTo>
                <a:lnTo>
                  <a:pt x="67" y="144"/>
                </a:lnTo>
                <a:lnTo>
                  <a:pt x="66" y="144"/>
                </a:lnTo>
                <a:lnTo>
                  <a:pt x="66" y="145"/>
                </a:lnTo>
                <a:lnTo>
                  <a:pt x="65" y="146"/>
                </a:lnTo>
                <a:lnTo>
                  <a:pt x="64" y="147"/>
                </a:lnTo>
                <a:lnTo>
                  <a:pt x="63" y="147"/>
                </a:lnTo>
                <a:lnTo>
                  <a:pt x="62" y="147"/>
                </a:lnTo>
                <a:lnTo>
                  <a:pt x="61" y="148"/>
                </a:lnTo>
                <a:lnTo>
                  <a:pt x="60" y="149"/>
                </a:lnTo>
                <a:lnTo>
                  <a:pt x="59" y="149"/>
                </a:lnTo>
                <a:lnTo>
                  <a:pt x="59" y="150"/>
                </a:lnTo>
                <a:lnTo>
                  <a:pt x="57" y="150"/>
                </a:lnTo>
                <a:lnTo>
                  <a:pt x="56" y="150"/>
                </a:lnTo>
                <a:lnTo>
                  <a:pt x="55" y="151"/>
                </a:lnTo>
                <a:lnTo>
                  <a:pt x="53" y="152"/>
                </a:lnTo>
                <a:lnTo>
                  <a:pt x="52" y="152"/>
                </a:lnTo>
                <a:lnTo>
                  <a:pt x="51" y="152"/>
                </a:lnTo>
                <a:lnTo>
                  <a:pt x="49" y="152"/>
                </a:lnTo>
                <a:lnTo>
                  <a:pt x="48" y="152"/>
                </a:lnTo>
                <a:lnTo>
                  <a:pt x="46" y="153"/>
                </a:lnTo>
                <a:lnTo>
                  <a:pt x="45" y="153"/>
                </a:lnTo>
                <a:lnTo>
                  <a:pt x="43" y="153"/>
                </a:lnTo>
                <a:lnTo>
                  <a:pt x="42" y="153"/>
                </a:lnTo>
                <a:lnTo>
                  <a:pt x="40" y="153"/>
                </a:lnTo>
                <a:lnTo>
                  <a:pt x="39" y="153"/>
                </a:lnTo>
                <a:lnTo>
                  <a:pt x="37" y="153"/>
                </a:lnTo>
                <a:lnTo>
                  <a:pt x="35" y="153"/>
                </a:lnTo>
                <a:lnTo>
                  <a:pt x="34" y="152"/>
                </a:lnTo>
                <a:lnTo>
                  <a:pt x="33" y="152"/>
                </a:lnTo>
                <a:lnTo>
                  <a:pt x="32" y="152"/>
                </a:lnTo>
                <a:lnTo>
                  <a:pt x="30" y="152"/>
                </a:lnTo>
                <a:lnTo>
                  <a:pt x="29" y="152"/>
                </a:lnTo>
                <a:lnTo>
                  <a:pt x="27" y="151"/>
                </a:lnTo>
                <a:lnTo>
                  <a:pt x="26" y="151"/>
                </a:lnTo>
                <a:lnTo>
                  <a:pt x="25" y="150"/>
                </a:lnTo>
                <a:lnTo>
                  <a:pt x="24" y="150"/>
                </a:lnTo>
                <a:lnTo>
                  <a:pt x="22" y="150"/>
                </a:lnTo>
                <a:lnTo>
                  <a:pt x="21" y="149"/>
                </a:lnTo>
                <a:lnTo>
                  <a:pt x="20" y="149"/>
                </a:lnTo>
                <a:lnTo>
                  <a:pt x="19" y="148"/>
                </a:lnTo>
                <a:lnTo>
                  <a:pt x="18" y="147"/>
                </a:lnTo>
                <a:lnTo>
                  <a:pt x="17" y="147"/>
                </a:lnTo>
                <a:lnTo>
                  <a:pt x="16" y="147"/>
                </a:lnTo>
                <a:lnTo>
                  <a:pt x="15" y="147"/>
                </a:lnTo>
                <a:lnTo>
                  <a:pt x="14" y="146"/>
                </a:lnTo>
                <a:lnTo>
                  <a:pt x="13" y="145"/>
                </a:lnTo>
                <a:lnTo>
                  <a:pt x="12" y="144"/>
                </a:lnTo>
                <a:lnTo>
                  <a:pt x="11" y="144"/>
                </a:lnTo>
                <a:lnTo>
                  <a:pt x="11" y="143"/>
                </a:lnTo>
                <a:lnTo>
                  <a:pt x="10" y="142"/>
                </a:lnTo>
                <a:lnTo>
                  <a:pt x="9" y="141"/>
                </a:lnTo>
                <a:lnTo>
                  <a:pt x="9" y="140"/>
                </a:lnTo>
                <a:lnTo>
                  <a:pt x="8" y="139"/>
                </a:lnTo>
                <a:lnTo>
                  <a:pt x="8" y="138"/>
                </a:lnTo>
                <a:lnTo>
                  <a:pt x="7" y="138"/>
                </a:lnTo>
                <a:lnTo>
                  <a:pt x="7" y="136"/>
                </a:lnTo>
                <a:lnTo>
                  <a:pt x="7" y="135"/>
                </a:lnTo>
                <a:lnTo>
                  <a:pt x="7" y="134"/>
                </a:lnTo>
                <a:lnTo>
                  <a:pt x="6" y="132"/>
                </a:lnTo>
                <a:lnTo>
                  <a:pt x="6" y="131"/>
                </a:lnTo>
                <a:lnTo>
                  <a:pt x="6" y="130"/>
                </a:lnTo>
                <a:lnTo>
                  <a:pt x="5" y="129"/>
                </a:lnTo>
                <a:lnTo>
                  <a:pt x="5" y="128"/>
                </a:lnTo>
                <a:lnTo>
                  <a:pt x="5" y="127"/>
                </a:lnTo>
                <a:lnTo>
                  <a:pt x="5" y="125"/>
                </a:lnTo>
                <a:lnTo>
                  <a:pt x="5" y="124"/>
                </a:lnTo>
                <a:lnTo>
                  <a:pt x="5" y="123"/>
                </a:lnTo>
                <a:lnTo>
                  <a:pt x="5" y="122"/>
                </a:lnTo>
                <a:lnTo>
                  <a:pt x="5" y="121"/>
                </a:lnTo>
                <a:lnTo>
                  <a:pt x="5" y="120"/>
                </a:lnTo>
                <a:lnTo>
                  <a:pt x="6" y="119"/>
                </a:lnTo>
                <a:lnTo>
                  <a:pt x="6" y="118"/>
                </a:lnTo>
                <a:lnTo>
                  <a:pt x="6" y="117"/>
                </a:lnTo>
                <a:lnTo>
                  <a:pt x="6" y="116"/>
                </a:lnTo>
                <a:lnTo>
                  <a:pt x="6" y="114"/>
                </a:lnTo>
                <a:lnTo>
                  <a:pt x="6" y="113"/>
                </a:lnTo>
                <a:lnTo>
                  <a:pt x="7" y="112"/>
                </a:lnTo>
                <a:lnTo>
                  <a:pt x="7" y="111"/>
                </a:lnTo>
                <a:lnTo>
                  <a:pt x="7" y="110"/>
                </a:lnTo>
                <a:lnTo>
                  <a:pt x="7" y="108"/>
                </a:lnTo>
                <a:lnTo>
                  <a:pt x="7" y="107"/>
                </a:lnTo>
                <a:lnTo>
                  <a:pt x="7" y="106"/>
                </a:lnTo>
                <a:lnTo>
                  <a:pt x="7" y="105"/>
                </a:lnTo>
                <a:lnTo>
                  <a:pt x="7" y="103"/>
                </a:lnTo>
                <a:lnTo>
                  <a:pt x="8" y="102"/>
                </a:lnTo>
                <a:lnTo>
                  <a:pt x="8" y="101"/>
                </a:lnTo>
                <a:lnTo>
                  <a:pt x="9" y="99"/>
                </a:lnTo>
                <a:lnTo>
                  <a:pt x="9" y="98"/>
                </a:lnTo>
                <a:lnTo>
                  <a:pt x="9" y="97"/>
                </a:lnTo>
                <a:lnTo>
                  <a:pt x="9" y="95"/>
                </a:lnTo>
                <a:lnTo>
                  <a:pt x="10" y="94"/>
                </a:lnTo>
                <a:lnTo>
                  <a:pt x="10" y="93"/>
                </a:lnTo>
                <a:lnTo>
                  <a:pt x="10" y="92"/>
                </a:lnTo>
                <a:lnTo>
                  <a:pt x="11" y="91"/>
                </a:lnTo>
                <a:lnTo>
                  <a:pt x="11" y="89"/>
                </a:lnTo>
                <a:lnTo>
                  <a:pt x="11" y="88"/>
                </a:lnTo>
                <a:lnTo>
                  <a:pt x="12" y="87"/>
                </a:lnTo>
                <a:lnTo>
                  <a:pt x="13" y="86"/>
                </a:lnTo>
                <a:lnTo>
                  <a:pt x="13" y="84"/>
                </a:lnTo>
                <a:lnTo>
                  <a:pt x="14" y="83"/>
                </a:lnTo>
                <a:lnTo>
                  <a:pt x="15" y="82"/>
                </a:lnTo>
                <a:lnTo>
                  <a:pt x="16" y="81"/>
                </a:lnTo>
                <a:lnTo>
                  <a:pt x="16" y="79"/>
                </a:lnTo>
                <a:lnTo>
                  <a:pt x="17" y="78"/>
                </a:lnTo>
                <a:lnTo>
                  <a:pt x="17" y="77"/>
                </a:lnTo>
                <a:lnTo>
                  <a:pt x="18" y="75"/>
                </a:lnTo>
                <a:lnTo>
                  <a:pt x="18" y="74"/>
                </a:lnTo>
                <a:lnTo>
                  <a:pt x="20" y="73"/>
                </a:lnTo>
                <a:lnTo>
                  <a:pt x="20" y="72"/>
                </a:lnTo>
                <a:lnTo>
                  <a:pt x="20" y="70"/>
                </a:lnTo>
                <a:lnTo>
                  <a:pt x="20" y="69"/>
                </a:lnTo>
                <a:lnTo>
                  <a:pt x="21" y="66"/>
                </a:lnTo>
                <a:lnTo>
                  <a:pt x="22" y="62"/>
                </a:lnTo>
                <a:lnTo>
                  <a:pt x="23" y="58"/>
                </a:lnTo>
                <a:lnTo>
                  <a:pt x="23" y="53"/>
                </a:lnTo>
                <a:lnTo>
                  <a:pt x="24" y="49"/>
                </a:lnTo>
                <a:lnTo>
                  <a:pt x="24" y="45"/>
                </a:lnTo>
                <a:lnTo>
                  <a:pt x="24" y="40"/>
                </a:lnTo>
                <a:lnTo>
                  <a:pt x="24" y="37"/>
                </a:lnTo>
                <a:lnTo>
                  <a:pt x="24" y="33"/>
                </a:lnTo>
                <a:lnTo>
                  <a:pt x="24" y="28"/>
                </a:lnTo>
                <a:lnTo>
                  <a:pt x="24" y="23"/>
                </a:lnTo>
                <a:lnTo>
                  <a:pt x="23" y="18"/>
                </a:lnTo>
                <a:lnTo>
                  <a:pt x="22" y="14"/>
                </a:lnTo>
                <a:lnTo>
                  <a:pt x="21" y="10"/>
                </a:lnTo>
                <a:lnTo>
                  <a:pt x="20" y="5"/>
                </a:lnTo>
                <a:lnTo>
                  <a:pt x="20" y="0"/>
                </a:lnTo>
                <a:lnTo>
                  <a:pt x="20" y="4"/>
                </a:lnTo>
                <a:lnTo>
                  <a:pt x="20" y="7"/>
                </a:lnTo>
                <a:lnTo>
                  <a:pt x="20" y="10"/>
                </a:lnTo>
                <a:lnTo>
                  <a:pt x="20" y="13"/>
                </a:lnTo>
                <a:lnTo>
                  <a:pt x="21" y="15"/>
                </a:lnTo>
                <a:lnTo>
                  <a:pt x="21" y="19"/>
                </a:lnTo>
                <a:lnTo>
                  <a:pt x="21" y="22"/>
                </a:lnTo>
                <a:lnTo>
                  <a:pt x="21" y="25"/>
                </a:lnTo>
                <a:lnTo>
                  <a:pt x="21" y="31"/>
                </a:lnTo>
                <a:lnTo>
                  <a:pt x="20" y="36"/>
                </a:lnTo>
                <a:lnTo>
                  <a:pt x="20" y="41"/>
                </a:lnTo>
                <a:lnTo>
                  <a:pt x="20" y="47"/>
                </a:lnTo>
                <a:lnTo>
                  <a:pt x="20" y="52"/>
                </a:lnTo>
                <a:lnTo>
                  <a:pt x="19" y="58"/>
                </a:lnTo>
                <a:lnTo>
                  <a:pt x="17" y="63"/>
                </a:lnTo>
                <a:lnTo>
                  <a:pt x="16" y="68"/>
                </a:lnTo>
                <a:lnTo>
                  <a:pt x="10" y="80"/>
                </a:lnTo>
                <a:lnTo>
                  <a:pt x="7" y="91"/>
                </a:lnTo>
                <a:lnTo>
                  <a:pt x="4" y="102"/>
                </a:lnTo>
                <a:lnTo>
                  <a:pt x="1" y="113"/>
                </a:lnTo>
                <a:lnTo>
                  <a:pt x="0" y="124"/>
                </a:lnTo>
                <a:lnTo>
                  <a:pt x="0" y="134"/>
                </a:lnTo>
                <a:lnTo>
                  <a:pt x="4" y="143"/>
                </a:lnTo>
                <a:lnTo>
                  <a:pt x="8" y="150"/>
                </a:lnTo>
                <a:lnTo>
                  <a:pt x="16" y="154"/>
                </a:lnTo>
                <a:lnTo>
                  <a:pt x="25" y="158"/>
                </a:lnTo>
                <a:lnTo>
                  <a:pt x="39" y="160"/>
                </a:lnTo>
                <a:lnTo>
                  <a:pt x="52" y="158"/>
                </a:lnTo>
                <a:lnTo>
                  <a:pt x="62" y="156"/>
                </a:lnTo>
                <a:lnTo>
                  <a:pt x="71" y="150"/>
                </a:lnTo>
                <a:lnTo>
                  <a:pt x="74" y="144"/>
                </a:lnTo>
              </a:path>
            </a:pathLst>
          </a:custGeom>
          <a:solidFill>
            <a:srgbClr val="A4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71" name="Freeform 3"/>
          <p:cNvSpPr>
            <a:spLocks/>
          </p:cNvSpPr>
          <p:nvPr/>
        </p:nvSpPr>
        <p:spPr bwMode="auto">
          <a:xfrm>
            <a:off x="4351338" y="4795838"/>
            <a:ext cx="128587" cy="241300"/>
          </a:xfrm>
          <a:custGeom>
            <a:avLst/>
            <a:gdLst>
              <a:gd name="T0" fmla="*/ 123825 w 81"/>
              <a:gd name="T1" fmla="*/ 168275 h 152"/>
              <a:gd name="T2" fmla="*/ 95250 w 81"/>
              <a:gd name="T3" fmla="*/ 84138 h 152"/>
              <a:gd name="T4" fmla="*/ 82550 w 81"/>
              <a:gd name="T5" fmla="*/ 33338 h 152"/>
              <a:gd name="T6" fmla="*/ 80962 w 81"/>
              <a:gd name="T7" fmla="*/ 20638 h 152"/>
              <a:gd name="T8" fmla="*/ 79375 w 81"/>
              <a:gd name="T9" fmla="*/ 39688 h 152"/>
              <a:gd name="T10" fmla="*/ 80962 w 81"/>
              <a:gd name="T11" fmla="*/ 61913 h 152"/>
              <a:gd name="T12" fmla="*/ 87312 w 81"/>
              <a:gd name="T13" fmla="*/ 79375 h 152"/>
              <a:gd name="T14" fmla="*/ 92075 w 81"/>
              <a:gd name="T15" fmla="*/ 88900 h 152"/>
              <a:gd name="T16" fmla="*/ 95250 w 81"/>
              <a:gd name="T17" fmla="*/ 98425 h 152"/>
              <a:gd name="T18" fmla="*/ 100012 w 81"/>
              <a:gd name="T19" fmla="*/ 107950 h 152"/>
              <a:gd name="T20" fmla="*/ 104775 w 81"/>
              <a:gd name="T21" fmla="*/ 119063 h 152"/>
              <a:gd name="T22" fmla="*/ 107950 w 81"/>
              <a:gd name="T23" fmla="*/ 128588 h 152"/>
              <a:gd name="T24" fmla="*/ 111125 w 81"/>
              <a:gd name="T25" fmla="*/ 138113 h 152"/>
              <a:gd name="T26" fmla="*/ 112712 w 81"/>
              <a:gd name="T27" fmla="*/ 147638 h 152"/>
              <a:gd name="T28" fmla="*/ 115887 w 81"/>
              <a:gd name="T29" fmla="*/ 158750 h 152"/>
              <a:gd name="T30" fmla="*/ 117475 w 81"/>
              <a:gd name="T31" fmla="*/ 168275 h 152"/>
              <a:gd name="T32" fmla="*/ 117475 w 81"/>
              <a:gd name="T33" fmla="*/ 177800 h 152"/>
              <a:gd name="T34" fmla="*/ 117475 w 81"/>
              <a:gd name="T35" fmla="*/ 187325 h 152"/>
              <a:gd name="T36" fmla="*/ 115887 w 81"/>
              <a:gd name="T37" fmla="*/ 195263 h 152"/>
              <a:gd name="T38" fmla="*/ 114300 w 81"/>
              <a:gd name="T39" fmla="*/ 204788 h 152"/>
              <a:gd name="T40" fmla="*/ 109537 w 81"/>
              <a:gd name="T41" fmla="*/ 211138 h 152"/>
              <a:gd name="T42" fmla="*/ 104775 w 81"/>
              <a:gd name="T43" fmla="*/ 217488 h 152"/>
              <a:gd name="T44" fmla="*/ 96837 w 81"/>
              <a:gd name="T45" fmla="*/ 220663 h 152"/>
              <a:gd name="T46" fmla="*/ 87312 w 81"/>
              <a:gd name="T47" fmla="*/ 225425 h 152"/>
              <a:gd name="T48" fmla="*/ 76200 w 81"/>
              <a:gd name="T49" fmla="*/ 227013 h 152"/>
              <a:gd name="T50" fmla="*/ 65087 w 81"/>
              <a:gd name="T51" fmla="*/ 227013 h 152"/>
              <a:gd name="T52" fmla="*/ 53975 w 81"/>
              <a:gd name="T53" fmla="*/ 227013 h 152"/>
              <a:gd name="T54" fmla="*/ 42862 w 81"/>
              <a:gd name="T55" fmla="*/ 223838 h 152"/>
              <a:gd name="T56" fmla="*/ 33337 w 81"/>
              <a:gd name="T57" fmla="*/ 222250 h 152"/>
              <a:gd name="T58" fmla="*/ 26987 w 81"/>
              <a:gd name="T59" fmla="*/ 217488 h 152"/>
              <a:gd name="T60" fmla="*/ 20637 w 81"/>
              <a:gd name="T61" fmla="*/ 212725 h 152"/>
              <a:gd name="T62" fmla="*/ 15875 w 81"/>
              <a:gd name="T63" fmla="*/ 206375 h 152"/>
              <a:gd name="T64" fmla="*/ 11112 w 81"/>
              <a:gd name="T65" fmla="*/ 198438 h 152"/>
              <a:gd name="T66" fmla="*/ 11112 w 81"/>
              <a:gd name="T67" fmla="*/ 188913 h 152"/>
              <a:gd name="T68" fmla="*/ 9525 w 81"/>
              <a:gd name="T69" fmla="*/ 180975 h 152"/>
              <a:gd name="T70" fmla="*/ 11112 w 81"/>
              <a:gd name="T71" fmla="*/ 171450 h 152"/>
              <a:gd name="T72" fmla="*/ 11112 w 81"/>
              <a:gd name="T73" fmla="*/ 163513 h 152"/>
              <a:gd name="T74" fmla="*/ 12700 w 81"/>
              <a:gd name="T75" fmla="*/ 152400 h 152"/>
              <a:gd name="T76" fmla="*/ 15875 w 81"/>
              <a:gd name="T77" fmla="*/ 142875 h 152"/>
              <a:gd name="T78" fmla="*/ 17462 w 81"/>
              <a:gd name="T79" fmla="*/ 131763 h 152"/>
              <a:gd name="T80" fmla="*/ 22225 w 81"/>
              <a:gd name="T81" fmla="*/ 120650 h 152"/>
              <a:gd name="T82" fmla="*/ 26987 w 81"/>
              <a:gd name="T83" fmla="*/ 111125 h 152"/>
              <a:gd name="T84" fmla="*/ 31750 w 81"/>
              <a:gd name="T85" fmla="*/ 100013 h 152"/>
              <a:gd name="T86" fmla="*/ 36512 w 81"/>
              <a:gd name="T87" fmla="*/ 90488 h 152"/>
              <a:gd name="T88" fmla="*/ 39687 w 81"/>
              <a:gd name="T89" fmla="*/ 80963 h 152"/>
              <a:gd name="T90" fmla="*/ 44450 w 81"/>
              <a:gd name="T91" fmla="*/ 71438 h 152"/>
              <a:gd name="T92" fmla="*/ 52387 w 81"/>
              <a:gd name="T93" fmla="*/ 47625 h 152"/>
              <a:gd name="T94" fmla="*/ 52387 w 81"/>
              <a:gd name="T95" fmla="*/ 22225 h 152"/>
              <a:gd name="T96" fmla="*/ 49212 w 81"/>
              <a:gd name="T97" fmla="*/ 3175 h 152"/>
              <a:gd name="T98" fmla="*/ 49212 w 81"/>
              <a:gd name="T99" fmla="*/ 11113 h 152"/>
              <a:gd name="T100" fmla="*/ 39687 w 81"/>
              <a:gd name="T101" fmla="*/ 61913 h 152"/>
              <a:gd name="T102" fmla="*/ 17462 w 81"/>
              <a:gd name="T103" fmla="*/ 111125 h 152"/>
              <a:gd name="T104" fmla="*/ 1587 w 81"/>
              <a:gd name="T105" fmla="*/ 198438 h 152"/>
              <a:gd name="T106" fmla="*/ 63500 w 81"/>
              <a:gd name="T107" fmla="*/ 239713 h 1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1" h="152">
                <a:moveTo>
                  <a:pt x="72" y="141"/>
                </a:moveTo>
                <a:lnTo>
                  <a:pt x="76" y="135"/>
                </a:lnTo>
                <a:lnTo>
                  <a:pt x="78" y="126"/>
                </a:lnTo>
                <a:lnTo>
                  <a:pt x="80" y="116"/>
                </a:lnTo>
                <a:lnTo>
                  <a:pt x="78" y="106"/>
                </a:lnTo>
                <a:lnTo>
                  <a:pt x="76" y="94"/>
                </a:lnTo>
                <a:lnTo>
                  <a:pt x="73" y="83"/>
                </a:lnTo>
                <a:lnTo>
                  <a:pt x="70" y="70"/>
                </a:lnTo>
                <a:lnTo>
                  <a:pt x="64" y="60"/>
                </a:lnTo>
                <a:lnTo>
                  <a:pt x="60" y="53"/>
                </a:lnTo>
                <a:lnTo>
                  <a:pt x="59" y="47"/>
                </a:lnTo>
                <a:lnTo>
                  <a:pt x="56" y="41"/>
                </a:lnTo>
                <a:lnTo>
                  <a:pt x="55" y="35"/>
                </a:lnTo>
                <a:lnTo>
                  <a:pt x="53" y="28"/>
                </a:lnTo>
                <a:lnTo>
                  <a:pt x="52" y="21"/>
                </a:lnTo>
                <a:lnTo>
                  <a:pt x="52" y="13"/>
                </a:lnTo>
                <a:lnTo>
                  <a:pt x="52" y="7"/>
                </a:lnTo>
                <a:lnTo>
                  <a:pt x="52" y="10"/>
                </a:lnTo>
                <a:lnTo>
                  <a:pt x="51" y="12"/>
                </a:lnTo>
                <a:lnTo>
                  <a:pt x="51" y="13"/>
                </a:lnTo>
                <a:lnTo>
                  <a:pt x="51" y="16"/>
                </a:lnTo>
                <a:lnTo>
                  <a:pt x="50" y="19"/>
                </a:lnTo>
                <a:lnTo>
                  <a:pt x="50" y="21"/>
                </a:lnTo>
                <a:lnTo>
                  <a:pt x="50" y="23"/>
                </a:lnTo>
                <a:lnTo>
                  <a:pt x="50" y="25"/>
                </a:lnTo>
                <a:lnTo>
                  <a:pt x="50" y="28"/>
                </a:lnTo>
                <a:lnTo>
                  <a:pt x="50" y="31"/>
                </a:lnTo>
                <a:lnTo>
                  <a:pt x="51" y="34"/>
                </a:lnTo>
                <a:lnTo>
                  <a:pt x="51" y="37"/>
                </a:lnTo>
                <a:lnTo>
                  <a:pt x="51" y="39"/>
                </a:lnTo>
                <a:lnTo>
                  <a:pt x="52" y="42"/>
                </a:lnTo>
                <a:lnTo>
                  <a:pt x="53" y="45"/>
                </a:lnTo>
                <a:lnTo>
                  <a:pt x="53" y="48"/>
                </a:lnTo>
                <a:lnTo>
                  <a:pt x="54" y="49"/>
                </a:lnTo>
                <a:lnTo>
                  <a:pt x="55" y="50"/>
                </a:lnTo>
                <a:lnTo>
                  <a:pt x="56" y="52"/>
                </a:lnTo>
                <a:lnTo>
                  <a:pt x="56" y="53"/>
                </a:lnTo>
                <a:lnTo>
                  <a:pt x="57" y="54"/>
                </a:lnTo>
                <a:lnTo>
                  <a:pt x="57" y="55"/>
                </a:lnTo>
                <a:lnTo>
                  <a:pt x="58" y="56"/>
                </a:lnTo>
                <a:lnTo>
                  <a:pt x="59" y="57"/>
                </a:lnTo>
                <a:lnTo>
                  <a:pt x="59" y="58"/>
                </a:lnTo>
                <a:lnTo>
                  <a:pt x="60" y="60"/>
                </a:lnTo>
                <a:lnTo>
                  <a:pt x="60" y="61"/>
                </a:lnTo>
                <a:lnTo>
                  <a:pt x="60" y="62"/>
                </a:lnTo>
                <a:lnTo>
                  <a:pt x="60" y="63"/>
                </a:lnTo>
                <a:lnTo>
                  <a:pt x="62" y="64"/>
                </a:lnTo>
                <a:lnTo>
                  <a:pt x="62" y="65"/>
                </a:lnTo>
                <a:lnTo>
                  <a:pt x="63" y="67"/>
                </a:lnTo>
                <a:lnTo>
                  <a:pt x="63" y="68"/>
                </a:lnTo>
                <a:lnTo>
                  <a:pt x="64" y="69"/>
                </a:lnTo>
                <a:lnTo>
                  <a:pt x="64" y="71"/>
                </a:lnTo>
                <a:lnTo>
                  <a:pt x="65" y="72"/>
                </a:lnTo>
                <a:lnTo>
                  <a:pt x="65" y="74"/>
                </a:lnTo>
                <a:lnTo>
                  <a:pt x="66" y="75"/>
                </a:lnTo>
                <a:lnTo>
                  <a:pt x="66" y="76"/>
                </a:lnTo>
                <a:lnTo>
                  <a:pt x="67" y="77"/>
                </a:lnTo>
                <a:lnTo>
                  <a:pt x="67" y="79"/>
                </a:lnTo>
                <a:lnTo>
                  <a:pt x="67" y="80"/>
                </a:lnTo>
                <a:lnTo>
                  <a:pt x="68" y="81"/>
                </a:lnTo>
                <a:lnTo>
                  <a:pt x="68" y="82"/>
                </a:lnTo>
                <a:lnTo>
                  <a:pt x="69" y="83"/>
                </a:lnTo>
                <a:lnTo>
                  <a:pt x="69" y="85"/>
                </a:lnTo>
                <a:lnTo>
                  <a:pt x="69" y="86"/>
                </a:lnTo>
                <a:lnTo>
                  <a:pt x="70" y="87"/>
                </a:lnTo>
                <a:lnTo>
                  <a:pt x="70" y="88"/>
                </a:lnTo>
                <a:lnTo>
                  <a:pt x="70" y="89"/>
                </a:lnTo>
                <a:lnTo>
                  <a:pt x="71" y="90"/>
                </a:lnTo>
                <a:lnTo>
                  <a:pt x="71" y="92"/>
                </a:lnTo>
                <a:lnTo>
                  <a:pt x="71" y="93"/>
                </a:lnTo>
                <a:lnTo>
                  <a:pt x="72" y="94"/>
                </a:lnTo>
                <a:lnTo>
                  <a:pt x="73" y="96"/>
                </a:lnTo>
                <a:lnTo>
                  <a:pt x="73" y="97"/>
                </a:lnTo>
                <a:lnTo>
                  <a:pt x="73" y="98"/>
                </a:lnTo>
                <a:lnTo>
                  <a:pt x="73" y="100"/>
                </a:lnTo>
                <a:lnTo>
                  <a:pt x="73" y="101"/>
                </a:lnTo>
                <a:lnTo>
                  <a:pt x="73" y="103"/>
                </a:lnTo>
                <a:lnTo>
                  <a:pt x="73" y="104"/>
                </a:lnTo>
                <a:lnTo>
                  <a:pt x="73" y="105"/>
                </a:lnTo>
                <a:lnTo>
                  <a:pt x="74" y="106"/>
                </a:lnTo>
                <a:lnTo>
                  <a:pt x="74" y="107"/>
                </a:lnTo>
                <a:lnTo>
                  <a:pt x="74" y="108"/>
                </a:lnTo>
                <a:lnTo>
                  <a:pt x="74" y="109"/>
                </a:lnTo>
                <a:lnTo>
                  <a:pt x="74" y="111"/>
                </a:lnTo>
                <a:lnTo>
                  <a:pt x="74" y="112"/>
                </a:lnTo>
                <a:lnTo>
                  <a:pt x="74" y="113"/>
                </a:lnTo>
                <a:lnTo>
                  <a:pt x="74" y="114"/>
                </a:lnTo>
                <a:lnTo>
                  <a:pt x="74" y="115"/>
                </a:lnTo>
                <a:lnTo>
                  <a:pt x="74" y="116"/>
                </a:lnTo>
                <a:lnTo>
                  <a:pt x="74" y="118"/>
                </a:lnTo>
                <a:lnTo>
                  <a:pt x="74" y="119"/>
                </a:lnTo>
                <a:lnTo>
                  <a:pt x="74" y="120"/>
                </a:lnTo>
                <a:lnTo>
                  <a:pt x="74" y="121"/>
                </a:lnTo>
                <a:lnTo>
                  <a:pt x="73" y="122"/>
                </a:lnTo>
                <a:lnTo>
                  <a:pt x="73" y="123"/>
                </a:lnTo>
                <a:lnTo>
                  <a:pt x="73" y="124"/>
                </a:lnTo>
                <a:lnTo>
                  <a:pt x="73" y="125"/>
                </a:lnTo>
                <a:lnTo>
                  <a:pt x="73" y="126"/>
                </a:lnTo>
                <a:lnTo>
                  <a:pt x="73" y="127"/>
                </a:lnTo>
                <a:lnTo>
                  <a:pt x="72" y="129"/>
                </a:lnTo>
                <a:lnTo>
                  <a:pt x="71" y="130"/>
                </a:lnTo>
                <a:lnTo>
                  <a:pt x="71" y="131"/>
                </a:lnTo>
                <a:lnTo>
                  <a:pt x="70" y="131"/>
                </a:lnTo>
                <a:lnTo>
                  <a:pt x="70" y="132"/>
                </a:lnTo>
                <a:lnTo>
                  <a:pt x="69" y="133"/>
                </a:lnTo>
                <a:lnTo>
                  <a:pt x="69" y="134"/>
                </a:lnTo>
                <a:lnTo>
                  <a:pt x="68" y="134"/>
                </a:lnTo>
                <a:lnTo>
                  <a:pt x="67" y="135"/>
                </a:lnTo>
                <a:lnTo>
                  <a:pt x="67" y="136"/>
                </a:lnTo>
                <a:lnTo>
                  <a:pt x="66" y="137"/>
                </a:lnTo>
                <a:lnTo>
                  <a:pt x="65" y="137"/>
                </a:lnTo>
                <a:lnTo>
                  <a:pt x="64" y="138"/>
                </a:lnTo>
                <a:lnTo>
                  <a:pt x="63" y="138"/>
                </a:lnTo>
                <a:lnTo>
                  <a:pt x="62" y="139"/>
                </a:lnTo>
                <a:lnTo>
                  <a:pt x="61" y="139"/>
                </a:lnTo>
                <a:lnTo>
                  <a:pt x="60" y="140"/>
                </a:lnTo>
                <a:lnTo>
                  <a:pt x="59" y="141"/>
                </a:lnTo>
                <a:lnTo>
                  <a:pt x="57" y="141"/>
                </a:lnTo>
                <a:lnTo>
                  <a:pt x="56" y="141"/>
                </a:lnTo>
                <a:lnTo>
                  <a:pt x="55" y="142"/>
                </a:lnTo>
                <a:lnTo>
                  <a:pt x="53" y="142"/>
                </a:lnTo>
                <a:lnTo>
                  <a:pt x="52" y="143"/>
                </a:lnTo>
                <a:lnTo>
                  <a:pt x="51" y="143"/>
                </a:lnTo>
                <a:lnTo>
                  <a:pt x="49" y="143"/>
                </a:lnTo>
                <a:lnTo>
                  <a:pt x="48" y="143"/>
                </a:lnTo>
                <a:lnTo>
                  <a:pt x="47" y="143"/>
                </a:lnTo>
                <a:lnTo>
                  <a:pt x="46" y="143"/>
                </a:lnTo>
                <a:lnTo>
                  <a:pt x="45" y="143"/>
                </a:lnTo>
                <a:lnTo>
                  <a:pt x="43" y="143"/>
                </a:lnTo>
                <a:lnTo>
                  <a:pt x="41" y="143"/>
                </a:lnTo>
                <a:lnTo>
                  <a:pt x="40" y="143"/>
                </a:lnTo>
                <a:lnTo>
                  <a:pt x="38" y="143"/>
                </a:lnTo>
                <a:lnTo>
                  <a:pt x="37" y="143"/>
                </a:lnTo>
                <a:lnTo>
                  <a:pt x="35" y="143"/>
                </a:lnTo>
                <a:lnTo>
                  <a:pt x="34" y="143"/>
                </a:lnTo>
                <a:lnTo>
                  <a:pt x="33" y="143"/>
                </a:lnTo>
                <a:lnTo>
                  <a:pt x="32" y="142"/>
                </a:lnTo>
                <a:lnTo>
                  <a:pt x="30" y="142"/>
                </a:lnTo>
                <a:lnTo>
                  <a:pt x="29" y="141"/>
                </a:lnTo>
                <a:lnTo>
                  <a:pt x="27" y="141"/>
                </a:lnTo>
                <a:lnTo>
                  <a:pt x="26" y="141"/>
                </a:lnTo>
                <a:lnTo>
                  <a:pt x="25" y="141"/>
                </a:lnTo>
                <a:lnTo>
                  <a:pt x="24" y="140"/>
                </a:lnTo>
                <a:lnTo>
                  <a:pt x="23" y="140"/>
                </a:lnTo>
                <a:lnTo>
                  <a:pt x="21" y="140"/>
                </a:lnTo>
                <a:lnTo>
                  <a:pt x="20" y="139"/>
                </a:lnTo>
                <a:lnTo>
                  <a:pt x="19" y="138"/>
                </a:lnTo>
                <a:lnTo>
                  <a:pt x="18" y="138"/>
                </a:lnTo>
                <a:lnTo>
                  <a:pt x="17" y="138"/>
                </a:lnTo>
                <a:lnTo>
                  <a:pt x="17" y="137"/>
                </a:lnTo>
                <a:lnTo>
                  <a:pt x="16" y="137"/>
                </a:lnTo>
                <a:lnTo>
                  <a:pt x="15" y="136"/>
                </a:lnTo>
                <a:lnTo>
                  <a:pt x="14" y="135"/>
                </a:lnTo>
                <a:lnTo>
                  <a:pt x="13" y="135"/>
                </a:lnTo>
                <a:lnTo>
                  <a:pt x="13" y="134"/>
                </a:lnTo>
                <a:lnTo>
                  <a:pt x="12" y="134"/>
                </a:lnTo>
                <a:lnTo>
                  <a:pt x="11" y="133"/>
                </a:lnTo>
                <a:lnTo>
                  <a:pt x="11" y="132"/>
                </a:lnTo>
                <a:lnTo>
                  <a:pt x="10" y="131"/>
                </a:lnTo>
                <a:lnTo>
                  <a:pt x="10" y="130"/>
                </a:lnTo>
                <a:lnTo>
                  <a:pt x="9" y="129"/>
                </a:lnTo>
                <a:lnTo>
                  <a:pt x="9" y="128"/>
                </a:lnTo>
                <a:lnTo>
                  <a:pt x="8" y="127"/>
                </a:lnTo>
                <a:lnTo>
                  <a:pt x="7" y="126"/>
                </a:lnTo>
                <a:lnTo>
                  <a:pt x="7" y="125"/>
                </a:lnTo>
                <a:lnTo>
                  <a:pt x="7" y="124"/>
                </a:lnTo>
                <a:lnTo>
                  <a:pt x="7" y="123"/>
                </a:lnTo>
                <a:lnTo>
                  <a:pt x="7" y="122"/>
                </a:lnTo>
                <a:lnTo>
                  <a:pt x="7" y="121"/>
                </a:lnTo>
                <a:lnTo>
                  <a:pt x="7" y="119"/>
                </a:lnTo>
                <a:lnTo>
                  <a:pt x="6" y="118"/>
                </a:lnTo>
                <a:lnTo>
                  <a:pt x="6" y="117"/>
                </a:lnTo>
                <a:lnTo>
                  <a:pt x="6" y="116"/>
                </a:lnTo>
                <a:lnTo>
                  <a:pt x="6" y="115"/>
                </a:lnTo>
                <a:lnTo>
                  <a:pt x="6" y="114"/>
                </a:lnTo>
                <a:lnTo>
                  <a:pt x="6" y="113"/>
                </a:lnTo>
                <a:lnTo>
                  <a:pt x="6" y="112"/>
                </a:lnTo>
                <a:lnTo>
                  <a:pt x="7" y="111"/>
                </a:lnTo>
                <a:lnTo>
                  <a:pt x="7" y="109"/>
                </a:lnTo>
                <a:lnTo>
                  <a:pt x="7" y="108"/>
                </a:lnTo>
                <a:lnTo>
                  <a:pt x="7" y="107"/>
                </a:lnTo>
                <a:lnTo>
                  <a:pt x="7" y="106"/>
                </a:lnTo>
                <a:lnTo>
                  <a:pt x="7" y="105"/>
                </a:lnTo>
                <a:lnTo>
                  <a:pt x="7" y="104"/>
                </a:lnTo>
                <a:lnTo>
                  <a:pt x="7" y="103"/>
                </a:lnTo>
                <a:lnTo>
                  <a:pt x="7" y="101"/>
                </a:lnTo>
                <a:lnTo>
                  <a:pt x="7" y="100"/>
                </a:lnTo>
                <a:lnTo>
                  <a:pt x="7" y="99"/>
                </a:lnTo>
                <a:lnTo>
                  <a:pt x="8" y="97"/>
                </a:lnTo>
                <a:lnTo>
                  <a:pt x="8" y="96"/>
                </a:lnTo>
                <a:lnTo>
                  <a:pt x="9" y="95"/>
                </a:lnTo>
                <a:lnTo>
                  <a:pt x="9" y="93"/>
                </a:lnTo>
                <a:lnTo>
                  <a:pt x="9" y="92"/>
                </a:lnTo>
                <a:lnTo>
                  <a:pt x="9" y="91"/>
                </a:lnTo>
                <a:lnTo>
                  <a:pt x="10" y="90"/>
                </a:lnTo>
                <a:lnTo>
                  <a:pt x="10" y="88"/>
                </a:lnTo>
                <a:lnTo>
                  <a:pt x="10" y="87"/>
                </a:lnTo>
                <a:lnTo>
                  <a:pt x="11" y="85"/>
                </a:lnTo>
                <a:lnTo>
                  <a:pt x="11" y="84"/>
                </a:lnTo>
                <a:lnTo>
                  <a:pt x="11" y="83"/>
                </a:lnTo>
                <a:lnTo>
                  <a:pt x="12" y="82"/>
                </a:lnTo>
                <a:lnTo>
                  <a:pt x="13" y="80"/>
                </a:lnTo>
                <a:lnTo>
                  <a:pt x="13" y="79"/>
                </a:lnTo>
                <a:lnTo>
                  <a:pt x="14" y="78"/>
                </a:lnTo>
                <a:lnTo>
                  <a:pt x="14" y="76"/>
                </a:lnTo>
                <a:lnTo>
                  <a:pt x="15" y="75"/>
                </a:lnTo>
                <a:lnTo>
                  <a:pt x="16" y="74"/>
                </a:lnTo>
                <a:lnTo>
                  <a:pt x="16" y="72"/>
                </a:lnTo>
                <a:lnTo>
                  <a:pt x="17" y="71"/>
                </a:lnTo>
                <a:lnTo>
                  <a:pt x="17" y="70"/>
                </a:lnTo>
                <a:lnTo>
                  <a:pt x="18" y="68"/>
                </a:lnTo>
                <a:lnTo>
                  <a:pt x="18" y="67"/>
                </a:lnTo>
                <a:lnTo>
                  <a:pt x="19" y="66"/>
                </a:lnTo>
                <a:lnTo>
                  <a:pt x="20" y="64"/>
                </a:lnTo>
                <a:lnTo>
                  <a:pt x="20" y="63"/>
                </a:lnTo>
                <a:lnTo>
                  <a:pt x="21" y="62"/>
                </a:lnTo>
                <a:lnTo>
                  <a:pt x="21" y="61"/>
                </a:lnTo>
                <a:lnTo>
                  <a:pt x="22" y="60"/>
                </a:lnTo>
                <a:lnTo>
                  <a:pt x="23" y="58"/>
                </a:lnTo>
                <a:lnTo>
                  <a:pt x="23" y="57"/>
                </a:lnTo>
                <a:lnTo>
                  <a:pt x="24" y="56"/>
                </a:lnTo>
                <a:lnTo>
                  <a:pt x="24" y="55"/>
                </a:lnTo>
                <a:lnTo>
                  <a:pt x="25" y="54"/>
                </a:lnTo>
                <a:lnTo>
                  <a:pt x="25" y="53"/>
                </a:lnTo>
                <a:lnTo>
                  <a:pt x="25" y="51"/>
                </a:lnTo>
                <a:lnTo>
                  <a:pt x="26" y="50"/>
                </a:lnTo>
                <a:lnTo>
                  <a:pt x="27" y="49"/>
                </a:lnTo>
                <a:lnTo>
                  <a:pt x="27" y="48"/>
                </a:lnTo>
                <a:lnTo>
                  <a:pt x="28" y="46"/>
                </a:lnTo>
                <a:lnTo>
                  <a:pt x="28" y="45"/>
                </a:lnTo>
                <a:lnTo>
                  <a:pt x="29" y="42"/>
                </a:lnTo>
                <a:lnTo>
                  <a:pt x="31" y="39"/>
                </a:lnTo>
                <a:lnTo>
                  <a:pt x="31" y="36"/>
                </a:lnTo>
                <a:lnTo>
                  <a:pt x="32" y="33"/>
                </a:lnTo>
                <a:lnTo>
                  <a:pt x="33" y="30"/>
                </a:lnTo>
                <a:lnTo>
                  <a:pt x="33" y="26"/>
                </a:lnTo>
                <a:lnTo>
                  <a:pt x="33" y="23"/>
                </a:lnTo>
                <a:lnTo>
                  <a:pt x="33" y="19"/>
                </a:lnTo>
                <a:lnTo>
                  <a:pt x="33" y="17"/>
                </a:lnTo>
                <a:lnTo>
                  <a:pt x="33" y="14"/>
                </a:lnTo>
                <a:lnTo>
                  <a:pt x="33" y="13"/>
                </a:lnTo>
                <a:lnTo>
                  <a:pt x="33" y="10"/>
                </a:lnTo>
                <a:lnTo>
                  <a:pt x="32" y="7"/>
                </a:lnTo>
                <a:lnTo>
                  <a:pt x="32" y="5"/>
                </a:lnTo>
                <a:lnTo>
                  <a:pt x="31" y="2"/>
                </a:lnTo>
                <a:lnTo>
                  <a:pt x="31" y="0"/>
                </a:lnTo>
                <a:lnTo>
                  <a:pt x="31" y="2"/>
                </a:lnTo>
                <a:lnTo>
                  <a:pt x="31" y="4"/>
                </a:lnTo>
                <a:lnTo>
                  <a:pt x="31" y="6"/>
                </a:lnTo>
                <a:lnTo>
                  <a:pt x="31" y="7"/>
                </a:lnTo>
                <a:lnTo>
                  <a:pt x="31" y="13"/>
                </a:lnTo>
                <a:lnTo>
                  <a:pt x="30" y="20"/>
                </a:lnTo>
                <a:lnTo>
                  <a:pt x="29" y="27"/>
                </a:lnTo>
                <a:lnTo>
                  <a:pt x="28" y="34"/>
                </a:lnTo>
                <a:lnTo>
                  <a:pt x="25" y="39"/>
                </a:lnTo>
                <a:lnTo>
                  <a:pt x="23" y="46"/>
                </a:lnTo>
                <a:lnTo>
                  <a:pt x="20" y="52"/>
                </a:lnTo>
                <a:lnTo>
                  <a:pt x="18" y="58"/>
                </a:lnTo>
                <a:lnTo>
                  <a:pt x="17" y="60"/>
                </a:lnTo>
                <a:lnTo>
                  <a:pt x="11" y="70"/>
                </a:lnTo>
                <a:lnTo>
                  <a:pt x="7" y="83"/>
                </a:lnTo>
                <a:lnTo>
                  <a:pt x="4" y="94"/>
                </a:lnTo>
                <a:lnTo>
                  <a:pt x="2" y="105"/>
                </a:lnTo>
                <a:lnTo>
                  <a:pt x="0" y="115"/>
                </a:lnTo>
                <a:lnTo>
                  <a:pt x="1" y="125"/>
                </a:lnTo>
                <a:lnTo>
                  <a:pt x="4" y="134"/>
                </a:lnTo>
                <a:lnTo>
                  <a:pt x="9" y="141"/>
                </a:lnTo>
                <a:lnTo>
                  <a:pt x="17" y="146"/>
                </a:lnTo>
                <a:lnTo>
                  <a:pt x="27" y="150"/>
                </a:lnTo>
                <a:lnTo>
                  <a:pt x="40" y="151"/>
                </a:lnTo>
                <a:lnTo>
                  <a:pt x="53" y="150"/>
                </a:lnTo>
                <a:lnTo>
                  <a:pt x="63" y="147"/>
                </a:lnTo>
                <a:lnTo>
                  <a:pt x="72" y="141"/>
                </a:lnTo>
              </a:path>
            </a:pathLst>
          </a:custGeom>
          <a:solidFill>
            <a:srgbClr val="A4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72" name="Freeform 4"/>
          <p:cNvSpPr>
            <a:spLocks/>
          </p:cNvSpPr>
          <p:nvPr/>
        </p:nvSpPr>
        <p:spPr bwMode="auto">
          <a:xfrm>
            <a:off x="4600575" y="5207000"/>
            <a:ext cx="9525" cy="28575"/>
          </a:xfrm>
          <a:custGeom>
            <a:avLst/>
            <a:gdLst>
              <a:gd name="T0" fmla="*/ 7938 w 6"/>
              <a:gd name="T1" fmla="*/ 26988 h 18"/>
              <a:gd name="T2" fmla="*/ 7938 w 6"/>
              <a:gd name="T3" fmla="*/ 23813 h 18"/>
              <a:gd name="T4" fmla="*/ 7938 w 6"/>
              <a:gd name="T5" fmla="*/ 20638 h 18"/>
              <a:gd name="T6" fmla="*/ 7938 w 6"/>
              <a:gd name="T7" fmla="*/ 19050 h 18"/>
              <a:gd name="T8" fmla="*/ 7938 w 6"/>
              <a:gd name="T9" fmla="*/ 15875 h 18"/>
              <a:gd name="T10" fmla="*/ 7938 w 6"/>
              <a:gd name="T11" fmla="*/ 11113 h 18"/>
              <a:gd name="T12" fmla="*/ 7938 w 6"/>
              <a:gd name="T13" fmla="*/ 6350 h 18"/>
              <a:gd name="T14" fmla="*/ 6350 w 6"/>
              <a:gd name="T15" fmla="*/ 3175 h 18"/>
              <a:gd name="T16" fmla="*/ 6350 w 6"/>
              <a:gd name="T17" fmla="*/ 0 h 18"/>
              <a:gd name="T18" fmla="*/ 4763 w 6"/>
              <a:gd name="T19" fmla="*/ 1588 h 18"/>
              <a:gd name="T20" fmla="*/ 4763 w 6"/>
              <a:gd name="T21" fmla="*/ 6350 h 18"/>
              <a:gd name="T22" fmla="*/ 4763 w 6"/>
              <a:gd name="T23" fmla="*/ 9525 h 18"/>
              <a:gd name="T24" fmla="*/ 3175 w 6"/>
              <a:gd name="T25" fmla="*/ 12700 h 18"/>
              <a:gd name="T26" fmla="*/ 3175 w 6"/>
              <a:gd name="T27" fmla="*/ 15875 h 18"/>
              <a:gd name="T28" fmla="*/ 1588 w 6"/>
              <a:gd name="T29" fmla="*/ 19050 h 18"/>
              <a:gd name="T30" fmla="*/ 1588 w 6"/>
              <a:gd name="T31" fmla="*/ 22225 h 18"/>
              <a:gd name="T32" fmla="*/ 0 w 6"/>
              <a:gd name="T33" fmla="*/ 25400 h 18"/>
              <a:gd name="T34" fmla="*/ 7938 w 6"/>
              <a:gd name="T35" fmla="*/ 26988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" h="18">
                <a:moveTo>
                  <a:pt x="5" y="17"/>
                </a:moveTo>
                <a:lnTo>
                  <a:pt x="5" y="15"/>
                </a:lnTo>
                <a:lnTo>
                  <a:pt x="5" y="13"/>
                </a:lnTo>
                <a:lnTo>
                  <a:pt x="5" y="12"/>
                </a:lnTo>
                <a:lnTo>
                  <a:pt x="5" y="10"/>
                </a:lnTo>
                <a:lnTo>
                  <a:pt x="5" y="7"/>
                </a:lnTo>
                <a:lnTo>
                  <a:pt x="5" y="4"/>
                </a:lnTo>
                <a:lnTo>
                  <a:pt x="4" y="2"/>
                </a:lnTo>
                <a:lnTo>
                  <a:pt x="4" y="0"/>
                </a:lnTo>
                <a:lnTo>
                  <a:pt x="3" y="1"/>
                </a:lnTo>
                <a:lnTo>
                  <a:pt x="3" y="4"/>
                </a:lnTo>
                <a:lnTo>
                  <a:pt x="3" y="6"/>
                </a:lnTo>
                <a:lnTo>
                  <a:pt x="2" y="8"/>
                </a:lnTo>
                <a:lnTo>
                  <a:pt x="2" y="10"/>
                </a:lnTo>
                <a:lnTo>
                  <a:pt x="1" y="12"/>
                </a:lnTo>
                <a:lnTo>
                  <a:pt x="1" y="14"/>
                </a:lnTo>
                <a:lnTo>
                  <a:pt x="0" y="16"/>
                </a:lnTo>
                <a:lnTo>
                  <a:pt x="5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73" name="Freeform 5"/>
          <p:cNvSpPr>
            <a:spLocks/>
          </p:cNvSpPr>
          <p:nvPr/>
        </p:nvSpPr>
        <p:spPr bwMode="auto">
          <a:xfrm>
            <a:off x="5167313" y="3833813"/>
            <a:ext cx="28575" cy="9525"/>
          </a:xfrm>
          <a:custGeom>
            <a:avLst/>
            <a:gdLst>
              <a:gd name="T0" fmla="*/ 26988 w 18"/>
              <a:gd name="T1" fmla="*/ 1588 h 6"/>
              <a:gd name="T2" fmla="*/ 23813 w 18"/>
              <a:gd name="T3" fmla="*/ 3175 h 6"/>
              <a:gd name="T4" fmla="*/ 20638 w 18"/>
              <a:gd name="T5" fmla="*/ 6350 h 6"/>
              <a:gd name="T6" fmla="*/ 14288 w 18"/>
              <a:gd name="T7" fmla="*/ 7938 h 6"/>
              <a:gd name="T8" fmla="*/ 9525 w 18"/>
              <a:gd name="T9" fmla="*/ 7938 h 6"/>
              <a:gd name="T10" fmla="*/ 0 w 18"/>
              <a:gd name="T11" fmla="*/ 3175 h 6"/>
              <a:gd name="T12" fmla="*/ 4763 w 18"/>
              <a:gd name="T13" fmla="*/ 3175 h 6"/>
              <a:gd name="T14" fmla="*/ 7938 w 18"/>
              <a:gd name="T15" fmla="*/ 1588 h 6"/>
              <a:gd name="T16" fmla="*/ 11113 w 18"/>
              <a:gd name="T17" fmla="*/ 0 h 6"/>
              <a:gd name="T18" fmla="*/ 15875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5" y="2"/>
                </a:lnTo>
                <a:lnTo>
                  <a:pt x="13" y="4"/>
                </a:lnTo>
                <a:lnTo>
                  <a:pt x="9" y="5"/>
                </a:lnTo>
                <a:lnTo>
                  <a:pt x="6" y="5"/>
                </a:lnTo>
                <a:lnTo>
                  <a:pt x="0" y="2"/>
                </a:lnTo>
                <a:lnTo>
                  <a:pt x="3" y="2"/>
                </a:lnTo>
                <a:lnTo>
                  <a:pt x="5" y="1"/>
                </a:lnTo>
                <a:lnTo>
                  <a:pt x="7" y="0"/>
                </a:lnTo>
                <a:lnTo>
                  <a:pt x="10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74" name="Freeform 6"/>
          <p:cNvSpPr>
            <a:spLocks/>
          </p:cNvSpPr>
          <p:nvPr/>
        </p:nvSpPr>
        <p:spPr bwMode="auto">
          <a:xfrm>
            <a:off x="4467225" y="3168650"/>
            <a:ext cx="9525" cy="28575"/>
          </a:xfrm>
          <a:custGeom>
            <a:avLst/>
            <a:gdLst>
              <a:gd name="T0" fmla="*/ 7938 w 6"/>
              <a:gd name="T1" fmla="*/ 26988 h 18"/>
              <a:gd name="T2" fmla="*/ 7938 w 6"/>
              <a:gd name="T3" fmla="*/ 23813 h 18"/>
              <a:gd name="T4" fmla="*/ 7938 w 6"/>
              <a:gd name="T5" fmla="*/ 20638 h 18"/>
              <a:gd name="T6" fmla="*/ 7938 w 6"/>
              <a:gd name="T7" fmla="*/ 19050 h 18"/>
              <a:gd name="T8" fmla="*/ 7938 w 6"/>
              <a:gd name="T9" fmla="*/ 15875 h 18"/>
              <a:gd name="T10" fmla="*/ 7938 w 6"/>
              <a:gd name="T11" fmla="*/ 11113 h 18"/>
              <a:gd name="T12" fmla="*/ 7938 w 6"/>
              <a:gd name="T13" fmla="*/ 6350 h 18"/>
              <a:gd name="T14" fmla="*/ 6350 w 6"/>
              <a:gd name="T15" fmla="*/ 3175 h 18"/>
              <a:gd name="T16" fmla="*/ 4763 w 6"/>
              <a:gd name="T17" fmla="*/ 0 h 18"/>
              <a:gd name="T18" fmla="*/ 4763 w 6"/>
              <a:gd name="T19" fmla="*/ 1588 h 18"/>
              <a:gd name="T20" fmla="*/ 4763 w 6"/>
              <a:gd name="T21" fmla="*/ 6350 h 18"/>
              <a:gd name="T22" fmla="*/ 4763 w 6"/>
              <a:gd name="T23" fmla="*/ 9525 h 18"/>
              <a:gd name="T24" fmla="*/ 3175 w 6"/>
              <a:gd name="T25" fmla="*/ 12700 h 18"/>
              <a:gd name="T26" fmla="*/ 3175 w 6"/>
              <a:gd name="T27" fmla="*/ 15875 h 18"/>
              <a:gd name="T28" fmla="*/ 1588 w 6"/>
              <a:gd name="T29" fmla="*/ 19050 h 18"/>
              <a:gd name="T30" fmla="*/ 1588 w 6"/>
              <a:gd name="T31" fmla="*/ 22225 h 18"/>
              <a:gd name="T32" fmla="*/ 0 w 6"/>
              <a:gd name="T33" fmla="*/ 25400 h 18"/>
              <a:gd name="T34" fmla="*/ 7938 w 6"/>
              <a:gd name="T35" fmla="*/ 26988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" h="18">
                <a:moveTo>
                  <a:pt x="5" y="17"/>
                </a:moveTo>
                <a:lnTo>
                  <a:pt x="5" y="15"/>
                </a:lnTo>
                <a:lnTo>
                  <a:pt x="5" y="13"/>
                </a:lnTo>
                <a:lnTo>
                  <a:pt x="5" y="12"/>
                </a:lnTo>
                <a:lnTo>
                  <a:pt x="5" y="10"/>
                </a:lnTo>
                <a:lnTo>
                  <a:pt x="5" y="7"/>
                </a:lnTo>
                <a:lnTo>
                  <a:pt x="5" y="4"/>
                </a:lnTo>
                <a:lnTo>
                  <a:pt x="4" y="2"/>
                </a:lnTo>
                <a:lnTo>
                  <a:pt x="3" y="0"/>
                </a:lnTo>
                <a:lnTo>
                  <a:pt x="3" y="1"/>
                </a:lnTo>
                <a:lnTo>
                  <a:pt x="3" y="4"/>
                </a:lnTo>
                <a:lnTo>
                  <a:pt x="3" y="6"/>
                </a:lnTo>
                <a:lnTo>
                  <a:pt x="2" y="8"/>
                </a:lnTo>
                <a:lnTo>
                  <a:pt x="2" y="10"/>
                </a:lnTo>
                <a:lnTo>
                  <a:pt x="1" y="12"/>
                </a:lnTo>
                <a:lnTo>
                  <a:pt x="1" y="14"/>
                </a:lnTo>
                <a:lnTo>
                  <a:pt x="0" y="16"/>
                </a:lnTo>
                <a:lnTo>
                  <a:pt x="5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75" name="Freeform 7"/>
          <p:cNvSpPr>
            <a:spLocks/>
          </p:cNvSpPr>
          <p:nvPr/>
        </p:nvSpPr>
        <p:spPr bwMode="auto">
          <a:xfrm>
            <a:off x="3462338" y="4411663"/>
            <a:ext cx="28575" cy="9525"/>
          </a:xfrm>
          <a:custGeom>
            <a:avLst/>
            <a:gdLst>
              <a:gd name="T0" fmla="*/ 26988 w 18"/>
              <a:gd name="T1" fmla="*/ 1588 h 6"/>
              <a:gd name="T2" fmla="*/ 23813 w 18"/>
              <a:gd name="T3" fmla="*/ 4763 h 6"/>
              <a:gd name="T4" fmla="*/ 20638 w 18"/>
              <a:gd name="T5" fmla="*/ 6350 h 6"/>
              <a:gd name="T6" fmla="*/ 14288 w 18"/>
              <a:gd name="T7" fmla="*/ 7938 h 6"/>
              <a:gd name="T8" fmla="*/ 9525 w 18"/>
              <a:gd name="T9" fmla="*/ 7938 h 6"/>
              <a:gd name="T10" fmla="*/ 0 w 18"/>
              <a:gd name="T11" fmla="*/ 3175 h 6"/>
              <a:gd name="T12" fmla="*/ 3175 w 18"/>
              <a:gd name="T13" fmla="*/ 3175 h 6"/>
              <a:gd name="T14" fmla="*/ 7938 w 18"/>
              <a:gd name="T15" fmla="*/ 3175 h 6"/>
              <a:gd name="T16" fmla="*/ 11113 w 18"/>
              <a:gd name="T17" fmla="*/ 1588 h 6"/>
              <a:gd name="T18" fmla="*/ 15875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5" y="3"/>
                </a:lnTo>
                <a:lnTo>
                  <a:pt x="13" y="4"/>
                </a:lnTo>
                <a:lnTo>
                  <a:pt x="9" y="5"/>
                </a:lnTo>
                <a:lnTo>
                  <a:pt x="6" y="5"/>
                </a:lnTo>
                <a:lnTo>
                  <a:pt x="0" y="2"/>
                </a:lnTo>
                <a:lnTo>
                  <a:pt x="2" y="2"/>
                </a:lnTo>
                <a:lnTo>
                  <a:pt x="5" y="2"/>
                </a:lnTo>
                <a:lnTo>
                  <a:pt x="7" y="1"/>
                </a:lnTo>
                <a:lnTo>
                  <a:pt x="10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089400" y="4803775"/>
            <a:ext cx="0" cy="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77" name="Freeform 9"/>
          <p:cNvSpPr>
            <a:spLocks/>
          </p:cNvSpPr>
          <p:nvPr/>
        </p:nvSpPr>
        <p:spPr bwMode="auto">
          <a:xfrm>
            <a:off x="4068763" y="4860925"/>
            <a:ext cx="7937" cy="28575"/>
          </a:xfrm>
          <a:custGeom>
            <a:avLst/>
            <a:gdLst>
              <a:gd name="T0" fmla="*/ 6350 w 5"/>
              <a:gd name="T1" fmla="*/ 26988 h 18"/>
              <a:gd name="T2" fmla="*/ 6350 w 5"/>
              <a:gd name="T3" fmla="*/ 25400 h 18"/>
              <a:gd name="T4" fmla="*/ 6350 w 5"/>
              <a:gd name="T5" fmla="*/ 22225 h 18"/>
              <a:gd name="T6" fmla="*/ 6350 w 5"/>
              <a:gd name="T7" fmla="*/ 20638 h 18"/>
              <a:gd name="T8" fmla="*/ 6350 w 5"/>
              <a:gd name="T9" fmla="*/ 17463 h 18"/>
              <a:gd name="T10" fmla="*/ 6350 w 5"/>
              <a:gd name="T11" fmla="*/ 12700 h 18"/>
              <a:gd name="T12" fmla="*/ 6350 w 5"/>
              <a:gd name="T13" fmla="*/ 7938 h 18"/>
              <a:gd name="T14" fmla="*/ 4762 w 5"/>
              <a:gd name="T15" fmla="*/ 4763 h 18"/>
              <a:gd name="T16" fmla="*/ 4762 w 5"/>
              <a:gd name="T17" fmla="*/ 0 h 18"/>
              <a:gd name="T18" fmla="*/ 4762 w 5"/>
              <a:gd name="T19" fmla="*/ 3175 h 18"/>
              <a:gd name="T20" fmla="*/ 4762 w 5"/>
              <a:gd name="T21" fmla="*/ 6350 h 18"/>
              <a:gd name="T22" fmla="*/ 3175 w 5"/>
              <a:gd name="T23" fmla="*/ 11113 h 18"/>
              <a:gd name="T24" fmla="*/ 3175 w 5"/>
              <a:gd name="T25" fmla="*/ 14288 h 18"/>
              <a:gd name="T26" fmla="*/ 3175 w 5"/>
              <a:gd name="T27" fmla="*/ 17463 h 18"/>
              <a:gd name="T28" fmla="*/ 1587 w 5"/>
              <a:gd name="T29" fmla="*/ 20638 h 18"/>
              <a:gd name="T30" fmla="*/ 1587 w 5"/>
              <a:gd name="T31" fmla="*/ 23813 h 18"/>
              <a:gd name="T32" fmla="*/ 0 w 5"/>
              <a:gd name="T33" fmla="*/ 25400 h 18"/>
              <a:gd name="T34" fmla="*/ 6350 w 5"/>
              <a:gd name="T35" fmla="*/ 26988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" h="18">
                <a:moveTo>
                  <a:pt x="4" y="17"/>
                </a:moveTo>
                <a:lnTo>
                  <a:pt x="4" y="16"/>
                </a:lnTo>
                <a:lnTo>
                  <a:pt x="4" y="14"/>
                </a:lnTo>
                <a:lnTo>
                  <a:pt x="4" y="13"/>
                </a:lnTo>
                <a:lnTo>
                  <a:pt x="4" y="11"/>
                </a:lnTo>
                <a:lnTo>
                  <a:pt x="4" y="8"/>
                </a:lnTo>
                <a:lnTo>
                  <a:pt x="4" y="5"/>
                </a:lnTo>
                <a:lnTo>
                  <a:pt x="3" y="3"/>
                </a:lnTo>
                <a:lnTo>
                  <a:pt x="3" y="0"/>
                </a:lnTo>
                <a:lnTo>
                  <a:pt x="3" y="2"/>
                </a:lnTo>
                <a:lnTo>
                  <a:pt x="3" y="4"/>
                </a:lnTo>
                <a:lnTo>
                  <a:pt x="2" y="7"/>
                </a:lnTo>
                <a:lnTo>
                  <a:pt x="2" y="9"/>
                </a:lnTo>
                <a:lnTo>
                  <a:pt x="2" y="11"/>
                </a:lnTo>
                <a:lnTo>
                  <a:pt x="1" y="13"/>
                </a:lnTo>
                <a:lnTo>
                  <a:pt x="1" y="15"/>
                </a:lnTo>
                <a:lnTo>
                  <a:pt x="0" y="16"/>
                </a:lnTo>
                <a:lnTo>
                  <a:pt x="4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78" name="Freeform 10"/>
          <p:cNvSpPr>
            <a:spLocks/>
          </p:cNvSpPr>
          <p:nvPr/>
        </p:nvSpPr>
        <p:spPr bwMode="auto">
          <a:xfrm>
            <a:off x="4044950" y="4900613"/>
            <a:ext cx="28575" cy="9525"/>
          </a:xfrm>
          <a:custGeom>
            <a:avLst/>
            <a:gdLst>
              <a:gd name="T0" fmla="*/ 26988 w 18"/>
              <a:gd name="T1" fmla="*/ 1588 h 6"/>
              <a:gd name="T2" fmla="*/ 25400 w 18"/>
              <a:gd name="T3" fmla="*/ 4763 h 6"/>
              <a:gd name="T4" fmla="*/ 20638 w 18"/>
              <a:gd name="T5" fmla="*/ 6350 h 6"/>
              <a:gd name="T6" fmla="*/ 15875 w 18"/>
              <a:gd name="T7" fmla="*/ 7938 h 6"/>
              <a:gd name="T8" fmla="*/ 9525 w 18"/>
              <a:gd name="T9" fmla="*/ 7938 h 6"/>
              <a:gd name="T10" fmla="*/ 0 w 18"/>
              <a:gd name="T11" fmla="*/ 3175 h 6"/>
              <a:gd name="T12" fmla="*/ 4763 w 18"/>
              <a:gd name="T13" fmla="*/ 3175 h 6"/>
              <a:gd name="T14" fmla="*/ 9525 w 18"/>
              <a:gd name="T15" fmla="*/ 1588 h 6"/>
              <a:gd name="T16" fmla="*/ 12700 w 18"/>
              <a:gd name="T17" fmla="*/ 1588 h 6"/>
              <a:gd name="T18" fmla="*/ 15875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6" y="3"/>
                </a:lnTo>
                <a:lnTo>
                  <a:pt x="13" y="4"/>
                </a:lnTo>
                <a:lnTo>
                  <a:pt x="10" y="5"/>
                </a:lnTo>
                <a:lnTo>
                  <a:pt x="6" y="5"/>
                </a:lnTo>
                <a:lnTo>
                  <a:pt x="0" y="2"/>
                </a:lnTo>
                <a:lnTo>
                  <a:pt x="3" y="2"/>
                </a:lnTo>
                <a:lnTo>
                  <a:pt x="6" y="1"/>
                </a:lnTo>
                <a:lnTo>
                  <a:pt x="8" y="1"/>
                </a:lnTo>
                <a:lnTo>
                  <a:pt x="10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79" name="Freeform 11"/>
          <p:cNvSpPr>
            <a:spLocks/>
          </p:cNvSpPr>
          <p:nvPr/>
        </p:nvSpPr>
        <p:spPr bwMode="auto">
          <a:xfrm>
            <a:off x="4237038" y="4875213"/>
            <a:ext cx="28575" cy="7937"/>
          </a:xfrm>
          <a:custGeom>
            <a:avLst/>
            <a:gdLst>
              <a:gd name="T0" fmla="*/ 26988 w 18"/>
              <a:gd name="T1" fmla="*/ 1587 h 5"/>
              <a:gd name="T2" fmla="*/ 23813 w 18"/>
              <a:gd name="T3" fmla="*/ 3175 h 5"/>
              <a:gd name="T4" fmla="*/ 20638 w 18"/>
              <a:gd name="T5" fmla="*/ 4762 h 5"/>
              <a:gd name="T6" fmla="*/ 14288 w 18"/>
              <a:gd name="T7" fmla="*/ 6350 h 5"/>
              <a:gd name="T8" fmla="*/ 9525 w 18"/>
              <a:gd name="T9" fmla="*/ 6350 h 5"/>
              <a:gd name="T10" fmla="*/ 0 w 18"/>
              <a:gd name="T11" fmla="*/ 3175 h 5"/>
              <a:gd name="T12" fmla="*/ 4763 w 18"/>
              <a:gd name="T13" fmla="*/ 3175 h 5"/>
              <a:gd name="T14" fmla="*/ 7938 w 18"/>
              <a:gd name="T15" fmla="*/ 1587 h 5"/>
              <a:gd name="T16" fmla="*/ 11113 w 18"/>
              <a:gd name="T17" fmla="*/ 0 h 5"/>
              <a:gd name="T18" fmla="*/ 15875 w 18"/>
              <a:gd name="T19" fmla="*/ 0 h 5"/>
              <a:gd name="T20" fmla="*/ 26988 w 18"/>
              <a:gd name="T21" fmla="*/ 1587 h 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5">
                <a:moveTo>
                  <a:pt x="17" y="1"/>
                </a:moveTo>
                <a:lnTo>
                  <a:pt x="15" y="2"/>
                </a:lnTo>
                <a:lnTo>
                  <a:pt x="13" y="3"/>
                </a:lnTo>
                <a:lnTo>
                  <a:pt x="9" y="4"/>
                </a:lnTo>
                <a:lnTo>
                  <a:pt x="6" y="4"/>
                </a:lnTo>
                <a:lnTo>
                  <a:pt x="0" y="2"/>
                </a:lnTo>
                <a:lnTo>
                  <a:pt x="3" y="2"/>
                </a:lnTo>
                <a:lnTo>
                  <a:pt x="5" y="1"/>
                </a:lnTo>
                <a:lnTo>
                  <a:pt x="7" y="0"/>
                </a:lnTo>
                <a:lnTo>
                  <a:pt x="10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80" name="Freeform 12"/>
          <p:cNvSpPr>
            <a:spLocks/>
          </p:cNvSpPr>
          <p:nvPr/>
        </p:nvSpPr>
        <p:spPr bwMode="auto">
          <a:xfrm>
            <a:off x="4443413" y="4957763"/>
            <a:ext cx="7937" cy="28575"/>
          </a:xfrm>
          <a:custGeom>
            <a:avLst/>
            <a:gdLst>
              <a:gd name="T0" fmla="*/ 6350 w 5"/>
              <a:gd name="T1" fmla="*/ 26988 h 18"/>
              <a:gd name="T2" fmla="*/ 6350 w 5"/>
              <a:gd name="T3" fmla="*/ 25400 h 18"/>
              <a:gd name="T4" fmla="*/ 6350 w 5"/>
              <a:gd name="T5" fmla="*/ 20638 h 18"/>
              <a:gd name="T6" fmla="*/ 6350 w 5"/>
              <a:gd name="T7" fmla="*/ 15875 h 18"/>
              <a:gd name="T8" fmla="*/ 6350 w 5"/>
              <a:gd name="T9" fmla="*/ 12700 h 18"/>
              <a:gd name="T10" fmla="*/ 6350 w 5"/>
              <a:gd name="T11" fmla="*/ 7938 h 18"/>
              <a:gd name="T12" fmla="*/ 6350 w 5"/>
              <a:gd name="T13" fmla="*/ 3175 h 18"/>
              <a:gd name="T14" fmla="*/ 4762 w 5"/>
              <a:gd name="T15" fmla="*/ 0 h 18"/>
              <a:gd name="T16" fmla="*/ 4762 w 5"/>
              <a:gd name="T17" fmla="*/ 3175 h 18"/>
              <a:gd name="T18" fmla="*/ 4762 w 5"/>
              <a:gd name="T19" fmla="*/ 6350 h 18"/>
              <a:gd name="T20" fmla="*/ 3175 w 5"/>
              <a:gd name="T21" fmla="*/ 11113 h 18"/>
              <a:gd name="T22" fmla="*/ 3175 w 5"/>
              <a:gd name="T23" fmla="*/ 12700 h 18"/>
              <a:gd name="T24" fmla="*/ 3175 w 5"/>
              <a:gd name="T25" fmla="*/ 15875 h 18"/>
              <a:gd name="T26" fmla="*/ 1587 w 5"/>
              <a:gd name="T27" fmla="*/ 20638 h 18"/>
              <a:gd name="T28" fmla="*/ 1587 w 5"/>
              <a:gd name="T29" fmla="*/ 22225 h 18"/>
              <a:gd name="T30" fmla="*/ 0 w 5"/>
              <a:gd name="T31" fmla="*/ 25400 h 18"/>
              <a:gd name="T32" fmla="*/ 6350 w 5"/>
              <a:gd name="T33" fmla="*/ 26988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18">
                <a:moveTo>
                  <a:pt x="4" y="17"/>
                </a:moveTo>
                <a:lnTo>
                  <a:pt x="4" y="16"/>
                </a:lnTo>
                <a:lnTo>
                  <a:pt x="4" y="13"/>
                </a:lnTo>
                <a:lnTo>
                  <a:pt x="4" y="10"/>
                </a:lnTo>
                <a:lnTo>
                  <a:pt x="4" y="8"/>
                </a:lnTo>
                <a:lnTo>
                  <a:pt x="4" y="5"/>
                </a:lnTo>
                <a:lnTo>
                  <a:pt x="4" y="2"/>
                </a:lnTo>
                <a:lnTo>
                  <a:pt x="3" y="0"/>
                </a:lnTo>
                <a:lnTo>
                  <a:pt x="3" y="2"/>
                </a:lnTo>
                <a:lnTo>
                  <a:pt x="3" y="4"/>
                </a:lnTo>
                <a:lnTo>
                  <a:pt x="2" y="7"/>
                </a:lnTo>
                <a:lnTo>
                  <a:pt x="2" y="8"/>
                </a:lnTo>
                <a:lnTo>
                  <a:pt x="2" y="10"/>
                </a:lnTo>
                <a:lnTo>
                  <a:pt x="1" y="13"/>
                </a:lnTo>
                <a:lnTo>
                  <a:pt x="1" y="14"/>
                </a:lnTo>
                <a:lnTo>
                  <a:pt x="0" y="16"/>
                </a:lnTo>
                <a:lnTo>
                  <a:pt x="4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81" name="Freeform 13"/>
          <p:cNvSpPr>
            <a:spLocks/>
          </p:cNvSpPr>
          <p:nvPr/>
        </p:nvSpPr>
        <p:spPr bwMode="auto">
          <a:xfrm>
            <a:off x="4421188" y="4995863"/>
            <a:ext cx="28575" cy="11112"/>
          </a:xfrm>
          <a:custGeom>
            <a:avLst/>
            <a:gdLst>
              <a:gd name="T0" fmla="*/ 26988 w 18"/>
              <a:gd name="T1" fmla="*/ 3175 h 7"/>
              <a:gd name="T2" fmla="*/ 23813 w 18"/>
              <a:gd name="T3" fmla="*/ 4762 h 7"/>
              <a:gd name="T4" fmla="*/ 19050 w 18"/>
              <a:gd name="T5" fmla="*/ 7937 h 7"/>
              <a:gd name="T6" fmla="*/ 14288 w 18"/>
              <a:gd name="T7" fmla="*/ 9525 h 7"/>
              <a:gd name="T8" fmla="*/ 9525 w 18"/>
              <a:gd name="T9" fmla="*/ 9525 h 7"/>
              <a:gd name="T10" fmla="*/ 0 w 18"/>
              <a:gd name="T11" fmla="*/ 4762 h 7"/>
              <a:gd name="T12" fmla="*/ 4763 w 18"/>
              <a:gd name="T13" fmla="*/ 4762 h 7"/>
              <a:gd name="T14" fmla="*/ 7938 w 18"/>
              <a:gd name="T15" fmla="*/ 3175 h 7"/>
              <a:gd name="T16" fmla="*/ 11113 w 18"/>
              <a:gd name="T17" fmla="*/ 1587 h 7"/>
              <a:gd name="T18" fmla="*/ 15875 w 18"/>
              <a:gd name="T19" fmla="*/ 0 h 7"/>
              <a:gd name="T20" fmla="*/ 26988 w 18"/>
              <a:gd name="T21" fmla="*/ 3175 h 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7">
                <a:moveTo>
                  <a:pt x="17" y="2"/>
                </a:moveTo>
                <a:lnTo>
                  <a:pt x="15" y="3"/>
                </a:lnTo>
                <a:lnTo>
                  <a:pt x="12" y="5"/>
                </a:lnTo>
                <a:lnTo>
                  <a:pt x="9" y="6"/>
                </a:lnTo>
                <a:lnTo>
                  <a:pt x="6" y="6"/>
                </a:lnTo>
                <a:lnTo>
                  <a:pt x="0" y="3"/>
                </a:lnTo>
                <a:lnTo>
                  <a:pt x="3" y="3"/>
                </a:lnTo>
                <a:lnTo>
                  <a:pt x="5" y="2"/>
                </a:lnTo>
                <a:lnTo>
                  <a:pt x="7" y="1"/>
                </a:lnTo>
                <a:lnTo>
                  <a:pt x="10" y="0"/>
                </a:lnTo>
                <a:lnTo>
                  <a:pt x="17" y="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82" name="Freeform 14"/>
          <p:cNvSpPr>
            <a:spLocks/>
          </p:cNvSpPr>
          <p:nvPr/>
        </p:nvSpPr>
        <p:spPr bwMode="auto">
          <a:xfrm>
            <a:off x="4619625" y="4860925"/>
            <a:ext cx="9525" cy="28575"/>
          </a:xfrm>
          <a:custGeom>
            <a:avLst/>
            <a:gdLst>
              <a:gd name="T0" fmla="*/ 6350 w 6"/>
              <a:gd name="T1" fmla="*/ 26988 h 18"/>
              <a:gd name="T2" fmla="*/ 7938 w 6"/>
              <a:gd name="T3" fmla="*/ 25400 h 18"/>
              <a:gd name="T4" fmla="*/ 7938 w 6"/>
              <a:gd name="T5" fmla="*/ 22225 h 18"/>
              <a:gd name="T6" fmla="*/ 7938 w 6"/>
              <a:gd name="T7" fmla="*/ 20638 h 18"/>
              <a:gd name="T8" fmla="*/ 7938 w 6"/>
              <a:gd name="T9" fmla="*/ 17463 h 18"/>
              <a:gd name="T10" fmla="*/ 7938 w 6"/>
              <a:gd name="T11" fmla="*/ 12700 h 18"/>
              <a:gd name="T12" fmla="*/ 7938 w 6"/>
              <a:gd name="T13" fmla="*/ 7938 h 18"/>
              <a:gd name="T14" fmla="*/ 6350 w 6"/>
              <a:gd name="T15" fmla="*/ 4763 h 18"/>
              <a:gd name="T16" fmla="*/ 6350 w 6"/>
              <a:gd name="T17" fmla="*/ 0 h 18"/>
              <a:gd name="T18" fmla="*/ 4763 w 6"/>
              <a:gd name="T19" fmla="*/ 3175 h 18"/>
              <a:gd name="T20" fmla="*/ 4763 w 6"/>
              <a:gd name="T21" fmla="*/ 6350 h 18"/>
              <a:gd name="T22" fmla="*/ 4763 w 6"/>
              <a:gd name="T23" fmla="*/ 11113 h 18"/>
              <a:gd name="T24" fmla="*/ 3175 w 6"/>
              <a:gd name="T25" fmla="*/ 12700 h 18"/>
              <a:gd name="T26" fmla="*/ 3175 w 6"/>
              <a:gd name="T27" fmla="*/ 15875 h 18"/>
              <a:gd name="T28" fmla="*/ 1588 w 6"/>
              <a:gd name="T29" fmla="*/ 20638 h 18"/>
              <a:gd name="T30" fmla="*/ 1588 w 6"/>
              <a:gd name="T31" fmla="*/ 22225 h 18"/>
              <a:gd name="T32" fmla="*/ 0 w 6"/>
              <a:gd name="T33" fmla="*/ 25400 h 18"/>
              <a:gd name="T34" fmla="*/ 6350 w 6"/>
              <a:gd name="T35" fmla="*/ 26988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" h="18">
                <a:moveTo>
                  <a:pt x="4" y="17"/>
                </a:moveTo>
                <a:lnTo>
                  <a:pt x="5" y="16"/>
                </a:lnTo>
                <a:lnTo>
                  <a:pt x="5" y="14"/>
                </a:lnTo>
                <a:lnTo>
                  <a:pt x="5" y="13"/>
                </a:lnTo>
                <a:lnTo>
                  <a:pt x="5" y="11"/>
                </a:lnTo>
                <a:lnTo>
                  <a:pt x="5" y="8"/>
                </a:lnTo>
                <a:lnTo>
                  <a:pt x="5" y="5"/>
                </a:lnTo>
                <a:lnTo>
                  <a:pt x="4" y="3"/>
                </a:lnTo>
                <a:lnTo>
                  <a:pt x="4" y="0"/>
                </a:lnTo>
                <a:lnTo>
                  <a:pt x="3" y="2"/>
                </a:lnTo>
                <a:lnTo>
                  <a:pt x="3" y="4"/>
                </a:lnTo>
                <a:lnTo>
                  <a:pt x="3" y="7"/>
                </a:lnTo>
                <a:lnTo>
                  <a:pt x="2" y="8"/>
                </a:lnTo>
                <a:lnTo>
                  <a:pt x="2" y="10"/>
                </a:lnTo>
                <a:lnTo>
                  <a:pt x="1" y="13"/>
                </a:lnTo>
                <a:lnTo>
                  <a:pt x="1" y="14"/>
                </a:lnTo>
                <a:lnTo>
                  <a:pt x="0" y="16"/>
                </a:lnTo>
                <a:lnTo>
                  <a:pt x="4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83" name="Freeform 15"/>
          <p:cNvSpPr>
            <a:spLocks/>
          </p:cNvSpPr>
          <p:nvPr/>
        </p:nvSpPr>
        <p:spPr bwMode="auto">
          <a:xfrm>
            <a:off x="4597400" y="4900613"/>
            <a:ext cx="28575" cy="9525"/>
          </a:xfrm>
          <a:custGeom>
            <a:avLst/>
            <a:gdLst>
              <a:gd name="T0" fmla="*/ 26988 w 18"/>
              <a:gd name="T1" fmla="*/ 1588 h 6"/>
              <a:gd name="T2" fmla="*/ 23813 w 18"/>
              <a:gd name="T3" fmla="*/ 3175 h 6"/>
              <a:gd name="T4" fmla="*/ 19050 w 18"/>
              <a:gd name="T5" fmla="*/ 6350 h 6"/>
              <a:gd name="T6" fmla="*/ 14288 w 18"/>
              <a:gd name="T7" fmla="*/ 7938 h 6"/>
              <a:gd name="T8" fmla="*/ 9525 w 18"/>
              <a:gd name="T9" fmla="*/ 7938 h 6"/>
              <a:gd name="T10" fmla="*/ 0 w 18"/>
              <a:gd name="T11" fmla="*/ 3175 h 6"/>
              <a:gd name="T12" fmla="*/ 4763 w 18"/>
              <a:gd name="T13" fmla="*/ 3175 h 6"/>
              <a:gd name="T14" fmla="*/ 7938 w 18"/>
              <a:gd name="T15" fmla="*/ 1588 h 6"/>
              <a:gd name="T16" fmla="*/ 11113 w 18"/>
              <a:gd name="T17" fmla="*/ 0 h 6"/>
              <a:gd name="T18" fmla="*/ 15875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5" y="2"/>
                </a:lnTo>
                <a:lnTo>
                  <a:pt x="12" y="4"/>
                </a:lnTo>
                <a:lnTo>
                  <a:pt x="9" y="5"/>
                </a:lnTo>
                <a:lnTo>
                  <a:pt x="6" y="5"/>
                </a:lnTo>
                <a:lnTo>
                  <a:pt x="0" y="2"/>
                </a:lnTo>
                <a:lnTo>
                  <a:pt x="3" y="2"/>
                </a:lnTo>
                <a:lnTo>
                  <a:pt x="5" y="1"/>
                </a:lnTo>
                <a:lnTo>
                  <a:pt x="7" y="0"/>
                </a:lnTo>
                <a:lnTo>
                  <a:pt x="10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84" name="Freeform 16"/>
          <p:cNvSpPr>
            <a:spLocks/>
          </p:cNvSpPr>
          <p:nvPr/>
        </p:nvSpPr>
        <p:spPr bwMode="auto">
          <a:xfrm>
            <a:off x="3767138" y="5070475"/>
            <a:ext cx="28575" cy="9525"/>
          </a:xfrm>
          <a:custGeom>
            <a:avLst/>
            <a:gdLst>
              <a:gd name="T0" fmla="*/ 26988 w 18"/>
              <a:gd name="T1" fmla="*/ 1588 h 6"/>
              <a:gd name="T2" fmla="*/ 25400 w 18"/>
              <a:gd name="T3" fmla="*/ 4763 h 6"/>
              <a:gd name="T4" fmla="*/ 20638 w 18"/>
              <a:gd name="T5" fmla="*/ 6350 h 6"/>
              <a:gd name="T6" fmla="*/ 14288 w 18"/>
              <a:gd name="T7" fmla="*/ 7938 h 6"/>
              <a:gd name="T8" fmla="*/ 9525 w 18"/>
              <a:gd name="T9" fmla="*/ 7938 h 6"/>
              <a:gd name="T10" fmla="*/ 0 w 18"/>
              <a:gd name="T11" fmla="*/ 4763 h 6"/>
              <a:gd name="T12" fmla="*/ 4763 w 18"/>
              <a:gd name="T13" fmla="*/ 3175 h 6"/>
              <a:gd name="T14" fmla="*/ 7938 w 18"/>
              <a:gd name="T15" fmla="*/ 3175 h 6"/>
              <a:gd name="T16" fmla="*/ 11113 w 18"/>
              <a:gd name="T17" fmla="*/ 1588 h 6"/>
              <a:gd name="T18" fmla="*/ 15875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6" y="3"/>
                </a:lnTo>
                <a:lnTo>
                  <a:pt x="13" y="4"/>
                </a:lnTo>
                <a:lnTo>
                  <a:pt x="9" y="5"/>
                </a:lnTo>
                <a:lnTo>
                  <a:pt x="6" y="5"/>
                </a:lnTo>
                <a:lnTo>
                  <a:pt x="0" y="3"/>
                </a:lnTo>
                <a:lnTo>
                  <a:pt x="3" y="2"/>
                </a:lnTo>
                <a:lnTo>
                  <a:pt x="5" y="2"/>
                </a:lnTo>
                <a:lnTo>
                  <a:pt x="7" y="1"/>
                </a:lnTo>
                <a:lnTo>
                  <a:pt x="10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85" name="Freeform 17"/>
          <p:cNvSpPr>
            <a:spLocks/>
          </p:cNvSpPr>
          <p:nvPr/>
        </p:nvSpPr>
        <p:spPr bwMode="auto">
          <a:xfrm>
            <a:off x="3789363" y="5032375"/>
            <a:ext cx="9525" cy="28575"/>
          </a:xfrm>
          <a:custGeom>
            <a:avLst/>
            <a:gdLst>
              <a:gd name="T0" fmla="*/ 7938 w 6"/>
              <a:gd name="T1" fmla="*/ 26988 h 18"/>
              <a:gd name="T2" fmla="*/ 7938 w 6"/>
              <a:gd name="T3" fmla="*/ 25400 h 18"/>
              <a:gd name="T4" fmla="*/ 7938 w 6"/>
              <a:gd name="T5" fmla="*/ 22225 h 18"/>
              <a:gd name="T6" fmla="*/ 7938 w 6"/>
              <a:gd name="T7" fmla="*/ 20638 h 18"/>
              <a:gd name="T8" fmla="*/ 7938 w 6"/>
              <a:gd name="T9" fmla="*/ 17463 h 18"/>
              <a:gd name="T10" fmla="*/ 7938 w 6"/>
              <a:gd name="T11" fmla="*/ 12700 h 18"/>
              <a:gd name="T12" fmla="*/ 7938 w 6"/>
              <a:gd name="T13" fmla="*/ 7938 h 18"/>
              <a:gd name="T14" fmla="*/ 6350 w 6"/>
              <a:gd name="T15" fmla="*/ 4763 h 18"/>
              <a:gd name="T16" fmla="*/ 6350 w 6"/>
              <a:gd name="T17" fmla="*/ 0 h 18"/>
              <a:gd name="T18" fmla="*/ 4763 w 6"/>
              <a:gd name="T19" fmla="*/ 3175 h 18"/>
              <a:gd name="T20" fmla="*/ 4763 w 6"/>
              <a:gd name="T21" fmla="*/ 6350 h 18"/>
              <a:gd name="T22" fmla="*/ 4763 w 6"/>
              <a:gd name="T23" fmla="*/ 11113 h 18"/>
              <a:gd name="T24" fmla="*/ 3175 w 6"/>
              <a:gd name="T25" fmla="*/ 14288 h 18"/>
              <a:gd name="T26" fmla="*/ 3175 w 6"/>
              <a:gd name="T27" fmla="*/ 17463 h 18"/>
              <a:gd name="T28" fmla="*/ 1588 w 6"/>
              <a:gd name="T29" fmla="*/ 20638 h 18"/>
              <a:gd name="T30" fmla="*/ 1588 w 6"/>
              <a:gd name="T31" fmla="*/ 23813 h 18"/>
              <a:gd name="T32" fmla="*/ 0 w 6"/>
              <a:gd name="T33" fmla="*/ 25400 h 18"/>
              <a:gd name="T34" fmla="*/ 7938 w 6"/>
              <a:gd name="T35" fmla="*/ 26988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" h="18">
                <a:moveTo>
                  <a:pt x="5" y="17"/>
                </a:moveTo>
                <a:lnTo>
                  <a:pt x="5" y="16"/>
                </a:lnTo>
                <a:lnTo>
                  <a:pt x="5" y="14"/>
                </a:lnTo>
                <a:lnTo>
                  <a:pt x="5" y="13"/>
                </a:lnTo>
                <a:lnTo>
                  <a:pt x="5" y="11"/>
                </a:lnTo>
                <a:lnTo>
                  <a:pt x="5" y="8"/>
                </a:lnTo>
                <a:lnTo>
                  <a:pt x="5" y="5"/>
                </a:lnTo>
                <a:lnTo>
                  <a:pt x="4" y="3"/>
                </a:lnTo>
                <a:lnTo>
                  <a:pt x="4" y="0"/>
                </a:lnTo>
                <a:lnTo>
                  <a:pt x="3" y="2"/>
                </a:lnTo>
                <a:lnTo>
                  <a:pt x="3" y="4"/>
                </a:lnTo>
                <a:lnTo>
                  <a:pt x="3" y="7"/>
                </a:lnTo>
                <a:lnTo>
                  <a:pt x="2" y="9"/>
                </a:lnTo>
                <a:lnTo>
                  <a:pt x="2" y="11"/>
                </a:lnTo>
                <a:lnTo>
                  <a:pt x="1" y="13"/>
                </a:lnTo>
                <a:lnTo>
                  <a:pt x="1" y="15"/>
                </a:lnTo>
                <a:lnTo>
                  <a:pt x="0" y="16"/>
                </a:lnTo>
                <a:lnTo>
                  <a:pt x="5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86" name="Freeform 18"/>
          <p:cNvSpPr>
            <a:spLocks/>
          </p:cNvSpPr>
          <p:nvPr/>
        </p:nvSpPr>
        <p:spPr bwMode="auto">
          <a:xfrm>
            <a:off x="4144963" y="5229225"/>
            <a:ext cx="28575" cy="9525"/>
          </a:xfrm>
          <a:custGeom>
            <a:avLst/>
            <a:gdLst>
              <a:gd name="T0" fmla="*/ 26988 w 18"/>
              <a:gd name="T1" fmla="*/ 1588 h 6"/>
              <a:gd name="T2" fmla="*/ 23813 w 18"/>
              <a:gd name="T3" fmla="*/ 4763 h 6"/>
              <a:gd name="T4" fmla="*/ 20638 w 18"/>
              <a:gd name="T5" fmla="*/ 6350 h 6"/>
              <a:gd name="T6" fmla="*/ 14288 w 18"/>
              <a:gd name="T7" fmla="*/ 7938 h 6"/>
              <a:gd name="T8" fmla="*/ 9525 w 18"/>
              <a:gd name="T9" fmla="*/ 7938 h 6"/>
              <a:gd name="T10" fmla="*/ 0 w 18"/>
              <a:gd name="T11" fmla="*/ 3175 h 6"/>
              <a:gd name="T12" fmla="*/ 4763 w 18"/>
              <a:gd name="T13" fmla="*/ 3175 h 6"/>
              <a:gd name="T14" fmla="*/ 7938 w 18"/>
              <a:gd name="T15" fmla="*/ 1588 h 6"/>
              <a:gd name="T16" fmla="*/ 11113 w 18"/>
              <a:gd name="T17" fmla="*/ 1588 h 6"/>
              <a:gd name="T18" fmla="*/ 15875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5" y="3"/>
                </a:lnTo>
                <a:lnTo>
                  <a:pt x="13" y="4"/>
                </a:lnTo>
                <a:lnTo>
                  <a:pt x="9" y="5"/>
                </a:lnTo>
                <a:lnTo>
                  <a:pt x="6" y="5"/>
                </a:lnTo>
                <a:lnTo>
                  <a:pt x="0" y="2"/>
                </a:lnTo>
                <a:lnTo>
                  <a:pt x="3" y="2"/>
                </a:lnTo>
                <a:lnTo>
                  <a:pt x="5" y="1"/>
                </a:lnTo>
                <a:lnTo>
                  <a:pt x="7" y="1"/>
                </a:lnTo>
                <a:lnTo>
                  <a:pt x="10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87" name="Freeform 19"/>
          <p:cNvSpPr>
            <a:spLocks/>
          </p:cNvSpPr>
          <p:nvPr/>
        </p:nvSpPr>
        <p:spPr bwMode="auto">
          <a:xfrm>
            <a:off x="4167188" y="5191125"/>
            <a:ext cx="9525" cy="28575"/>
          </a:xfrm>
          <a:custGeom>
            <a:avLst/>
            <a:gdLst>
              <a:gd name="T0" fmla="*/ 7938 w 6"/>
              <a:gd name="T1" fmla="*/ 26988 h 18"/>
              <a:gd name="T2" fmla="*/ 7938 w 6"/>
              <a:gd name="T3" fmla="*/ 23813 h 18"/>
              <a:gd name="T4" fmla="*/ 7938 w 6"/>
              <a:gd name="T5" fmla="*/ 20638 h 18"/>
              <a:gd name="T6" fmla="*/ 7938 w 6"/>
              <a:gd name="T7" fmla="*/ 19050 h 18"/>
              <a:gd name="T8" fmla="*/ 7938 w 6"/>
              <a:gd name="T9" fmla="*/ 15875 h 18"/>
              <a:gd name="T10" fmla="*/ 7938 w 6"/>
              <a:gd name="T11" fmla="*/ 11113 h 18"/>
              <a:gd name="T12" fmla="*/ 7938 w 6"/>
              <a:gd name="T13" fmla="*/ 7938 h 18"/>
              <a:gd name="T14" fmla="*/ 6350 w 6"/>
              <a:gd name="T15" fmla="*/ 3175 h 18"/>
              <a:gd name="T16" fmla="*/ 6350 w 6"/>
              <a:gd name="T17" fmla="*/ 0 h 18"/>
              <a:gd name="T18" fmla="*/ 4763 w 6"/>
              <a:gd name="T19" fmla="*/ 3175 h 18"/>
              <a:gd name="T20" fmla="*/ 4763 w 6"/>
              <a:gd name="T21" fmla="*/ 6350 h 18"/>
              <a:gd name="T22" fmla="*/ 4763 w 6"/>
              <a:gd name="T23" fmla="*/ 9525 h 18"/>
              <a:gd name="T24" fmla="*/ 3175 w 6"/>
              <a:gd name="T25" fmla="*/ 12700 h 18"/>
              <a:gd name="T26" fmla="*/ 3175 w 6"/>
              <a:gd name="T27" fmla="*/ 15875 h 18"/>
              <a:gd name="T28" fmla="*/ 1588 w 6"/>
              <a:gd name="T29" fmla="*/ 19050 h 18"/>
              <a:gd name="T30" fmla="*/ 1588 w 6"/>
              <a:gd name="T31" fmla="*/ 22225 h 18"/>
              <a:gd name="T32" fmla="*/ 0 w 6"/>
              <a:gd name="T33" fmla="*/ 25400 h 18"/>
              <a:gd name="T34" fmla="*/ 7938 w 6"/>
              <a:gd name="T35" fmla="*/ 26988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" h="18">
                <a:moveTo>
                  <a:pt x="5" y="17"/>
                </a:moveTo>
                <a:lnTo>
                  <a:pt x="5" y="15"/>
                </a:lnTo>
                <a:lnTo>
                  <a:pt x="5" y="13"/>
                </a:lnTo>
                <a:lnTo>
                  <a:pt x="5" y="12"/>
                </a:lnTo>
                <a:lnTo>
                  <a:pt x="5" y="10"/>
                </a:lnTo>
                <a:lnTo>
                  <a:pt x="5" y="7"/>
                </a:lnTo>
                <a:lnTo>
                  <a:pt x="5" y="5"/>
                </a:lnTo>
                <a:lnTo>
                  <a:pt x="4" y="2"/>
                </a:lnTo>
                <a:lnTo>
                  <a:pt x="4" y="0"/>
                </a:lnTo>
                <a:lnTo>
                  <a:pt x="3" y="2"/>
                </a:lnTo>
                <a:lnTo>
                  <a:pt x="3" y="4"/>
                </a:lnTo>
                <a:lnTo>
                  <a:pt x="3" y="6"/>
                </a:lnTo>
                <a:lnTo>
                  <a:pt x="2" y="8"/>
                </a:lnTo>
                <a:lnTo>
                  <a:pt x="2" y="10"/>
                </a:lnTo>
                <a:lnTo>
                  <a:pt x="1" y="12"/>
                </a:lnTo>
                <a:lnTo>
                  <a:pt x="1" y="14"/>
                </a:lnTo>
                <a:lnTo>
                  <a:pt x="0" y="16"/>
                </a:lnTo>
                <a:lnTo>
                  <a:pt x="5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88" name="Freeform 20"/>
          <p:cNvSpPr>
            <a:spLocks/>
          </p:cNvSpPr>
          <p:nvPr/>
        </p:nvSpPr>
        <p:spPr bwMode="auto">
          <a:xfrm>
            <a:off x="4329113" y="5400675"/>
            <a:ext cx="28575" cy="9525"/>
          </a:xfrm>
          <a:custGeom>
            <a:avLst/>
            <a:gdLst>
              <a:gd name="T0" fmla="*/ 26988 w 18"/>
              <a:gd name="T1" fmla="*/ 1588 h 6"/>
              <a:gd name="T2" fmla="*/ 23813 w 18"/>
              <a:gd name="T3" fmla="*/ 3175 h 6"/>
              <a:gd name="T4" fmla="*/ 20638 w 18"/>
              <a:gd name="T5" fmla="*/ 6350 h 6"/>
              <a:gd name="T6" fmla="*/ 14288 w 18"/>
              <a:gd name="T7" fmla="*/ 7938 h 6"/>
              <a:gd name="T8" fmla="*/ 9525 w 18"/>
              <a:gd name="T9" fmla="*/ 7938 h 6"/>
              <a:gd name="T10" fmla="*/ 0 w 18"/>
              <a:gd name="T11" fmla="*/ 3175 h 6"/>
              <a:gd name="T12" fmla="*/ 3175 w 18"/>
              <a:gd name="T13" fmla="*/ 3175 h 6"/>
              <a:gd name="T14" fmla="*/ 7938 w 18"/>
              <a:gd name="T15" fmla="*/ 1588 h 6"/>
              <a:gd name="T16" fmla="*/ 11113 w 18"/>
              <a:gd name="T17" fmla="*/ 0 h 6"/>
              <a:gd name="T18" fmla="*/ 15875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5" y="2"/>
                </a:lnTo>
                <a:lnTo>
                  <a:pt x="13" y="4"/>
                </a:lnTo>
                <a:lnTo>
                  <a:pt x="9" y="5"/>
                </a:lnTo>
                <a:lnTo>
                  <a:pt x="6" y="5"/>
                </a:lnTo>
                <a:lnTo>
                  <a:pt x="0" y="2"/>
                </a:lnTo>
                <a:lnTo>
                  <a:pt x="2" y="2"/>
                </a:lnTo>
                <a:lnTo>
                  <a:pt x="5" y="1"/>
                </a:lnTo>
                <a:lnTo>
                  <a:pt x="7" y="0"/>
                </a:lnTo>
                <a:lnTo>
                  <a:pt x="10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89" name="Freeform 21"/>
          <p:cNvSpPr>
            <a:spLocks/>
          </p:cNvSpPr>
          <p:nvPr/>
        </p:nvSpPr>
        <p:spPr bwMode="auto">
          <a:xfrm>
            <a:off x="4351338" y="5360988"/>
            <a:ext cx="9525" cy="28575"/>
          </a:xfrm>
          <a:custGeom>
            <a:avLst/>
            <a:gdLst>
              <a:gd name="T0" fmla="*/ 7938 w 6"/>
              <a:gd name="T1" fmla="*/ 26988 h 18"/>
              <a:gd name="T2" fmla="*/ 7938 w 6"/>
              <a:gd name="T3" fmla="*/ 25400 h 18"/>
              <a:gd name="T4" fmla="*/ 7938 w 6"/>
              <a:gd name="T5" fmla="*/ 22225 h 18"/>
              <a:gd name="T6" fmla="*/ 7938 w 6"/>
              <a:gd name="T7" fmla="*/ 20638 h 18"/>
              <a:gd name="T8" fmla="*/ 7938 w 6"/>
              <a:gd name="T9" fmla="*/ 17463 h 18"/>
              <a:gd name="T10" fmla="*/ 7938 w 6"/>
              <a:gd name="T11" fmla="*/ 12700 h 18"/>
              <a:gd name="T12" fmla="*/ 7938 w 6"/>
              <a:gd name="T13" fmla="*/ 7938 h 18"/>
              <a:gd name="T14" fmla="*/ 6350 w 6"/>
              <a:gd name="T15" fmla="*/ 4763 h 18"/>
              <a:gd name="T16" fmla="*/ 4763 w 6"/>
              <a:gd name="T17" fmla="*/ 0 h 18"/>
              <a:gd name="T18" fmla="*/ 4763 w 6"/>
              <a:gd name="T19" fmla="*/ 3175 h 18"/>
              <a:gd name="T20" fmla="*/ 4763 w 6"/>
              <a:gd name="T21" fmla="*/ 6350 h 18"/>
              <a:gd name="T22" fmla="*/ 4763 w 6"/>
              <a:gd name="T23" fmla="*/ 11113 h 18"/>
              <a:gd name="T24" fmla="*/ 3175 w 6"/>
              <a:gd name="T25" fmla="*/ 14288 h 18"/>
              <a:gd name="T26" fmla="*/ 3175 w 6"/>
              <a:gd name="T27" fmla="*/ 17463 h 18"/>
              <a:gd name="T28" fmla="*/ 1588 w 6"/>
              <a:gd name="T29" fmla="*/ 20638 h 18"/>
              <a:gd name="T30" fmla="*/ 1588 w 6"/>
              <a:gd name="T31" fmla="*/ 23813 h 18"/>
              <a:gd name="T32" fmla="*/ 0 w 6"/>
              <a:gd name="T33" fmla="*/ 25400 h 18"/>
              <a:gd name="T34" fmla="*/ 7938 w 6"/>
              <a:gd name="T35" fmla="*/ 26988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" h="18">
                <a:moveTo>
                  <a:pt x="5" y="17"/>
                </a:moveTo>
                <a:lnTo>
                  <a:pt x="5" y="16"/>
                </a:lnTo>
                <a:lnTo>
                  <a:pt x="5" y="14"/>
                </a:lnTo>
                <a:lnTo>
                  <a:pt x="5" y="13"/>
                </a:lnTo>
                <a:lnTo>
                  <a:pt x="5" y="11"/>
                </a:lnTo>
                <a:lnTo>
                  <a:pt x="5" y="8"/>
                </a:lnTo>
                <a:lnTo>
                  <a:pt x="5" y="5"/>
                </a:lnTo>
                <a:lnTo>
                  <a:pt x="4" y="3"/>
                </a:lnTo>
                <a:lnTo>
                  <a:pt x="3" y="0"/>
                </a:lnTo>
                <a:lnTo>
                  <a:pt x="3" y="2"/>
                </a:lnTo>
                <a:lnTo>
                  <a:pt x="3" y="4"/>
                </a:lnTo>
                <a:lnTo>
                  <a:pt x="3" y="7"/>
                </a:lnTo>
                <a:lnTo>
                  <a:pt x="2" y="9"/>
                </a:lnTo>
                <a:lnTo>
                  <a:pt x="2" y="11"/>
                </a:lnTo>
                <a:lnTo>
                  <a:pt x="1" y="13"/>
                </a:lnTo>
                <a:lnTo>
                  <a:pt x="1" y="15"/>
                </a:lnTo>
                <a:lnTo>
                  <a:pt x="0" y="16"/>
                </a:lnTo>
                <a:lnTo>
                  <a:pt x="5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90" name="Freeform 22"/>
          <p:cNvSpPr>
            <a:spLocks/>
          </p:cNvSpPr>
          <p:nvPr/>
        </p:nvSpPr>
        <p:spPr bwMode="auto">
          <a:xfrm>
            <a:off x="4945063" y="4927600"/>
            <a:ext cx="28575" cy="9525"/>
          </a:xfrm>
          <a:custGeom>
            <a:avLst/>
            <a:gdLst>
              <a:gd name="T0" fmla="*/ 26988 w 18"/>
              <a:gd name="T1" fmla="*/ 1588 h 6"/>
              <a:gd name="T2" fmla="*/ 23813 w 18"/>
              <a:gd name="T3" fmla="*/ 4763 h 6"/>
              <a:gd name="T4" fmla="*/ 19050 w 18"/>
              <a:gd name="T5" fmla="*/ 6350 h 6"/>
              <a:gd name="T6" fmla="*/ 14288 w 18"/>
              <a:gd name="T7" fmla="*/ 7938 h 6"/>
              <a:gd name="T8" fmla="*/ 9525 w 18"/>
              <a:gd name="T9" fmla="*/ 7938 h 6"/>
              <a:gd name="T10" fmla="*/ 0 w 18"/>
              <a:gd name="T11" fmla="*/ 4763 h 6"/>
              <a:gd name="T12" fmla="*/ 3175 w 18"/>
              <a:gd name="T13" fmla="*/ 3175 h 6"/>
              <a:gd name="T14" fmla="*/ 7938 w 18"/>
              <a:gd name="T15" fmla="*/ 3175 h 6"/>
              <a:gd name="T16" fmla="*/ 11113 w 18"/>
              <a:gd name="T17" fmla="*/ 1588 h 6"/>
              <a:gd name="T18" fmla="*/ 14288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5" y="3"/>
                </a:lnTo>
                <a:lnTo>
                  <a:pt x="12" y="4"/>
                </a:lnTo>
                <a:lnTo>
                  <a:pt x="9" y="5"/>
                </a:lnTo>
                <a:lnTo>
                  <a:pt x="6" y="5"/>
                </a:lnTo>
                <a:lnTo>
                  <a:pt x="0" y="3"/>
                </a:lnTo>
                <a:lnTo>
                  <a:pt x="2" y="2"/>
                </a:lnTo>
                <a:lnTo>
                  <a:pt x="5" y="2"/>
                </a:lnTo>
                <a:lnTo>
                  <a:pt x="7" y="1"/>
                </a:lnTo>
                <a:lnTo>
                  <a:pt x="9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91" name="Freeform 23"/>
          <p:cNvSpPr>
            <a:spLocks/>
          </p:cNvSpPr>
          <p:nvPr/>
        </p:nvSpPr>
        <p:spPr bwMode="auto">
          <a:xfrm>
            <a:off x="5167313" y="4438650"/>
            <a:ext cx="28575" cy="9525"/>
          </a:xfrm>
          <a:custGeom>
            <a:avLst/>
            <a:gdLst>
              <a:gd name="T0" fmla="*/ 26988 w 18"/>
              <a:gd name="T1" fmla="*/ 1588 h 6"/>
              <a:gd name="T2" fmla="*/ 23813 w 18"/>
              <a:gd name="T3" fmla="*/ 4763 h 6"/>
              <a:gd name="T4" fmla="*/ 20638 w 18"/>
              <a:gd name="T5" fmla="*/ 6350 h 6"/>
              <a:gd name="T6" fmla="*/ 14288 w 18"/>
              <a:gd name="T7" fmla="*/ 7938 h 6"/>
              <a:gd name="T8" fmla="*/ 9525 w 18"/>
              <a:gd name="T9" fmla="*/ 7938 h 6"/>
              <a:gd name="T10" fmla="*/ 0 w 18"/>
              <a:gd name="T11" fmla="*/ 4763 h 6"/>
              <a:gd name="T12" fmla="*/ 4763 w 18"/>
              <a:gd name="T13" fmla="*/ 3175 h 6"/>
              <a:gd name="T14" fmla="*/ 7938 w 18"/>
              <a:gd name="T15" fmla="*/ 3175 h 6"/>
              <a:gd name="T16" fmla="*/ 11113 w 18"/>
              <a:gd name="T17" fmla="*/ 1588 h 6"/>
              <a:gd name="T18" fmla="*/ 15875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5" y="3"/>
                </a:lnTo>
                <a:lnTo>
                  <a:pt x="13" y="4"/>
                </a:lnTo>
                <a:lnTo>
                  <a:pt x="9" y="5"/>
                </a:lnTo>
                <a:lnTo>
                  <a:pt x="6" y="5"/>
                </a:lnTo>
                <a:lnTo>
                  <a:pt x="0" y="3"/>
                </a:lnTo>
                <a:lnTo>
                  <a:pt x="3" y="2"/>
                </a:lnTo>
                <a:lnTo>
                  <a:pt x="5" y="2"/>
                </a:lnTo>
                <a:lnTo>
                  <a:pt x="7" y="1"/>
                </a:lnTo>
                <a:lnTo>
                  <a:pt x="10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92" name="Freeform 24"/>
          <p:cNvSpPr>
            <a:spLocks/>
          </p:cNvSpPr>
          <p:nvPr/>
        </p:nvSpPr>
        <p:spPr bwMode="auto">
          <a:xfrm>
            <a:off x="5189538" y="4400550"/>
            <a:ext cx="9525" cy="28575"/>
          </a:xfrm>
          <a:custGeom>
            <a:avLst/>
            <a:gdLst>
              <a:gd name="T0" fmla="*/ 7938 w 6"/>
              <a:gd name="T1" fmla="*/ 26988 h 18"/>
              <a:gd name="T2" fmla="*/ 7938 w 6"/>
              <a:gd name="T3" fmla="*/ 25400 h 18"/>
              <a:gd name="T4" fmla="*/ 7938 w 6"/>
              <a:gd name="T5" fmla="*/ 22225 h 18"/>
              <a:gd name="T6" fmla="*/ 7938 w 6"/>
              <a:gd name="T7" fmla="*/ 20638 h 18"/>
              <a:gd name="T8" fmla="*/ 7938 w 6"/>
              <a:gd name="T9" fmla="*/ 17463 h 18"/>
              <a:gd name="T10" fmla="*/ 7938 w 6"/>
              <a:gd name="T11" fmla="*/ 12700 h 18"/>
              <a:gd name="T12" fmla="*/ 7938 w 6"/>
              <a:gd name="T13" fmla="*/ 7938 h 18"/>
              <a:gd name="T14" fmla="*/ 6350 w 6"/>
              <a:gd name="T15" fmla="*/ 4763 h 18"/>
              <a:gd name="T16" fmla="*/ 4763 w 6"/>
              <a:gd name="T17" fmla="*/ 0 h 18"/>
              <a:gd name="T18" fmla="*/ 4763 w 6"/>
              <a:gd name="T19" fmla="*/ 3175 h 18"/>
              <a:gd name="T20" fmla="*/ 4763 w 6"/>
              <a:gd name="T21" fmla="*/ 6350 h 18"/>
              <a:gd name="T22" fmla="*/ 4763 w 6"/>
              <a:gd name="T23" fmla="*/ 11113 h 18"/>
              <a:gd name="T24" fmla="*/ 3175 w 6"/>
              <a:gd name="T25" fmla="*/ 14288 h 18"/>
              <a:gd name="T26" fmla="*/ 3175 w 6"/>
              <a:gd name="T27" fmla="*/ 17463 h 18"/>
              <a:gd name="T28" fmla="*/ 1588 w 6"/>
              <a:gd name="T29" fmla="*/ 20638 h 18"/>
              <a:gd name="T30" fmla="*/ 1588 w 6"/>
              <a:gd name="T31" fmla="*/ 23813 h 18"/>
              <a:gd name="T32" fmla="*/ 0 w 6"/>
              <a:gd name="T33" fmla="*/ 25400 h 18"/>
              <a:gd name="T34" fmla="*/ 7938 w 6"/>
              <a:gd name="T35" fmla="*/ 26988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" h="18">
                <a:moveTo>
                  <a:pt x="5" y="17"/>
                </a:moveTo>
                <a:lnTo>
                  <a:pt x="5" y="16"/>
                </a:lnTo>
                <a:lnTo>
                  <a:pt x="5" y="14"/>
                </a:lnTo>
                <a:lnTo>
                  <a:pt x="5" y="13"/>
                </a:lnTo>
                <a:lnTo>
                  <a:pt x="5" y="11"/>
                </a:lnTo>
                <a:lnTo>
                  <a:pt x="5" y="8"/>
                </a:lnTo>
                <a:lnTo>
                  <a:pt x="5" y="5"/>
                </a:lnTo>
                <a:lnTo>
                  <a:pt x="4" y="3"/>
                </a:lnTo>
                <a:lnTo>
                  <a:pt x="3" y="0"/>
                </a:lnTo>
                <a:lnTo>
                  <a:pt x="3" y="2"/>
                </a:lnTo>
                <a:lnTo>
                  <a:pt x="3" y="4"/>
                </a:lnTo>
                <a:lnTo>
                  <a:pt x="3" y="7"/>
                </a:lnTo>
                <a:lnTo>
                  <a:pt x="2" y="9"/>
                </a:lnTo>
                <a:lnTo>
                  <a:pt x="2" y="11"/>
                </a:lnTo>
                <a:lnTo>
                  <a:pt x="1" y="13"/>
                </a:lnTo>
                <a:lnTo>
                  <a:pt x="1" y="15"/>
                </a:lnTo>
                <a:lnTo>
                  <a:pt x="0" y="16"/>
                </a:lnTo>
                <a:lnTo>
                  <a:pt x="5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93" name="Freeform 25"/>
          <p:cNvSpPr>
            <a:spLocks/>
          </p:cNvSpPr>
          <p:nvPr/>
        </p:nvSpPr>
        <p:spPr bwMode="auto">
          <a:xfrm>
            <a:off x="5024438" y="3455988"/>
            <a:ext cx="28575" cy="9525"/>
          </a:xfrm>
          <a:custGeom>
            <a:avLst/>
            <a:gdLst>
              <a:gd name="T0" fmla="*/ 26988 w 18"/>
              <a:gd name="T1" fmla="*/ 1588 h 6"/>
              <a:gd name="T2" fmla="*/ 23813 w 18"/>
              <a:gd name="T3" fmla="*/ 4763 h 6"/>
              <a:gd name="T4" fmla="*/ 19050 w 18"/>
              <a:gd name="T5" fmla="*/ 6350 h 6"/>
              <a:gd name="T6" fmla="*/ 14288 w 18"/>
              <a:gd name="T7" fmla="*/ 7938 h 6"/>
              <a:gd name="T8" fmla="*/ 9525 w 18"/>
              <a:gd name="T9" fmla="*/ 7938 h 6"/>
              <a:gd name="T10" fmla="*/ 0 w 18"/>
              <a:gd name="T11" fmla="*/ 4763 h 6"/>
              <a:gd name="T12" fmla="*/ 3175 w 18"/>
              <a:gd name="T13" fmla="*/ 3175 h 6"/>
              <a:gd name="T14" fmla="*/ 7938 w 18"/>
              <a:gd name="T15" fmla="*/ 3175 h 6"/>
              <a:gd name="T16" fmla="*/ 11113 w 18"/>
              <a:gd name="T17" fmla="*/ 1588 h 6"/>
              <a:gd name="T18" fmla="*/ 14288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5" y="3"/>
                </a:lnTo>
                <a:lnTo>
                  <a:pt x="12" y="4"/>
                </a:lnTo>
                <a:lnTo>
                  <a:pt x="9" y="5"/>
                </a:lnTo>
                <a:lnTo>
                  <a:pt x="6" y="5"/>
                </a:lnTo>
                <a:lnTo>
                  <a:pt x="0" y="3"/>
                </a:lnTo>
                <a:lnTo>
                  <a:pt x="2" y="2"/>
                </a:lnTo>
                <a:lnTo>
                  <a:pt x="5" y="2"/>
                </a:lnTo>
                <a:lnTo>
                  <a:pt x="7" y="1"/>
                </a:lnTo>
                <a:lnTo>
                  <a:pt x="9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94" name="Freeform 26"/>
          <p:cNvSpPr>
            <a:spLocks/>
          </p:cNvSpPr>
          <p:nvPr/>
        </p:nvSpPr>
        <p:spPr bwMode="auto">
          <a:xfrm>
            <a:off x="5046663" y="3417888"/>
            <a:ext cx="7937" cy="28575"/>
          </a:xfrm>
          <a:custGeom>
            <a:avLst/>
            <a:gdLst>
              <a:gd name="T0" fmla="*/ 6350 w 5"/>
              <a:gd name="T1" fmla="*/ 26988 h 18"/>
              <a:gd name="T2" fmla="*/ 6350 w 5"/>
              <a:gd name="T3" fmla="*/ 25400 h 18"/>
              <a:gd name="T4" fmla="*/ 6350 w 5"/>
              <a:gd name="T5" fmla="*/ 22225 h 18"/>
              <a:gd name="T6" fmla="*/ 6350 w 5"/>
              <a:gd name="T7" fmla="*/ 20638 h 18"/>
              <a:gd name="T8" fmla="*/ 6350 w 5"/>
              <a:gd name="T9" fmla="*/ 17463 h 18"/>
              <a:gd name="T10" fmla="*/ 6350 w 5"/>
              <a:gd name="T11" fmla="*/ 12700 h 18"/>
              <a:gd name="T12" fmla="*/ 6350 w 5"/>
              <a:gd name="T13" fmla="*/ 7938 h 18"/>
              <a:gd name="T14" fmla="*/ 6350 w 5"/>
              <a:gd name="T15" fmla="*/ 4763 h 18"/>
              <a:gd name="T16" fmla="*/ 4762 w 5"/>
              <a:gd name="T17" fmla="*/ 0 h 18"/>
              <a:gd name="T18" fmla="*/ 3175 w 5"/>
              <a:gd name="T19" fmla="*/ 3175 h 18"/>
              <a:gd name="T20" fmla="*/ 3175 w 5"/>
              <a:gd name="T21" fmla="*/ 6350 h 18"/>
              <a:gd name="T22" fmla="*/ 3175 w 5"/>
              <a:gd name="T23" fmla="*/ 11113 h 18"/>
              <a:gd name="T24" fmla="*/ 3175 w 5"/>
              <a:gd name="T25" fmla="*/ 14288 h 18"/>
              <a:gd name="T26" fmla="*/ 3175 w 5"/>
              <a:gd name="T27" fmla="*/ 17463 h 18"/>
              <a:gd name="T28" fmla="*/ 1587 w 5"/>
              <a:gd name="T29" fmla="*/ 20638 h 18"/>
              <a:gd name="T30" fmla="*/ 0 w 5"/>
              <a:gd name="T31" fmla="*/ 23813 h 18"/>
              <a:gd name="T32" fmla="*/ 0 w 5"/>
              <a:gd name="T33" fmla="*/ 25400 h 18"/>
              <a:gd name="T34" fmla="*/ 6350 w 5"/>
              <a:gd name="T35" fmla="*/ 26988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" h="18">
                <a:moveTo>
                  <a:pt x="4" y="17"/>
                </a:moveTo>
                <a:lnTo>
                  <a:pt x="4" y="16"/>
                </a:lnTo>
                <a:lnTo>
                  <a:pt x="4" y="14"/>
                </a:lnTo>
                <a:lnTo>
                  <a:pt x="4" y="13"/>
                </a:lnTo>
                <a:lnTo>
                  <a:pt x="4" y="11"/>
                </a:lnTo>
                <a:lnTo>
                  <a:pt x="4" y="8"/>
                </a:lnTo>
                <a:lnTo>
                  <a:pt x="4" y="5"/>
                </a:lnTo>
                <a:lnTo>
                  <a:pt x="4" y="3"/>
                </a:lnTo>
                <a:lnTo>
                  <a:pt x="3" y="0"/>
                </a:lnTo>
                <a:lnTo>
                  <a:pt x="2" y="2"/>
                </a:lnTo>
                <a:lnTo>
                  <a:pt x="2" y="4"/>
                </a:lnTo>
                <a:lnTo>
                  <a:pt x="2" y="7"/>
                </a:lnTo>
                <a:lnTo>
                  <a:pt x="2" y="9"/>
                </a:lnTo>
                <a:lnTo>
                  <a:pt x="2" y="11"/>
                </a:lnTo>
                <a:lnTo>
                  <a:pt x="1" y="13"/>
                </a:lnTo>
                <a:lnTo>
                  <a:pt x="0" y="15"/>
                </a:lnTo>
                <a:lnTo>
                  <a:pt x="0" y="16"/>
                </a:lnTo>
                <a:lnTo>
                  <a:pt x="4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95" name="Freeform 27"/>
          <p:cNvSpPr>
            <a:spLocks/>
          </p:cNvSpPr>
          <p:nvPr/>
        </p:nvSpPr>
        <p:spPr bwMode="auto">
          <a:xfrm>
            <a:off x="4630738" y="2868613"/>
            <a:ext cx="28575" cy="9525"/>
          </a:xfrm>
          <a:custGeom>
            <a:avLst/>
            <a:gdLst>
              <a:gd name="T0" fmla="*/ 26988 w 18"/>
              <a:gd name="T1" fmla="*/ 1588 h 6"/>
              <a:gd name="T2" fmla="*/ 23813 w 18"/>
              <a:gd name="T3" fmla="*/ 4763 h 6"/>
              <a:gd name="T4" fmla="*/ 20638 w 18"/>
              <a:gd name="T5" fmla="*/ 6350 h 6"/>
              <a:gd name="T6" fmla="*/ 14288 w 18"/>
              <a:gd name="T7" fmla="*/ 7938 h 6"/>
              <a:gd name="T8" fmla="*/ 9525 w 18"/>
              <a:gd name="T9" fmla="*/ 7938 h 6"/>
              <a:gd name="T10" fmla="*/ 0 w 18"/>
              <a:gd name="T11" fmla="*/ 3175 h 6"/>
              <a:gd name="T12" fmla="*/ 4763 w 18"/>
              <a:gd name="T13" fmla="*/ 3175 h 6"/>
              <a:gd name="T14" fmla="*/ 7938 w 18"/>
              <a:gd name="T15" fmla="*/ 3175 h 6"/>
              <a:gd name="T16" fmla="*/ 11113 w 18"/>
              <a:gd name="T17" fmla="*/ 1588 h 6"/>
              <a:gd name="T18" fmla="*/ 15875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5" y="3"/>
                </a:lnTo>
                <a:lnTo>
                  <a:pt x="13" y="4"/>
                </a:lnTo>
                <a:lnTo>
                  <a:pt x="9" y="5"/>
                </a:lnTo>
                <a:lnTo>
                  <a:pt x="6" y="5"/>
                </a:lnTo>
                <a:lnTo>
                  <a:pt x="0" y="2"/>
                </a:lnTo>
                <a:lnTo>
                  <a:pt x="3" y="2"/>
                </a:lnTo>
                <a:lnTo>
                  <a:pt x="5" y="2"/>
                </a:lnTo>
                <a:lnTo>
                  <a:pt x="7" y="1"/>
                </a:lnTo>
                <a:lnTo>
                  <a:pt x="10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96" name="Freeform 28"/>
          <p:cNvSpPr>
            <a:spLocks/>
          </p:cNvSpPr>
          <p:nvPr/>
        </p:nvSpPr>
        <p:spPr bwMode="auto">
          <a:xfrm>
            <a:off x="4652963" y="2830513"/>
            <a:ext cx="9525" cy="28575"/>
          </a:xfrm>
          <a:custGeom>
            <a:avLst/>
            <a:gdLst>
              <a:gd name="T0" fmla="*/ 7938 w 6"/>
              <a:gd name="T1" fmla="*/ 26988 h 18"/>
              <a:gd name="T2" fmla="*/ 7938 w 6"/>
              <a:gd name="T3" fmla="*/ 25400 h 18"/>
              <a:gd name="T4" fmla="*/ 7938 w 6"/>
              <a:gd name="T5" fmla="*/ 20638 h 18"/>
              <a:gd name="T6" fmla="*/ 7938 w 6"/>
              <a:gd name="T7" fmla="*/ 15875 h 18"/>
              <a:gd name="T8" fmla="*/ 7938 w 6"/>
              <a:gd name="T9" fmla="*/ 11113 h 18"/>
              <a:gd name="T10" fmla="*/ 7938 w 6"/>
              <a:gd name="T11" fmla="*/ 7938 h 18"/>
              <a:gd name="T12" fmla="*/ 6350 w 6"/>
              <a:gd name="T13" fmla="*/ 4763 h 18"/>
              <a:gd name="T14" fmla="*/ 4763 w 6"/>
              <a:gd name="T15" fmla="*/ 0 h 18"/>
              <a:gd name="T16" fmla="*/ 4763 w 6"/>
              <a:gd name="T17" fmla="*/ 3175 h 18"/>
              <a:gd name="T18" fmla="*/ 4763 w 6"/>
              <a:gd name="T19" fmla="*/ 6350 h 18"/>
              <a:gd name="T20" fmla="*/ 4763 w 6"/>
              <a:gd name="T21" fmla="*/ 11113 h 18"/>
              <a:gd name="T22" fmla="*/ 3175 w 6"/>
              <a:gd name="T23" fmla="*/ 14288 h 18"/>
              <a:gd name="T24" fmla="*/ 3175 w 6"/>
              <a:gd name="T25" fmla="*/ 15875 h 18"/>
              <a:gd name="T26" fmla="*/ 1588 w 6"/>
              <a:gd name="T27" fmla="*/ 20638 h 18"/>
              <a:gd name="T28" fmla="*/ 1588 w 6"/>
              <a:gd name="T29" fmla="*/ 23813 h 18"/>
              <a:gd name="T30" fmla="*/ 0 w 6"/>
              <a:gd name="T31" fmla="*/ 25400 h 18"/>
              <a:gd name="T32" fmla="*/ 7938 w 6"/>
              <a:gd name="T33" fmla="*/ 26988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" h="18">
                <a:moveTo>
                  <a:pt x="5" y="17"/>
                </a:moveTo>
                <a:lnTo>
                  <a:pt x="5" y="16"/>
                </a:lnTo>
                <a:lnTo>
                  <a:pt x="5" y="13"/>
                </a:lnTo>
                <a:lnTo>
                  <a:pt x="5" y="10"/>
                </a:lnTo>
                <a:lnTo>
                  <a:pt x="5" y="7"/>
                </a:lnTo>
                <a:lnTo>
                  <a:pt x="5" y="5"/>
                </a:lnTo>
                <a:lnTo>
                  <a:pt x="4" y="3"/>
                </a:lnTo>
                <a:lnTo>
                  <a:pt x="3" y="0"/>
                </a:lnTo>
                <a:lnTo>
                  <a:pt x="3" y="2"/>
                </a:lnTo>
                <a:lnTo>
                  <a:pt x="3" y="4"/>
                </a:lnTo>
                <a:lnTo>
                  <a:pt x="3" y="7"/>
                </a:lnTo>
                <a:lnTo>
                  <a:pt x="2" y="9"/>
                </a:lnTo>
                <a:lnTo>
                  <a:pt x="2" y="10"/>
                </a:lnTo>
                <a:lnTo>
                  <a:pt x="1" y="13"/>
                </a:lnTo>
                <a:lnTo>
                  <a:pt x="1" y="15"/>
                </a:lnTo>
                <a:lnTo>
                  <a:pt x="0" y="16"/>
                </a:lnTo>
                <a:lnTo>
                  <a:pt x="5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97" name="Freeform 29"/>
          <p:cNvSpPr>
            <a:spLocks/>
          </p:cNvSpPr>
          <p:nvPr/>
        </p:nvSpPr>
        <p:spPr bwMode="auto">
          <a:xfrm>
            <a:off x="3789363" y="3425825"/>
            <a:ext cx="28575" cy="9525"/>
          </a:xfrm>
          <a:custGeom>
            <a:avLst/>
            <a:gdLst>
              <a:gd name="T0" fmla="*/ 26988 w 18"/>
              <a:gd name="T1" fmla="*/ 1588 h 6"/>
              <a:gd name="T2" fmla="*/ 23813 w 18"/>
              <a:gd name="T3" fmla="*/ 4763 h 6"/>
              <a:gd name="T4" fmla="*/ 20638 w 18"/>
              <a:gd name="T5" fmla="*/ 6350 h 6"/>
              <a:gd name="T6" fmla="*/ 14288 w 18"/>
              <a:gd name="T7" fmla="*/ 7938 h 6"/>
              <a:gd name="T8" fmla="*/ 9525 w 18"/>
              <a:gd name="T9" fmla="*/ 7938 h 6"/>
              <a:gd name="T10" fmla="*/ 0 w 18"/>
              <a:gd name="T11" fmla="*/ 4763 h 6"/>
              <a:gd name="T12" fmla="*/ 4763 w 18"/>
              <a:gd name="T13" fmla="*/ 3175 h 6"/>
              <a:gd name="T14" fmla="*/ 7938 w 18"/>
              <a:gd name="T15" fmla="*/ 3175 h 6"/>
              <a:gd name="T16" fmla="*/ 11113 w 18"/>
              <a:gd name="T17" fmla="*/ 1588 h 6"/>
              <a:gd name="T18" fmla="*/ 15875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5" y="3"/>
                </a:lnTo>
                <a:lnTo>
                  <a:pt x="13" y="4"/>
                </a:lnTo>
                <a:lnTo>
                  <a:pt x="9" y="5"/>
                </a:lnTo>
                <a:lnTo>
                  <a:pt x="6" y="5"/>
                </a:lnTo>
                <a:lnTo>
                  <a:pt x="0" y="3"/>
                </a:lnTo>
                <a:lnTo>
                  <a:pt x="3" y="2"/>
                </a:lnTo>
                <a:lnTo>
                  <a:pt x="5" y="2"/>
                </a:lnTo>
                <a:lnTo>
                  <a:pt x="7" y="1"/>
                </a:lnTo>
                <a:lnTo>
                  <a:pt x="10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98" name="Freeform 30"/>
          <p:cNvSpPr>
            <a:spLocks/>
          </p:cNvSpPr>
          <p:nvPr/>
        </p:nvSpPr>
        <p:spPr bwMode="auto">
          <a:xfrm>
            <a:off x="3416300" y="3832225"/>
            <a:ext cx="9525" cy="28575"/>
          </a:xfrm>
          <a:custGeom>
            <a:avLst/>
            <a:gdLst>
              <a:gd name="T0" fmla="*/ 7938 w 6"/>
              <a:gd name="T1" fmla="*/ 26988 h 18"/>
              <a:gd name="T2" fmla="*/ 7938 w 6"/>
              <a:gd name="T3" fmla="*/ 23813 h 18"/>
              <a:gd name="T4" fmla="*/ 7938 w 6"/>
              <a:gd name="T5" fmla="*/ 20638 h 18"/>
              <a:gd name="T6" fmla="*/ 7938 w 6"/>
              <a:gd name="T7" fmla="*/ 19050 h 18"/>
              <a:gd name="T8" fmla="*/ 7938 w 6"/>
              <a:gd name="T9" fmla="*/ 15875 h 18"/>
              <a:gd name="T10" fmla="*/ 7938 w 6"/>
              <a:gd name="T11" fmla="*/ 11113 h 18"/>
              <a:gd name="T12" fmla="*/ 7938 w 6"/>
              <a:gd name="T13" fmla="*/ 6350 h 18"/>
              <a:gd name="T14" fmla="*/ 6350 w 6"/>
              <a:gd name="T15" fmla="*/ 3175 h 18"/>
              <a:gd name="T16" fmla="*/ 6350 w 6"/>
              <a:gd name="T17" fmla="*/ 0 h 18"/>
              <a:gd name="T18" fmla="*/ 4763 w 6"/>
              <a:gd name="T19" fmla="*/ 1588 h 18"/>
              <a:gd name="T20" fmla="*/ 4763 w 6"/>
              <a:gd name="T21" fmla="*/ 6350 h 18"/>
              <a:gd name="T22" fmla="*/ 4763 w 6"/>
              <a:gd name="T23" fmla="*/ 9525 h 18"/>
              <a:gd name="T24" fmla="*/ 3175 w 6"/>
              <a:gd name="T25" fmla="*/ 12700 h 18"/>
              <a:gd name="T26" fmla="*/ 3175 w 6"/>
              <a:gd name="T27" fmla="*/ 15875 h 18"/>
              <a:gd name="T28" fmla="*/ 1588 w 6"/>
              <a:gd name="T29" fmla="*/ 19050 h 18"/>
              <a:gd name="T30" fmla="*/ 1588 w 6"/>
              <a:gd name="T31" fmla="*/ 22225 h 18"/>
              <a:gd name="T32" fmla="*/ 0 w 6"/>
              <a:gd name="T33" fmla="*/ 25400 h 18"/>
              <a:gd name="T34" fmla="*/ 7938 w 6"/>
              <a:gd name="T35" fmla="*/ 26988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" h="18">
                <a:moveTo>
                  <a:pt x="5" y="17"/>
                </a:moveTo>
                <a:lnTo>
                  <a:pt x="5" y="15"/>
                </a:lnTo>
                <a:lnTo>
                  <a:pt x="5" y="13"/>
                </a:lnTo>
                <a:lnTo>
                  <a:pt x="5" y="12"/>
                </a:lnTo>
                <a:lnTo>
                  <a:pt x="5" y="10"/>
                </a:lnTo>
                <a:lnTo>
                  <a:pt x="5" y="7"/>
                </a:lnTo>
                <a:lnTo>
                  <a:pt x="5" y="4"/>
                </a:lnTo>
                <a:lnTo>
                  <a:pt x="4" y="2"/>
                </a:lnTo>
                <a:lnTo>
                  <a:pt x="4" y="0"/>
                </a:lnTo>
                <a:lnTo>
                  <a:pt x="3" y="1"/>
                </a:lnTo>
                <a:lnTo>
                  <a:pt x="3" y="4"/>
                </a:lnTo>
                <a:lnTo>
                  <a:pt x="3" y="6"/>
                </a:lnTo>
                <a:lnTo>
                  <a:pt x="2" y="8"/>
                </a:lnTo>
                <a:lnTo>
                  <a:pt x="2" y="10"/>
                </a:lnTo>
                <a:lnTo>
                  <a:pt x="1" y="12"/>
                </a:lnTo>
                <a:lnTo>
                  <a:pt x="1" y="14"/>
                </a:lnTo>
                <a:lnTo>
                  <a:pt x="0" y="16"/>
                </a:lnTo>
                <a:lnTo>
                  <a:pt x="5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99" name="Freeform 31"/>
          <p:cNvSpPr>
            <a:spLocks/>
          </p:cNvSpPr>
          <p:nvPr/>
        </p:nvSpPr>
        <p:spPr bwMode="auto">
          <a:xfrm>
            <a:off x="4168775" y="4754563"/>
            <a:ext cx="128588" cy="158750"/>
          </a:xfrm>
          <a:custGeom>
            <a:avLst/>
            <a:gdLst>
              <a:gd name="T0" fmla="*/ 127000 w 81"/>
              <a:gd name="T1" fmla="*/ 104775 h 100"/>
              <a:gd name="T2" fmla="*/ 115888 w 81"/>
              <a:gd name="T3" fmla="*/ 52388 h 100"/>
              <a:gd name="T4" fmla="*/ 107950 w 81"/>
              <a:gd name="T5" fmla="*/ 26988 h 100"/>
              <a:gd name="T6" fmla="*/ 106363 w 81"/>
              <a:gd name="T7" fmla="*/ 23813 h 100"/>
              <a:gd name="T8" fmla="*/ 106363 w 81"/>
              <a:gd name="T9" fmla="*/ 36513 h 100"/>
              <a:gd name="T10" fmla="*/ 107950 w 81"/>
              <a:gd name="T11" fmla="*/ 55563 h 100"/>
              <a:gd name="T12" fmla="*/ 111125 w 81"/>
              <a:gd name="T13" fmla="*/ 65088 h 100"/>
              <a:gd name="T14" fmla="*/ 112713 w 81"/>
              <a:gd name="T15" fmla="*/ 71438 h 100"/>
              <a:gd name="T16" fmla="*/ 114300 w 81"/>
              <a:gd name="T17" fmla="*/ 77788 h 100"/>
              <a:gd name="T18" fmla="*/ 115888 w 81"/>
              <a:gd name="T19" fmla="*/ 82550 h 100"/>
              <a:gd name="T20" fmla="*/ 115888 w 81"/>
              <a:gd name="T21" fmla="*/ 88900 h 100"/>
              <a:gd name="T22" fmla="*/ 117475 w 81"/>
              <a:gd name="T23" fmla="*/ 93663 h 100"/>
              <a:gd name="T24" fmla="*/ 117475 w 81"/>
              <a:gd name="T25" fmla="*/ 100013 h 100"/>
              <a:gd name="T26" fmla="*/ 117475 w 81"/>
              <a:gd name="T27" fmla="*/ 104775 h 100"/>
              <a:gd name="T28" fmla="*/ 115888 w 81"/>
              <a:gd name="T29" fmla="*/ 111125 h 100"/>
              <a:gd name="T30" fmla="*/ 115888 w 81"/>
              <a:gd name="T31" fmla="*/ 115888 h 100"/>
              <a:gd name="T32" fmla="*/ 114300 w 81"/>
              <a:gd name="T33" fmla="*/ 120650 h 100"/>
              <a:gd name="T34" fmla="*/ 111125 w 81"/>
              <a:gd name="T35" fmla="*/ 127000 h 100"/>
              <a:gd name="T36" fmla="*/ 109538 w 81"/>
              <a:gd name="T37" fmla="*/ 130175 h 100"/>
              <a:gd name="T38" fmla="*/ 104775 w 81"/>
              <a:gd name="T39" fmla="*/ 134938 h 100"/>
              <a:gd name="T40" fmla="*/ 100013 w 81"/>
              <a:gd name="T41" fmla="*/ 138113 h 100"/>
              <a:gd name="T42" fmla="*/ 95250 w 81"/>
              <a:gd name="T43" fmla="*/ 141288 h 100"/>
              <a:gd name="T44" fmla="*/ 92075 w 81"/>
              <a:gd name="T45" fmla="*/ 144463 h 100"/>
              <a:gd name="T46" fmla="*/ 85725 w 81"/>
              <a:gd name="T47" fmla="*/ 144463 h 100"/>
              <a:gd name="T48" fmla="*/ 79375 w 81"/>
              <a:gd name="T49" fmla="*/ 146050 h 100"/>
              <a:gd name="T50" fmla="*/ 73025 w 81"/>
              <a:gd name="T51" fmla="*/ 146050 h 100"/>
              <a:gd name="T52" fmla="*/ 65088 w 81"/>
              <a:gd name="T53" fmla="*/ 147638 h 100"/>
              <a:gd name="T54" fmla="*/ 57150 w 81"/>
              <a:gd name="T55" fmla="*/ 146050 h 100"/>
              <a:gd name="T56" fmla="*/ 50800 w 81"/>
              <a:gd name="T57" fmla="*/ 144463 h 100"/>
              <a:gd name="T58" fmla="*/ 44450 w 81"/>
              <a:gd name="T59" fmla="*/ 144463 h 100"/>
              <a:gd name="T60" fmla="*/ 38100 w 81"/>
              <a:gd name="T61" fmla="*/ 144463 h 100"/>
              <a:gd name="T62" fmla="*/ 33338 w 81"/>
              <a:gd name="T63" fmla="*/ 142875 h 100"/>
              <a:gd name="T64" fmla="*/ 28575 w 81"/>
              <a:gd name="T65" fmla="*/ 139700 h 100"/>
              <a:gd name="T66" fmla="*/ 22225 w 81"/>
              <a:gd name="T67" fmla="*/ 134938 h 100"/>
              <a:gd name="T68" fmla="*/ 17463 w 81"/>
              <a:gd name="T69" fmla="*/ 131763 h 100"/>
              <a:gd name="T70" fmla="*/ 15875 w 81"/>
              <a:gd name="T71" fmla="*/ 127000 h 100"/>
              <a:gd name="T72" fmla="*/ 12700 w 81"/>
              <a:gd name="T73" fmla="*/ 122238 h 100"/>
              <a:gd name="T74" fmla="*/ 11113 w 81"/>
              <a:gd name="T75" fmla="*/ 117475 h 100"/>
              <a:gd name="T76" fmla="*/ 9525 w 81"/>
              <a:gd name="T77" fmla="*/ 111125 h 100"/>
              <a:gd name="T78" fmla="*/ 7938 w 81"/>
              <a:gd name="T79" fmla="*/ 104775 h 100"/>
              <a:gd name="T80" fmla="*/ 7938 w 81"/>
              <a:gd name="T81" fmla="*/ 100013 h 100"/>
              <a:gd name="T82" fmla="*/ 9525 w 81"/>
              <a:gd name="T83" fmla="*/ 93663 h 100"/>
              <a:gd name="T84" fmla="*/ 11113 w 81"/>
              <a:gd name="T85" fmla="*/ 87313 h 100"/>
              <a:gd name="T86" fmla="*/ 11113 w 81"/>
              <a:gd name="T87" fmla="*/ 80963 h 100"/>
              <a:gd name="T88" fmla="*/ 11113 w 81"/>
              <a:gd name="T89" fmla="*/ 76200 h 100"/>
              <a:gd name="T90" fmla="*/ 12700 w 81"/>
              <a:gd name="T91" fmla="*/ 69850 h 100"/>
              <a:gd name="T92" fmla="*/ 14288 w 81"/>
              <a:gd name="T93" fmla="*/ 65088 h 100"/>
              <a:gd name="T94" fmla="*/ 15875 w 81"/>
              <a:gd name="T95" fmla="*/ 58738 h 100"/>
              <a:gd name="T96" fmla="*/ 17463 w 81"/>
              <a:gd name="T97" fmla="*/ 52388 h 100"/>
              <a:gd name="T98" fmla="*/ 19050 w 81"/>
              <a:gd name="T99" fmla="*/ 46038 h 100"/>
              <a:gd name="T100" fmla="*/ 22225 w 81"/>
              <a:gd name="T101" fmla="*/ 39688 h 100"/>
              <a:gd name="T102" fmla="*/ 25400 w 81"/>
              <a:gd name="T103" fmla="*/ 34925 h 100"/>
              <a:gd name="T104" fmla="*/ 28575 w 81"/>
              <a:gd name="T105" fmla="*/ 25400 h 100"/>
              <a:gd name="T106" fmla="*/ 31750 w 81"/>
              <a:gd name="T107" fmla="*/ 12700 h 100"/>
              <a:gd name="T108" fmla="*/ 30163 w 81"/>
              <a:gd name="T109" fmla="*/ 3175 h 100"/>
              <a:gd name="T110" fmla="*/ 30163 w 81"/>
              <a:gd name="T111" fmla="*/ 6350 h 100"/>
              <a:gd name="T112" fmla="*/ 25400 w 81"/>
              <a:gd name="T113" fmla="*/ 12700 h 100"/>
              <a:gd name="T114" fmla="*/ 6350 w 81"/>
              <a:gd name="T115" fmla="*/ 68263 h 100"/>
              <a:gd name="T116" fmla="*/ 1588 w 81"/>
              <a:gd name="T117" fmla="*/ 117475 h 100"/>
              <a:gd name="T118" fmla="*/ 25400 w 81"/>
              <a:gd name="T119" fmla="*/ 149225 h 100"/>
              <a:gd name="T120" fmla="*/ 84138 w 81"/>
              <a:gd name="T121" fmla="*/ 155575 h 100"/>
              <a:gd name="T122" fmla="*/ 120650 w 81"/>
              <a:gd name="T123" fmla="*/ 133350 h 1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1" h="100">
                <a:moveTo>
                  <a:pt x="76" y="84"/>
                </a:moveTo>
                <a:lnTo>
                  <a:pt x="79" y="75"/>
                </a:lnTo>
                <a:lnTo>
                  <a:pt x="80" y="66"/>
                </a:lnTo>
                <a:lnTo>
                  <a:pt x="79" y="56"/>
                </a:lnTo>
                <a:lnTo>
                  <a:pt x="76" y="43"/>
                </a:lnTo>
                <a:lnTo>
                  <a:pt x="73" y="33"/>
                </a:lnTo>
                <a:lnTo>
                  <a:pt x="70" y="22"/>
                </a:lnTo>
                <a:lnTo>
                  <a:pt x="69" y="19"/>
                </a:lnTo>
                <a:lnTo>
                  <a:pt x="68" y="17"/>
                </a:lnTo>
                <a:lnTo>
                  <a:pt x="68" y="15"/>
                </a:lnTo>
                <a:lnTo>
                  <a:pt x="68" y="12"/>
                </a:lnTo>
                <a:lnTo>
                  <a:pt x="67" y="15"/>
                </a:lnTo>
                <a:lnTo>
                  <a:pt x="67" y="18"/>
                </a:lnTo>
                <a:lnTo>
                  <a:pt x="67" y="20"/>
                </a:lnTo>
                <a:lnTo>
                  <a:pt x="67" y="23"/>
                </a:lnTo>
                <a:lnTo>
                  <a:pt x="67" y="26"/>
                </a:lnTo>
                <a:lnTo>
                  <a:pt x="68" y="30"/>
                </a:lnTo>
                <a:lnTo>
                  <a:pt x="68" y="35"/>
                </a:lnTo>
                <a:lnTo>
                  <a:pt x="69" y="39"/>
                </a:lnTo>
                <a:lnTo>
                  <a:pt x="69" y="40"/>
                </a:lnTo>
                <a:lnTo>
                  <a:pt x="70" y="41"/>
                </a:lnTo>
                <a:lnTo>
                  <a:pt x="71" y="42"/>
                </a:lnTo>
                <a:lnTo>
                  <a:pt x="71" y="43"/>
                </a:lnTo>
                <a:lnTo>
                  <a:pt x="71" y="45"/>
                </a:lnTo>
                <a:lnTo>
                  <a:pt x="72" y="46"/>
                </a:lnTo>
                <a:lnTo>
                  <a:pt x="72" y="47"/>
                </a:lnTo>
                <a:lnTo>
                  <a:pt x="72" y="49"/>
                </a:lnTo>
                <a:lnTo>
                  <a:pt x="73" y="50"/>
                </a:lnTo>
                <a:lnTo>
                  <a:pt x="73" y="51"/>
                </a:lnTo>
                <a:lnTo>
                  <a:pt x="73" y="52"/>
                </a:lnTo>
                <a:lnTo>
                  <a:pt x="73" y="54"/>
                </a:lnTo>
                <a:lnTo>
                  <a:pt x="73" y="55"/>
                </a:lnTo>
                <a:lnTo>
                  <a:pt x="73" y="56"/>
                </a:lnTo>
                <a:lnTo>
                  <a:pt x="73" y="58"/>
                </a:lnTo>
                <a:lnTo>
                  <a:pt x="74" y="58"/>
                </a:lnTo>
                <a:lnTo>
                  <a:pt x="74" y="59"/>
                </a:lnTo>
                <a:lnTo>
                  <a:pt x="74" y="61"/>
                </a:lnTo>
                <a:lnTo>
                  <a:pt x="74" y="62"/>
                </a:lnTo>
                <a:lnTo>
                  <a:pt x="74" y="63"/>
                </a:lnTo>
                <a:lnTo>
                  <a:pt x="74" y="64"/>
                </a:lnTo>
                <a:lnTo>
                  <a:pt x="74" y="65"/>
                </a:lnTo>
                <a:lnTo>
                  <a:pt x="74" y="66"/>
                </a:lnTo>
                <a:lnTo>
                  <a:pt x="74" y="68"/>
                </a:lnTo>
                <a:lnTo>
                  <a:pt x="74" y="69"/>
                </a:lnTo>
                <a:lnTo>
                  <a:pt x="73" y="70"/>
                </a:lnTo>
                <a:lnTo>
                  <a:pt x="73" y="71"/>
                </a:lnTo>
                <a:lnTo>
                  <a:pt x="73" y="72"/>
                </a:lnTo>
                <a:lnTo>
                  <a:pt x="73" y="73"/>
                </a:lnTo>
                <a:lnTo>
                  <a:pt x="73" y="74"/>
                </a:lnTo>
                <a:lnTo>
                  <a:pt x="73" y="75"/>
                </a:lnTo>
                <a:lnTo>
                  <a:pt x="72" y="76"/>
                </a:lnTo>
                <a:lnTo>
                  <a:pt x="72" y="77"/>
                </a:lnTo>
                <a:lnTo>
                  <a:pt x="71" y="79"/>
                </a:lnTo>
                <a:lnTo>
                  <a:pt x="70" y="80"/>
                </a:lnTo>
                <a:lnTo>
                  <a:pt x="70" y="81"/>
                </a:lnTo>
                <a:lnTo>
                  <a:pt x="69" y="81"/>
                </a:lnTo>
                <a:lnTo>
                  <a:pt x="69" y="82"/>
                </a:lnTo>
                <a:lnTo>
                  <a:pt x="68" y="83"/>
                </a:lnTo>
                <a:lnTo>
                  <a:pt x="67" y="84"/>
                </a:lnTo>
                <a:lnTo>
                  <a:pt x="66" y="85"/>
                </a:lnTo>
                <a:lnTo>
                  <a:pt x="65" y="85"/>
                </a:lnTo>
                <a:lnTo>
                  <a:pt x="64" y="87"/>
                </a:lnTo>
                <a:lnTo>
                  <a:pt x="63" y="87"/>
                </a:lnTo>
                <a:lnTo>
                  <a:pt x="63" y="88"/>
                </a:lnTo>
                <a:lnTo>
                  <a:pt x="61" y="88"/>
                </a:lnTo>
                <a:lnTo>
                  <a:pt x="60" y="89"/>
                </a:lnTo>
                <a:lnTo>
                  <a:pt x="60" y="90"/>
                </a:lnTo>
                <a:lnTo>
                  <a:pt x="59" y="90"/>
                </a:lnTo>
                <a:lnTo>
                  <a:pt x="58" y="91"/>
                </a:lnTo>
                <a:lnTo>
                  <a:pt x="57" y="91"/>
                </a:lnTo>
                <a:lnTo>
                  <a:pt x="56" y="91"/>
                </a:lnTo>
                <a:lnTo>
                  <a:pt x="54" y="91"/>
                </a:lnTo>
                <a:lnTo>
                  <a:pt x="53" y="91"/>
                </a:lnTo>
                <a:lnTo>
                  <a:pt x="51" y="91"/>
                </a:lnTo>
                <a:lnTo>
                  <a:pt x="50" y="92"/>
                </a:lnTo>
                <a:lnTo>
                  <a:pt x="49" y="92"/>
                </a:lnTo>
                <a:lnTo>
                  <a:pt x="47" y="92"/>
                </a:lnTo>
                <a:lnTo>
                  <a:pt x="46" y="92"/>
                </a:lnTo>
                <a:lnTo>
                  <a:pt x="44" y="93"/>
                </a:lnTo>
                <a:lnTo>
                  <a:pt x="42" y="93"/>
                </a:lnTo>
                <a:lnTo>
                  <a:pt x="41" y="93"/>
                </a:lnTo>
                <a:lnTo>
                  <a:pt x="39" y="92"/>
                </a:lnTo>
                <a:lnTo>
                  <a:pt x="38" y="92"/>
                </a:lnTo>
                <a:lnTo>
                  <a:pt x="36" y="92"/>
                </a:lnTo>
                <a:lnTo>
                  <a:pt x="35" y="92"/>
                </a:lnTo>
                <a:lnTo>
                  <a:pt x="33" y="92"/>
                </a:lnTo>
                <a:lnTo>
                  <a:pt x="32" y="91"/>
                </a:lnTo>
                <a:lnTo>
                  <a:pt x="31" y="91"/>
                </a:lnTo>
                <a:lnTo>
                  <a:pt x="29" y="91"/>
                </a:lnTo>
                <a:lnTo>
                  <a:pt x="28" y="91"/>
                </a:lnTo>
                <a:lnTo>
                  <a:pt x="26" y="91"/>
                </a:lnTo>
                <a:lnTo>
                  <a:pt x="25" y="91"/>
                </a:lnTo>
                <a:lnTo>
                  <a:pt x="24" y="91"/>
                </a:lnTo>
                <a:lnTo>
                  <a:pt x="23" y="91"/>
                </a:lnTo>
                <a:lnTo>
                  <a:pt x="22" y="90"/>
                </a:lnTo>
                <a:lnTo>
                  <a:pt x="21" y="90"/>
                </a:lnTo>
                <a:lnTo>
                  <a:pt x="20" y="90"/>
                </a:lnTo>
                <a:lnTo>
                  <a:pt x="19" y="89"/>
                </a:lnTo>
                <a:lnTo>
                  <a:pt x="18" y="88"/>
                </a:lnTo>
                <a:lnTo>
                  <a:pt x="16" y="87"/>
                </a:lnTo>
                <a:lnTo>
                  <a:pt x="15" y="86"/>
                </a:lnTo>
                <a:lnTo>
                  <a:pt x="14" y="85"/>
                </a:lnTo>
                <a:lnTo>
                  <a:pt x="12" y="84"/>
                </a:lnTo>
                <a:lnTo>
                  <a:pt x="12" y="83"/>
                </a:lnTo>
                <a:lnTo>
                  <a:pt x="11" y="83"/>
                </a:lnTo>
                <a:lnTo>
                  <a:pt x="11" y="82"/>
                </a:lnTo>
                <a:lnTo>
                  <a:pt x="10" y="81"/>
                </a:lnTo>
                <a:lnTo>
                  <a:pt x="10" y="80"/>
                </a:lnTo>
                <a:lnTo>
                  <a:pt x="9" y="79"/>
                </a:lnTo>
                <a:lnTo>
                  <a:pt x="8" y="78"/>
                </a:lnTo>
                <a:lnTo>
                  <a:pt x="8" y="77"/>
                </a:lnTo>
                <a:lnTo>
                  <a:pt x="7" y="76"/>
                </a:lnTo>
                <a:lnTo>
                  <a:pt x="7" y="75"/>
                </a:lnTo>
                <a:lnTo>
                  <a:pt x="7" y="74"/>
                </a:lnTo>
                <a:lnTo>
                  <a:pt x="7" y="73"/>
                </a:lnTo>
                <a:lnTo>
                  <a:pt x="7" y="72"/>
                </a:lnTo>
                <a:lnTo>
                  <a:pt x="6" y="70"/>
                </a:lnTo>
                <a:lnTo>
                  <a:pt x="6" y="69"/>
                </a:lnTo>
                <a:lnTo>
                  <a:pt x="5" y="67"/>
                </a:lnTo>
                <a:lnTo>
                  <a:pt x="5" y="66"/>
                </a:lnTo>
                <a:lnTo>
                  <a:pt x="5" y="65"/>
                </a:lnTo>
                <a:lnTo>
                  <a:pt x="5" y="64"/>
                </a:lnTo>
                <a:lnTo>
                  <a:pt x="5" y="63"/>
                </a:lnTo>
                <a:lnTo>
                  <a:pt x="5" y="62"/>
                </a:lnTo>
                <a:lnTo>
                  <a:pt x="6" y="61"/>
                </a:lnTo>
                <a:lnTo>
                  <a:pt x="6" y="59"/>
                </a:lnTo>
                <a:lnTo>
                  <a:pt x="6" y="58"/>
                </a:lnTo>
                <a:lnTo>
                  <a:pt x="7" y="56"/>
                </a:lnTo>
                <a:lnTo>
                  <a:pt x="7" y="55"/>
                </a:lnTo>
                <a:lnTo>
                  <a:pt x="7" y="54"/>
                </a:lnTo>
                <a:lnTo>
                  <a:pt x="7" y="53"/>
                </a:lnTo>
                <a:lnTo>
                  <a:pt x="7" y="51"/>
                </a:lnTo>
                <a:lnTo>
                  <a:pt x="7" y="50"/>
                </a:lnTo>
                <a:lnTo>
                  <a:pt x="7" y="49"/>
                </a:lnTo>
                <a:lnTo>
                  <a:pt x="7" y="48"/>
                </a:lnTo>
                <a:lnTo>
                  <a:pt x="8" y="47"/>
                </a:lnTo>
                <a:lnTo>
                  <a:pt x="8" y="45"/>
                </a:lnTo>
                <a:lnTo>
                  <a:pt x="8" y="44"/>
                </a:lnTo>
                <a:lnTo>
                  <a:pt x="8" y="43"/>
                </a:lnTo>
                <a:lnTo>
                  <a:pt x="8" y="41"/>
                </a:lnTo>
                <a:lnTo>
                  <a:pt x="9" y="41"/>
                </a:lnTo>
                <a:lnTo>
                  <a:pt x="9" y="40"/>
                </a:lnTo>
                <a:lnTo>
                  <a:pt x="10" y="38"/>
                </a:lnTo>
                <a:lnTo>
                  <a:pt x="10" y="37"/>
                </a:lnTo>
                <a:lnTo>
                  <a:pt x="10" y="36"/>
                </a:lnTo>
                <a:lnTo>
                  <a:pt x="11" y="34"/>
                </a:lnTo>
                <a:lnTo>
                  <a:pt x="11" y="33"/>
                </a:lnTo>
                <a:lnTo>
                  <a:pt x="11" y="31"/>
                </a:lnTo>
                <a:lnTo>
                  <a:pt x="12" y="30"/>
                </a:lnTo>
                <a:lnTo>
                  <a:pt x="12" y="29"/>
                </a:lnTo>
                <a:lnTo>
                  <a:pt x="13" y="28"/>
                </a:lnTo>
                <a:lnTo>
                  <a:pt x="14" y="26"/>
                </a:lnTo>
                <a:lnTo>
                  <a:pt x="14" y="25"/>
                </a:lnTo>
                <a:lnTo>
                  <a:pt x="15" y="25"/>
                </a:lnTo>
                <a:lnTo>
                  <a:pt x="15" y="23"/>
                </a:lnTo>
                <a:lnTo>
                  <a:pt x="16" y="22"/>
                </a:lnTo>
                <a:lnTo>
                  <a:pt x="16" y="21"/>
                </a:lnTo>
                <a:lnTo>
                  <a:pt x="17" y="19"/>
                </a:lnTo>
                <a:lnTo>
                  <a:pt x="18" y="16"/>
                </a:lnTo>
                <a:lnTo>
                  <a:pt x="19" y="13"/>
                </a:lnTo>
                <a:lnTo>
                  <a:pt x="20" y="10"/>
                </a:lnTo>
                <a:lnTo>
                  <a:pt x="20" y="8"/>
                </a:lnTo>
                <a:lnTo>
                  <a:pt x="20" y="6"/>
                </a:lnTo>
                <a:lnTo>
                  <a:pt x="20" y="4"/>
                </a:lnTo>
                <a:lnTo>
                  <a:pt x="19" y="2"/>
                </a:lnTo>
                <a:lnTo>
                  <a:pt x="19" y="0"/>
                </a:lnTo>
                <a:lnTo>
                  <a:pt x="19" y="1"/>
                </a:lnTo>
                <a:lnTo>
                  <a:pt x="19" y="4"/>
                </a:lnTo>
                <a:lnTo>
                  <a:pt x="18" y="5"/>
                </a:lnTo>
                <a:lnTo>
                  <a:pt x="18" y="8"/>
                </a:lnTo>
                <a:lnTo>
                  <a:pt x="16" y="8"/>
                </a:lnTo>
                <a:lnTo>
                  <a:pt x="12" y="22"/>
                </a:lnTo>
                <a:lnTo>
                  <a:pt x="7" y="33"/>
                </a:lnTo>
                <a:lnTo>
                  <a:pt x="4" y="43"/>
                </a:lnTo>
                <a:lnTo>
                  <a:pt x="1" y="55"/>
                </a:lnTo>
                <a:lnTo>
                  <a:pt x="0" y="65"/>
                </a:lnTo>
                <a:lnTo>
                  <a:pt x="1" y="74"/>
                </a:lnTo>
                <a:lnTo>
                  <a:pt x="4" y="82"/>
                </a:lnTo>
                <a:lnTo>
                  <a:pt x="9" y="90"/>
                </a:lnTo>
                <a:lnTo>
                  <a:pt x="16" y="94"/>
                </a:lnTo>
                <a:lnTo>
                  <a:pt x="26" y="98"/>
                </a:lnTo>
                <a:lnTo>
                  <a:pt x="40" y="99"/>
                </a:lnTo>
                <a:lnTo>
                  <a:pt x="53" y="98"/>
                </a:lnTo>
                <a:lnTo>
                  <a:pt x="64" y="95"/>
                </a:lnTo>
                <a:lnTo>
                  <a:pt x="71" y="91"/>
                </a:lnTo>
                <a:lnTo>
                  <a:pt x="76" y="84"/>
                </a:lnTo>
              </a:path>
            </a:pathLst>
          </a:custGeom>
          <a:solidFill>
            <a:srgbClr val="A4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7200" name="Group 32"/>
          <p:cNvGrpSpPr>
            <a:grpSpLocks/>
          </p:cNvGrpSpPr>
          <p:nvPr/>
        </p:nvGrpSpPr>
        <p:grpSpPr bwMode="auto">
          <a:xfrm>
            <a:off x="3811588" y="3041650"/>
            <a:ext cx="252412" cy="374650"/>
            <a:chOff x="2401" y="1916"/>
            <a:chExt cx="159" cy="236"/>
          </a:xfrm>
        </p:grpSpPr>
        <p:sp>
          <p:nvSpPr>
            <p:cNvPr id="7203" name="Freeform 33"/>
            <p:cNvSpPr>
              <a:spLocks/>
            </p:cNvSpPr>
            <p:nvPr/>
          </p:nvSpPr>
          <p:spPr bwMode="auto">
            <a:xfrm>
              <a:off x="2542" y="1916"/>
              <a:ext cx="18" cy="6"/>
            </a:xfrm>
            <a:custGeom>
              <a:avLst/>
              <a:gdLst>
                <a:gd name="T0" fmla="*/ 17 w 18"/>
                <a:gd name="T1" fmla="*/ 1 h 6"/>
                <a:gd name="T2" fmla="*/ 15 w 18"/>
                <a:gd name="T3" fmla="*/ 3 h 6"/>
                <a:gd name="T4" fmla="*/ 13 w 18"/>
                <a:gd name="T5" fmla="*/ 4 h 6"/>
                <a:gd name="T6" fmla="*/ 9 w 18"/>
                <a:gd name="T7" fmla="*/ 5 h 6"/>
                <a:gd name="T8" fmla="*/ 6 w 18"/>
                <a:gd name="T9" fmla="*/ 5 h 6"/>
                <a:gd name="T10" fmla="*/ 0 w 18"/>
                <a:gd name="T11" fmla="*/ 2 h 6"/>
                <a:gd name="T12" fmla="*/ 3 w 18"/>
                <a:gd name="T13" fmla="*/ 2 h 6"/>
                <a:gd name="T14" fmla="*/ 5 w 18"/>
                <a:gd name="T15" fmla="*/ 2 h 6"/>
                <a:gd name="T16" fmla="*/ 7 w 18"/>
                <a:gd name="T17" fmla="*/ 1 h 6"/>
                <a:gd name="T18" fmla="*/ 10 w 18"/>
                <a:gd name="T19" fmla="*/ 0 h 6"/>
                <a:gd name="T20" fmla="*/ 17 w 18"/>
                <a:gd name="T21" fmla="*/ 1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" h="6">
                  <a:moveTo>
                    <a:pt x="17" y="1"/>
                  </a:moveTo>
                  <a:lnTo>
                    <a:pt x="15" y="3"/>
                  </a:lnTo>
                  <a:lnTo>
                    <a:pt x="13" y="4"/>
                  </a:lnTo>
                  <a:lnTo>
                    <a:pt x="9" y="5"/>
                  </a:lnTo>
                  <a:lnTo>
                    <a:pt x="6" y="5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7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204" name="Freeform 34"/>
            <p:cNvSpPr>
              <a:spLocks/>
            </p:cNvSpPr>
            <p:nvPr/>
          </p:nvSpPr>
          <p:spPr bwMode="auto">
            <a:xfrm>
              <a:off x="2401" y="2134"/>
              <a:ext cx="6" cy="18"/>
            </a:xfrm>
            <a:custGeom>
              <a:avLst/>
              <a:gdLst>
                <a:gd name="T0" fmla="*/ 5 w 6"/>
                <a:gd name="T1" fmla="*/ 17 h 18"/>
                <a:gd name="T2" fmla="*/ 5 w 6"/>
                <a:gd name="T3" fmla="*/ 16 h 18"/>
                <a:gd name="T4" fmla="*/ 5 w 6"/>
                <a:gd name="T5" fmla="*/ 14 h 18"/>
                <a:gd name="T6" fmla="*/ 5 w 6"/>
                <a:gd name="T7" fmla="*/ 13 h 18"/>
                <a:gd name="T8" fmla="*/ 5 w 6"/>
                <a:gd name="T9" fmla="*/ 11 h 18"/>
                <a:gd name="T10" fmla="*/ 5 w 6"/>
                <a:gd name="T11" fmla="*/ 8 h 18"/>
                <a:gd name="T12" fmla="*/ 5 w 6"/>
                <a:gd name="T13" fmla="*/ 5 h 18"/>
                <a:gd name="T14" fmla="*/ 4 w 6"/>
                <a:gd name="T15" fmla="*/ 3 h 18"/>
                <a:gd name="T16" fmla="*/ 3 w 6"/>
                <a:gd name="T17" fmla="*/ 0 h 18"/>
                <a:gd name="T18" fmla="*/ 3 w 6"/>
                <a:gd name="T19" fmla="*/ 2 h 18"/>
                <a:gd name="T20" fmla="*/ 3 w 6"/>
                <a:gd name="T21" fmla="*/ 4 h 18"/>
                <a:gd name="T22" fmla="*/ 3 w 6"/>
                <a:gd name="T23" fmla="*/ 7 h 18"/>
                <a:gd name="T24" fmla="*/ 2 w 6"/>
                <a:gd name="T25" fmla="*/ 9 h 18"/>
                <a:gd name="T26" fmla="*/ 2 w 6"/>
                <a:gd name="T27" fmla="*/ 11 h 18"/>
                <a:gd name="T28" fmla="*/ 1 w 6"/>
                <a:gd name="T29" fmla="*/ 13 h 18"/>
                <a:gd name="T30" fmla="*/ 1 w 6"/>
                <a:gd name="T31" fmla="*/ 15 h 18"/>
                <a:gd name="T32" fmla="*/ 0 w 6"/>
                <a:gd name="T33" fmla="*/ 16 h 18"/>
                <a:gd name="T34" fmla="*/ 5 w 6"/>
                <a:gd name="T35" fmla="*/ 17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" h="18">
                  <a:moveTo>
                    <a:pt x="5" y="17"/>
                  </a:moveTo>
                  <a:lnTo>
                    <a:pt x="5" y="16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5" y="8"/>
                  </a:lnTo>
                  <a:lnTo>
                    <a:pt x="5" y="5"/>
                  </a:lnTo>
                  <a:lnTo>
                    <a:pt x="4" y="3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5" y="1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7201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6781800" cy="298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02" name="Rectangle 38"/>
          <p:cNvSpPr>
            <a:spLocks noChangeArrowheads="1"/>
          </p:cNvSpPr>
          <p:nvPr/>
        </p:nvSpPr>
        <p:spPr bwMode="auto">
          <a:xfrm>
            <a:off x="438150" y="457200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279F"/>
              </a:buClr>
              <a:buSzPct val="75000"/>
              <a:buFont typeface="Monotype Sorts" pitchFamily="2" charset="2"/>
              <a:buChar char="n"/>
              <a:defRPr sz="28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279F"/>
              </a:buClr>
              <a:buSzPct val="75000"/>
              <a:buFont typeface="Monotype Sorts" pitchFamily="2" charset="2"/>
              <a:buChar char="n"/>
              <a:defRPr sz="28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279F"/>
              </a:buClr>
              <a:buSzPct val="75000"/>
              <a:buFont typeface="Monotype Sorts" pitchFamily="2" charset="2"/>
              <a:buChar char="n"/>
              <a:defRPr sz="28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279F"/>
              </a:buClr>
              <a:buSzPct val="75000"/>
              <a:buFont typeface="Monotype Sorts" pitchFamily="2" charset="2"/>
              <a:buChar char="n"/>
              <a:defRPr sz="28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pt-BR" altLang="pt-BR" sz="3100" dirty="0" smtClean="0">
                <a:solidFill>
                  <a:schemeClr val="tx1"/>
                </a:solidFill>
                <a:latin typeface="+mj-lt"/>
              </a:rPr>
              <a:t>Diferença </a:t>
            </a:r>
            <a:r>
              <a:rPr kumimoji="1" lang="pt-BR" altLang="pt-BR" sz="3100" dirty="0">
                <a:solidFill>
                  <a:schemeClr val="tx1"/>
                </a:solidFill>
                <a:latin typeface="+mj-lt"/>
              </a:rPr>
              <a:t>de Temperatura </a:t>
            </a:r>
            <a:endParaRPr kumimoji="1" lang="pt-BR" altLang="pt-BR" sz="3100" dirty="0" smtClean="0">
              <a:solidFill>
                <a:schemeClr val="tx1"/>
              </a:solidFill>
              <a:latin typeface="+mj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pt-BR" altLang="pt-BR" sz="3100" dirty="0" smtClean="0">
                <a:solidFill>
                  <a:schemeClr val="tx1"/>
                </a:solidFill>
                <a:latin typeface="+mj-lt"/>
              </a:rPr>
              <a:t>Média Logarítmica – </a:t>
            </a:r>
            <a:r>
              <a:rPr kumimoji="1" lang="pt-BR" altLang="pt-BR" sz="3100" dirty="0" smtClean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kumimoji="1" lang="pt-BR" altLang="pt-BR" sz="3100" dirty="0" smtClean="0">
                <a:solidFill>
                  <a:schemeClr val="tx1"/>
                </a:solidFill>
                <a:latin typeface="+mj-lt"/>
              </a:rPr>
              <a:t>TML (LMTD)</a:t>
            </a:r>
            <a:endParaRPr kumimoji="1" lang="pt-BR" altLang="pt-BR" sz="31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4064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/>
          <p:cNvSpPr>
            <a:spLocks/>
          </p:cNvSpPr>
          <p:nvPr/>
        </p:nvSpPr>
        <p:spPr bwMode="auto">
          <a:xfrm>
            <a:off x="3978275" y="4684713"/>
            <a:ext cx="125413" cy="255587"/>
          </a:xfrm>
          <a:custGeom>
            <a:avLst/>
            <a:gdLst>
              <a:gd name="T0" fmla="*/ 122238 w 79"/>
              <a:gd name="T1" fmla="*/ 180975 h 161"/>
              <a:gd name="T2" fmla="*/ 103188 w 79"/>
              <a:gd name="T3" fmla="*/ 115887 h 161"/>
              <a:gd name="T4" fmla="*/ 90488 w 79"/>
              <a:gd name="T5" fmla="*/ 66675 h 161"/>
              <a:gd name="T6" fmla="*/ 88900 w 79"/>
              <a:gd name="T7" fmla="*/ 31750 h 161"/>
              <a:gd name="T8" fmla="*/ 87313 w 79"/>
              <a:gd name="T9" fmla="*/ 46037 h 161"/>
              <a:gd name="T10" fmla="*/ 87313 w 79"/>
              <a:gd name="T11" fmla="*/ 63500 h 161"/>
              <a:gd name="T12" fmla="*/ 90488 w 79"/>
              <a:gd name="T13" fmla="*/ 93662 h 161"/>
              <a:gd name="T14" fmla="*/ 95250 w 79"/>
              <a:gd name="T15" fmla="*/ 117475 h 161"/>
              <a:gd name="T16" fmla="*/ 100013 w 79"/>
              <a:gd name="T17" fmla="*/ 127000 h 161"/>
              <a:gd name="T18" fmla="*/ 103188 w 79"/>
              <a:gd name="T19" fmla="*/ 134937 h 161"/>
              <a:gd name="T20" fmla="*/ 104775 w 79"/>
              <a:gd name="T21" fmla="*/ 144462 h 161"/>
              <a:gd name="T22" fmla="*/ 109538 w 79"/>
              <a:gd name="T23" fmla="*/ 152400 h 161"/>
              <a:gd name="T24" fmla="*/ 111125 w 79"/>
              <a:gd name="T25" fmla="*/ 160337 h 161"/>
              <a:gd name="T26" fmla="*/ 112713 w 79"/>
              <a:gd name="T27" fmla="*/ 169862 h 161"/>
              <a:gd name="T28" fmla="*/ 114300 w 79"/>
              <a:gd name="T29" fmla="*/ 177800 h 161"/>
              <a:gd name="T30" fmla="*/ 115888 w 79"/>
              <a:gd name="T31" fmla="*/ 185737 h 161"/>
              <a:gd name="T32" fmla="*/ 115888 w 79"/>
              <a:gd name="T33" fmla="*/ 192087 h 161"/>
              <a:gd name="T34" fmla="*/ 115888 w 79"/>
              <a:gd name="T35" fmla="*/ 200025 h 161"/>
              <a:gd name="T36" fmla="*/ 115888 w 79"/>
              <a:gd name="T37" fmla="*/ 207962 h 161"/>
              <a:gd name="T38" fmla="*/ 114300 w 79"/>
              <a:gd name="T39" fmla="*/ 214312 h 161"/>
              <a:gd name="T40" fmla="*/ 112713 w 79"/>
              <a:gd name="T41" fmla="*/ 220662 h 161"/>
              <a:gd name="T42" fmla="*/ 109538 w 79"/>
              <a:gd name="T43" fmla="*/ 225425 h 161"/>
              <a:gd name="T44" fmla="*/ 104775 w 79"/>
              <a:gd name="T45" fmla="*/ 228600 h 161"/>
              <a:gd name="T46" fmla="*/ 100013 w 79"/>
              <a:gd name="T47" fmla="*/ 233362 h 161"/>
              <a:gd name="T48" fmla="*/ 93663 w 79"/>
              <a:gd name="T49" fmla="*/ 236537 h 161"/>
              <a:gd name="T50" fmla="*/ 87313 w 79"/>
              <a:gd name="T51" fmla="*/ 239712 h 161"/>
              <a:gd name="T52" fmla="*/ 77788 w 79"/>
              <a:gd name="T53" fmla="*/ 241300 h 161"/>
              <a:gd name="T54" fmla="*/ 68263 w 79"/>
              <a:gd name="T55" fmla="*/ 242887 h 161"/>
              <a:gd name="T56" fmla="*/ 58738 w 79"/>
              <a:gd name="T57" fmla="*/ 242887 h 161"/>
              <a:gd name="T58" fmla="*/ 50800 w 79"/>
              <a:gd name="T59" fmla="*/ 241300 h 161"/>
              <a:gd name="T60" fmla="*/ 41275 w 79"/>
              <a:gd name="T61" fmla="*/ 239712 h 161"/>
              <a:gd name="T62" fmla="*/ 33338 w 79"/>
              <a:gd name="T63" fmla="*/ 236537 h 161"/>
              <a:gd name="T64" fmla="*/ 26988 w 79"/>
              <a:gd name="T65" fmla="*/ 233362 h 161"/>
              <a:gd name="T66" fmla="*/ 20638 w 79"/>
              <a:gd name="T67" fmla="*/ 230187 h 161"/>
              <a:gd name="T68" fmla="*/ 15875 w 79"/>
              <a:gd name="T69" fmla="*/ 225425 h 161"/>
              <a:gd name="T70" fmla="*/ 12700 w 79"/>
              <a:gd name="T71" fmla="*/ 219075 h 161"/>
              <a:gd name="T72" fmla="*/ 11113 w 79"/>
              <a:gd name="T73" fmla="*/ 212725 h 161"/>
              <a:gd name="T74" fmla="*/ 7938 w 79"/>
              <a:gd name="T75" fmla="*/ 204787 h 161"/>
              <a:gd name="T76" fmla="*/ 7938 w 79"/>
              <a:gd name="T77" fmla="*/ 196850 h 161"/>
              <a:gd name="T78" fmla="*/ 7938 w 79"/>
              <a:gd name="T79" fmla="*/ 190500 h 161"/>
              <a:gd name="T80" fmla="*/ 9525 w 79"/>
              <a:gd name="T81" fmla="*/ 184150 h 161"/>
              <a:gd name="T82" fmla="*/ 11113 w 79"/>
              <a:gd name="T83" fmla="*/ 176212 h 161"/>
              <a:gd name="T84" fmla="*/ 11113 w 79"/>
              <a:gd name="T85" fmla="*/ 168275 h 161"/>
              <a:gd name="T86" fmla="*/ 12700 w 79"/>
              <a:gd name="T87" fmla="*/ 160337 h 161"/>
              <a:gd name="T88" fmla="*/ 14288 w 79"/>
              <a:gd name="T89" fmla="*/ 150812 h 161"/>
              <a:gd name="T90" fmla="*/ 17463 w 79"/>
              <a:gd name="T91" fmla="*/ 144462 h 161"/>
              <a:gd name="T92" fmla="*/ 20638 w 79"/>
              <a:gd name="T93" fmla="*/ 136525 h 161"/>
              <a:gd name="T94" fmla="*/ 25400 w 79"/>
              <a:gd name="T95" fmla="*/ 128587 h 161"/>
              <a:gd name="T96" fmla="*/ 28575 w 79"/>
              <a:gd name="T97" fmla="*/ 119062 h 161"/>
              <a:gd name="T98" fmla="*/ 31750 w 79"/>
              <a:gd name="T99" fmla="*/ 111125 h 161"/>
              <a:gd name="T100" fmla="*/ 36513 w 79"/>
              <a:gd name="T101" fmla="*/ 92075 h 161"/>
              <a:gd name="T102" fmla="*/ 38100 w 79"/>
              <a:gd name="T103" fmla="*/ 63500 h 161"/>
              <a:gd name="T104" fmla="*/ 38100 w 79"/>
              <a:gd name="T105" fmla="*/ 36512 h 161"/>
              <a:gd name="T106" fmla="*/ 31750 w 79"/>
              <a:gd name="T107" fmla="*/ 7937 h 161"/>
              <a:gd name="T108" fmla="*/ 31750 w 79"/>
              <a:gd name="T109" fmla="*/ 15875 h 161"/>
              <a:gd name="T110" fmla="*/ 33338 w 79"/>
              <a:gd name="T111" fmla="*/ 34925 h 161"/>
              <a:gd name="T112" fmla="*/ 31750 w 79"/>
              <a:gd name="T113" fmla="*/ 65087 h 161"/>
              <a:gd name="T114" fmla="*/ 26988 w 79"/>
              <a:gd name="T115" fmla="*/ 100012 h 161"/>
              <a:gd name="T116" fmla="*/ 6350 w 79"/>
              <a:gd name="T117" fmla="*/ 161925 h 161"/>
              <a:gd name="T118" fmla="*/ 6350 w 79"/>
              <a:gd name="T119" fmla="*/ 227012 h 161"/>
              <a:gd name="T120" fmla="*/ 61913 w 79"/>
              <a:gd name="T121" fmla="*/ 254000 h 161"/>
              <a:gd name="T122" fmla="*/ 117475 w 79"/>
              <a:gd name="T123" fmla="*/ 228600 h 16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9" h="161">
                <a:moveTo>
                  <a:pt x="74" y="144"/>
                </a:moveTo>
                <a:lnTo>
                  <a:pt x="77" y="134"/>
                </a:lnTo>
                <a:lnTo>
                  <a:pt x="78" y="125"/>
                </a:lnTo>
                <a:lnTo>
                  <a:pt x="77" y="114"/>
                </a:lnTo>
                <a:lnTo>
                  <a:pt x="76" y="103"/>
                </a:lnTo>
                <a:lnTo>
                  <a:pt x="72" y="92"/>
                </a:lnTo>
                <a:lnTo>
                  <a:pt x="69" y="81"/>
                </a:lnTo>
                <a:lnTo>
                  <a:pt x="65" y="73"/>
                </a:lnTo>
                <a:lnTo>
                  <a:pt x="62" y="66"/>
                </a:lnTo>
                <a:lnTo>
                  <a:pt x="60" y="58"/>
                </a:lnTo>
                <a:lnTo>
                  <a:pt x="59" y="50"/>
                </a:lnTo>
                <a:lnTo>
                  <a:pt x="57" y="42"/>
                </a:lnTo>
                <a:lnTo>
                  <a:pt x="56" y="34"/>
                </a:lnTo>
                <a:lnTo>
                  <a:pt x="56" y="26"/>
                </a:lnTo>
                <a:lnTo>
                  <a:pt x="56" y="18"/>
                </a:lnTo>
                <a:lnTo>
                  <a:pt x="56" y="20"/>
                </a:lnTo>
                <a:lnTo>
                  <a:pt x="56" y="22"/>
                </a:lnTo>
                <a:lnTo>
                  <a:pt x="55" y="24"/>
                </a:lnTo>
                <a:lnTo>
                  <a:pt x="55" y="26"/>
                </a:lnTo>
                <a:lnTo>
                  <a:pt x="55" y="29"/>
                </a:lnTo>
                <a:lnTo>
                  <a:pt x="55" y="30"/>
                </a:lnTo>
                <a:lnTo>
                  <a:pt x="55" y="33"/>
                </a:lnTo>
                <a:lnTo>
                  <a:pt x="55" y="35"/>
                </a:lnTo>
                <a:lnTo>
                  <a:pt x="55" y="40"/>
                </a:lnTo>
                <a:lnTo>
                  <a:pt x="56" y="44"/>
                </a:lnTo>
                <a:lnTo>
                  <a:pt x="56" y="50"/>
                </a:lnTo>
                <a:lnTo>
                  <a:pt x="56" y="54"/>
                </a:lnTo>
                <a:lnTo>
                  <a:pt x="57" y="59"/>
                </a:lnTo>
                <a:lnTo>
                  <a:pt x="58" y="65"/>
                </a:lnTo>
                <a:lnTo>
                  <a:pt x="59" y="68"/>
                </a:lnTo>
                <a:lnTo>
                  <a:pt x="60" y="73"/>
                </a:lnTo>
                <a:lnTo>
                  <a:pt x="60" y="74"/>
                </a:lnTo>
                <a:lnTo>
                  <a:pt x="61" y="76"/>
                </a:lnTo>
                <a:lnTo>
                  <a:pt x="62" y="77"/>
                </a:lnTo>
                <a:lnTo>
                  <a:pt x="62" y="79"/>
                </a:lnTo>
                <a:lnTo>
                  <a:pt x="63" y="80"/>
                </a:lnTo>
                <a:lnTo>
                  <a:pt x="63" y="81"/>
                </a:lnTo>
                <a:lnTo>
                  <a:pt x="64" y="83"/>
                </a:lnTo>
                <a:lnTo>
                  <a:pt x="65" y="84"/>
                </a:lnTo>
                <a:lnTo>
                  <a:pt x="65" y="85"/>
                </a:lnTo>
                <a:lnTo>
                  <a:pt x="66" y="87"/>
                </a:lnTo>
                <a:lnTo>
                  <a:pt x="66" y="88"/>
                </a:lnTo>
                <a:lnTo>
                  <a:pt x="66" y="89"/>
                </a:lnTo>
                <a:lnTo>
                  <a:pt x="66" y="91"/>
                </a:lnTo>
                <a:lnTo>
                  <a:pt x="67" y="92"/>
                </a:lnTo>
                <a:lnTo>
                  <a:pt x="67" y="93"/>
                </a:lnTo>
                <a:lnTo>
                  <a:pt x="68" y="95"/>
                </a:lnTo>
                <a:lnTo>
                  <a:pt x="69" y="96"/>
                </a:lnTo>
                <a:lnTo>
                  <a:pt x="69" y="97"/>
                </a:lnTo>
                <a:lnTo>
                  <a:pt x="69" y="99"/>
                </a:lnTo>
                <a:lnTo>
                  <a:pt x="70" y="100"/>
                </a:lnTo>
                <a:lnTo>
                  <a:pt x="70" y="101"/>
                </a:lnTo>
                <a:lnTo>
                  <a:pt x="70" y="103"/>
                </a:lnTo>
                <a:lnTo>
                  <a:pt x="71" y="104"/>
                </a:lnTo>
                <a:lnTo>
                  <a:pt x="71" y="105"/>
                </a:lnTo>
                <a:lnTo>
                  <a:pt x="71" y="107"/>
                </a:lnTo>
                <a:lnTo>
                  <a:pt x="72" y="108"/>
                </a:lnTo>
                <a:lnTo>
                  <a:pt x="72" y="109"/>
                </a:lnTo>
                <a:lnTo>
                  <a:pt x="72" y="111"/>
                </a:lnTo>
                <a:lnTo>
                  <a:pt x="72" y="112"/>
                </a:lnTo>
                <a:lnTo>
                  <a:pt x="72" y="113"/>
                </a:lnTo>
                <a:lnTo>
                  <a:pt x="72" y="114"/>
                </a:lnTo>
                <a:lnTo>
                  <a:pt x="73" y="116"/>
                </a:lnTo>
                <a:lnTo>
                  <a:pt x="73" y="117"/>
                </a:lnTo>
                <a:lnTo>
                  <a:pt x="73" y="118"/>
                </a:lnTo>
                <a:lnTo>
                  <a:pt x="73" y="119"/>
                </a:lnTo>
                <a:lnTo>
                  <a:pt x="73" y="120"/>
                </a:lnTo>
                <a:lnTo>
                  <a:pt x="73" y="121"/>
                </a:lnTo>
                <a:lnTo>
                  <a:pt x="73" y="123"/>
                </a:lnTo>
                <a:lnTo>
                  <a:pt x="73" y="124"/>
                </a:lnTo>
                <a:lnTo>
                  <a:pt x="73" y="125"/>
                </a:lnTo>
                <a:lnTo>
                  <a:pt x="73" y="126"/>
                </a:lnTo>
                <a:lnTo>
                  <a:pt x="73" y="127"/>
                </a:lnTo>
                <a:lnTo>
                  <a:pt x="73" y="128"/>
                </a:lnTo>
                <a:lnTo>
                  <a:pt x="73" y="129"/>
                </a:lnTo>
                <a:lnTo>
                  <a:pt x="73" y="131"/>
                </a:lnTo>
                <a:lnTo>
                  <a:pt x="72" y="132"/>
                </a:lnTo>
                <a:lnTo>
                  <a:pt x="72" y="133"/>
                </a:lnTo>
                <a:lnTo>
                  <a:pt x="72" y="134"/>
                </a:lnTo>
                <a:lnTo>
                  <a:pt x="72" y="135"/>
                </a:lnTo>
                <a:lnTo>
                  <a:pt x="72" y="136"/>
                </a:lnTo>
                <a:lnTo>
                  <a:pt x="71" y="137"/>
                </a:lnTo>
                <a:lnTo>
                  <a:pt x="71" y="138"/>
                </a:lnTo>
                <a:lnTo>
                  <a:pt x="71" y="139"/>
                </a:lnTo>
                <a:lnTo>
                  <a:pt x="70" y="139"/>
                </a:lnTo>
                <a:lnTo>
                  <a:pt x="70" y="140"/>
                </a:lnTo>
                <a:lnTo>
                  <a:pt x="69" y="141"/>
                </a:lnTo>
                <a:lnTo>
                  <a:pt x="69" y="142"/>
                </a:lnTo>
                <a:lnTo>
                  <a:pt x="68" y="142"/>
                </a:lnTo>
                <a:lnTo>
                  <a:pt x="67" y="143"/>
                </a:lnTo>
                <a:lnTo>
                  <a:pt x="67" y="144"/>
                </a:lnTo>
                <a:lnTo>
                  <a:pt x="66" y="144"/>
                </a:lnTo>
                <a:lnTo>
                  <a:pt x="66" y="145"/>
                </a:lnTo>
                <a:lnTo>
                  <a:pt x="65" y="146"/>
                </a:lnTo>
                <a:lnTo>
                  <a:pt x="64" y="147"/>
                </a:lnTo>
                <a:lnTo>
                  <a:pt x="63" y="147"/>
                </a:lnTo>
                <a:lnTo>
                  <a:pt x="62" y="147"/>
                </a:lnTo>
                <a:lnTo>
                  <a:pt x="61" y="148"/>
                </a:lnTo>
                <a:lnTo>
                  <a:pt x="60" y="149"/>
                </a:lnTo>
                <a:lnTo>
                  <a:pt x="59" y="149"/>
                </a:lnTo>
                <a:lnTo>
                  <a:pt x="59" y="150"/>
                </a:lnTo>
                <a:lnTo>
                  <a:pt x="57" y="150"/>
                </a:lnTo>
                <a:lnTo>
                  <a:pt x="56" y="150"/>
                </a:lnTo>
                <a:lnTo>
                  <a:pt x="55" y="151"/>
                </a:lnTo>
                <a:lnTo>
                  <a:pt x="53" y="152"/>
                </a:lnTo>
                <a:lnTo>
                  <a:pt x="52" y="152"/>
                </a:lnTo>
                <a:lnTo>
                  <a:pt x="51" y="152"/>
                </a:lnTo>
                <a:lnTo>
                  <a:pt x="49" y="152"/>
                </a:lnTo>
                <a:lnTo>
                  <a:pt x="48" y="152"/>
                </a:lnTo>
                <a:lnTo>
                  <a:pt x="46" y="153"/>
                </a:lnTo>
                <a:lnTo>
                  <a:pt x="45" y="153"/>
                </a:lnTo>
                <a:lnTo>
                  <a:pt x="43" y="153"/>
                </a:lnTo>
                <a:lnTo>
                  <a:pt x="42" y="153"/>
                </a:lnTo>
                <a:lnTo>
                  <a:pt x="40" y="153"/>
                </a:lnTo>
                <a:lnTo>
                  <a:pt x="39" y="153"/>
                </a:lnTo>
                <a:lnTo>
                  <a:pt x="37" y="153"/>
                </a:lnTo>
                <a:lnTo>
                  <a:pt x="35" y="153"/>
                </a:lnTo>
                <a:lnTo>
                  <a:pt x="34" y="152"/>
                </a:lnTo>
                <a:lnTo>
                  <a:pt x="33" y="152"/>
                </a:lnTo>
                <a:lnTo>
                  <a:pt x="32" y="152"/>
                </a:lnTo>
                <a:lnTo>
                  <a:pt x="30" y="152"/>
                </a:lnTo>
                <a:lnTo>
                  <a:pt x="29" y="152"/>
                </a:lnTo>
                <a:lnTo>
                  <a:pt x="27" y="151"/>
                </a:lnTo>
                <a:lnTo>
                  <a:pt x="26" y="151"/>
                </a:lnTo>
                <a:lnTo>
                  <a:pt x="25" y="150"/>
                </a:lnTo>
                <a:lnTo>
                  <a:pt x="24" y="150"/>
                </a:lnTo>
                <a:lnTo>
                  <a:pt x="22" y="150"/>
                </a:lnTo>
                <a:lnTo>
                  <a:pt x="21" y="149"/>
                </a:lnTo>
                <a:lnTo>
                  <a:pt x="20" y="149"/>
                </a:lnTo>
                <a:lnTo>
                  <a:pt x="19" y="148"/>
                </a:lnTo>
                <a:lnTo>
                  <a:pt x="18" y="147"/>
                </a:lnTo>
                <a:lnTo>
                  <a:pt x="17" y="147"/>
                </a:lnTo>
                <a:lnTo>
                  <a:pt x="16" y="147"/>
                </a:lnTo>
                <a:lnTo>
                  <a:pt x="15" y="147"/>
                </a:lnTo>
                <a:lnTo>
                  <a:pt x="14" y="146"/>
                </a:lnTo>
                <a:lnTo>
                  <a:pt x="13" y="145"/>
                </a:lnTo>
                <a:lnTo>
                  <a:pt x="12" y="144"/>
                </a:lnTo>
                <a:lnTo>
                  <a:pt x="11" y="144"/>
                </a:lnTo>
                <a:lnTo>
                  <a:pt x="11" y="143"/>
                </a:lnTo>
                <a:lnTo>
                  <a:pt x="10" y="142"/>
                </a:lnTo>
                <a:lnTo>
                  <a:pt x="9" y="141"/>
                </a:lnTo>
                <a:lnTo>
                  <a:pt x="9" y="140"/>
                </a:lnTo>
                <a:lnTo>
                  <a:pt x="8" y="139"/>
                </a:lnTo>
                <a:lnTo>
                  <a:pt x="8" y="138"/>
                </a:lnTo>
                <a:lnTo>
                  <a:pt x="7" y="138"/>
                </a:lnTo>
                <a:lnTo>
                  <a:pt x="7" y="136"/>
                </a:lnTo>
                <a:lnTo>
                  <a:pt x="7" y="135"/>
                </a:lnTo>
                <a:lnTo>
                  <a:pt x="7" y="134"/>
                </a:lnTo>
                <a:lnTo>
                  <a:pt x="6" y="132"/>
                </a:lnTo>
                <a:lnTo>
                  <a:pt x="6" y="131"/>
                </a:lnTo>
                <a:lnTo>
                  <a:pt x="6" y="130"/>
                </a:lnTo>
                <a:lnTo>
                  <a:pt x="5" y="129"/>
                </a:lnTo>
                <a:lnTo>
                  <a:pt x="5" y="128"/>
                </a:lnTo>
                <a:lnTo>
                  <a:pt x="5" y="127"/>
                </a:lnTo>
                <a:lnTo>
                  <a:pt x="5" y="125"/>
                </a:lnTo>
                <a:lnTo>
                  <a:pt x="5" y="124"/>
                </a:lnTo>
                <a:lnTo>
                  <a:pt x="5" y="123"/>
                </a:lnTo>
                <a:lnTo>
                  <a:pt x="5" y="122"/>
                </a:lnTo>
                <a:lnTo>
                  <a:pt x="5" y="121"/>
                </a:lnTo>
                <a:lnTo>
                  <a:pt x="5" y="120"/>
                </a:lnTo>
                <a:lnTo>
                  <a:pt x="6" y="119"/>
                </a:lnTo>
                <a:lnTo>
                  <a:pt x="6" y="118"/>
                </a:lnTo>
                <a:lnTo>
                  <a:pt x="6" y="117"/>
                </a:lnTo>
                <a:lnTo>
                  <a:pt x="6" y="116"/>
                </a:lnTo>
                <a:lnTo>
                  <a:pt x="6" y="114"/>
                </a:lnTo>
                <a:lnTo>
                  <a:pt x="6" y="113"/>
                </a:lnTo>
                <a:lnTo>
                  <a:pt x="7" y="112"/>
                </a:lnTo>
                <a:lnTo>
                  <a:pt x="7" y="111"/>
                </a:lnTo>
                <a:lnTo>
                  <a:pt x="7" y="110"/>
                </a:lnTo>
                <a:lnTo>
                  <a:pt x="7" y="108"/>
                </a:lnTo>
                <a:lnTo>
                  <a:pt x="7" y="107"/>
                </a:lnTo>
                <a:lnTo>
                  <a:pt x="7" y="106"/>
                </a:lnTo>
                <a:lnTo>
                  <a:pt x="7" y="105"/>
                </a:lnTo>
                <a:lnTo>
                  <a:pt x="7" y="103"/>
                </a:lnTo>
                <a:lnTo>
                  <a:pt x="8" y="102"/>
                </a:lnTo>
                <a:lnTo>
                  <a:pt x="8" y="101"/>
                </a:lnTo>
                <a:lnTo>
                  <a:pt x="9" y="99"/>
                </a:lnTo>
                <a:lnTo>
                  <a:pt x="9" y="98"/>
                </a:lnTo>
                <a:lnTo>
                  <a:pt x="9" y="97"/>
                </a:lnTo>
                <a:lnTo>
                  <a:pt x="9" y="95"/>
                </a:lnTo>
                <a:lnTo>
                  <a:pt x="10" y="94"/>
                </a:lnTo>
                <a:lnTo>
                  <a:pt x="10" y="93"/>
                </a:lnTo>
                <a:lnTo>
                  <a:pt x="10" y="92"/>
                </a:lnTo>
                <a:lnTo>
                  <a:pt x="11" y="91"/>
                </a:lnTo>
                <a:lnTo>
                  <a:pt x="11" y="89"/>
                </a:lnTo>
                <a:lnTo>
                  <a:pt x="11" y="88"/>
                </a:lnTo>
                <a:lnTo>
                  <a:pt x="12" y="87"/>
                </a:lnTo>
                <a:lnTo>
                  <a:pt x="13" y="86"/>
                </a:lnTo>
                <a:lnTo>
                  <a:pt x="13" y="84"/>
                </a:lnTo>
                <a:lnTo>
                  <a:pt x="14" y="83"/>
                </a:lnTo>
                <a:lnTo>
                  <a:pt x="15" y="82"/>
                </a:lnTo>
                <a:lnTo>
                  <a:pt x="16" y="81"/>
                </a:lnTo>
                <a:lnTo>
                  <a:pt x="16" y="79"/>
                </a:lnTo>
                <a:lnTo>
                  <a:pt x="17" y="78"/>
                </a:lnTo>
                <a:lnTo>
                  <a:pt x="17" y="77"/>
                </a:lnTo>
                <a:lnTo>
                  <a:pt x="18" y="75"/>
                </a:lnTo>
                <a:lnTo>
                  <a:pt x="18" y="74"/>
                </a:lnTo>
                <a:lnTo>
                  <a:pt x="20" y="73"/>
                </a:lnTo>
                <a:lnTo>
                  <a:pt x="20" y="72"/>
                </a:lnTo>
                <a:lnTo>
                  <a:pt x="20" y="70"/>
                </a:lnTo>
                <a:lnTo>
                  <a:pt x="20" y="69"/>
                </a:lnTo>
                <a:lnTo>
                  <a:pt x="21" y="66"/>
                </a:lnTo>
                <a:lnTo>
                  <a:pt x="22" y="62"/>
                </a:lnTo>
                <a:lnTo>
                  <a:pt x="23" y="58"/>
                </a:lnTo>
                <a:lnTo>
                  <a:pt x="23" y="53"/>
                </a:lnTo>
                <a:lnTo>
                  <a:pt x="24" y="49"/>
                </a:lnTo>
                <a:lnTo>
                  <a:pt x="24" y="45"/>
                </a:lnTo>
                <a:lnTo>
                  <a:pt x="24" y="40"/>
                </a:lnTo>
                <a:lnTo>
                  <a:pt x="24" y="37"/>
                </a:lnTo>
                <a:lnTo>
                  <a:pt x="24" y="33"/>
                </a:lnTo>
                <a:lnTo>
                  <a:pt x="24" y="28"/>
                </a:lnTo>
                <a:lnTo>
                  <a:pt x="24" y="23"/>
                </a:lnTo>
                <a:lnTo>
                  <a:pt x="23" y="18"/>
                </a:lnTo>
                <a:lnTo>
                  <a:pt x="22" y="14"/>
                </a:lnTo>
                <a:lnTo>
                  <a:pt x="21" y="10"/>
                </a:lnTo>
                <a:lnTo>
                  <a:pt x="20" y="5"/>
                </a:lnTo>
                <a:lnTo>
                  <a:pt x="20" y="0"/>
                </a:lnTo>
                <a:lnTo>
                  <a:pt x="20" y="4"/>
                </a:lnTo>
                <a:lnTo>
                  <a:pt x="20" y="7"/>
                </a:lnTo>
                <a:lnTo>
                  <a:pt x="20" y="10"/>
                </a:lnTo>
                <a:lnTo>
                  <a:pt x="20" y="13"/>
                </a:lnTo>
                <a:lnTo>
                  <a:pt x="21" y="15"/>
                </a:lnTo>
                <a:lnTo>
                  <a:pt x="21" y="19"/>
                </a:lnTo>
                <a:lnTo>
                  <a:pt x="21" y="22"/>
                </a:lnTo>
                <a:lnTo>
                  <a:pt x="21" y="25"/>
                </a:lnTo>
                <a:lnTo>
                  <a:pt x="21" y="31"/>
                </a:lnTo>
                <a:lnTo>
                  <a:pt x="20" y="36"/>
                </a:lnTo>
                <a:lnTo>
                  <a:pt x="20" y="41"/>
                </a:lnTo>
                <a:lnTo>
                  <a:pt x="20" y="47"/>
                </a:lnTo>
                <a:lnTo>
                  <a:pt x="20" y="52"/>
                </a:lnTo>
                <a:lnTo>
                  <a:pt x="19" y="58"/>
                </a:lnTo>
                <a:lnTo>
                  <a:pt x="17" y="63"/>
                </a:lnTo>
                <a:lnTo>
                  <a:pt x="16" y="68"/>
                </a:lnTo>
                <a:lnTo>
                  <a:pt x="10" y="80"/>
                </a:lnTo>
                <a:lnTo>
                  <a:pt x="7" y="91"/>
                </a:lnTo>
                <a:lnTo>
                  <a:pt x="4" y="102"/>
                </a:lnTo>
                <a:lnTo>
                  <a:pt x="1" y="113"/>
                </a:lnTo>
                <a:lnTo>
                  <a:pt x="0" y="124"/>
                </a:lnTo>
                <a:lnTo>
                  <a:pt x="0" y="134"/>
                </a:lnTo>
                <a:lnTo>
                  <a:pt x="4" y="143"/>
                </a:lnTo>
                <a:lnTo>
                  <a:pt x="8" y="150"/>
                </a:lnTo>
                <a:lnTo>
                  <a:pt x="16" y="154"/>
                </a:lnTo>
                <a:lnTo>
                  <a:pt x="25" y="158"/>
                </a:lnTo>
                <a:lnTo>
                  <a:pt x="39" y="160"/>
                </a:lnTo>
                <a:lnTo>
                  <a:pt x="52" y="158"/>
                </a:lnTo>
                <a:lnTo>
                  <a:pt x="62" y="156"/>
                </a:lnTo>
                <a:lnTo>
                  <a:pt x="71" y="150"/>
                </a:lnTo>
                <a:lnTo>
                  <a:pt x="74" y="144"/>
                </a:lnTo>
              </a:path>
            </a:pathLst>
          </a:custGeom>
          <a:solidFill>
            <a:srgbClr val="A4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5" name="Freeform 3"/>
          <p:cNvSpPr>
            <a:spLocks/>
          </p:cNvSpPr>
          <p:nvPr/>
        </p:nvSpPr>
        <p:spPr bwMode="auto">
          <a:xfrm>
            <a:off x="4351338" y="4795838"/>
            <a:ext cx="128587" cy="241300"/>
          </a:xfrm>
          <a:custGeom>
            <a:avLst/>
            <a:gdLst>
              <a:gd name="T0" fmla="*/ 123825 w 81"/>
              <a:gd name="T1" fmla="*/ 168275 h 152"/>
              <a:gd name="T2" fmla="*/ 95250 w 81"/>
              <a:gd name="T3" fmla="*/ 84138 h 152"/>
              <a:gd name="T4" fmla="*/ 82550 w 81"/>
              <a:gd name="T5" fmla="*/ 33338 h 152"/>
              <a:gd name="T6" fmla="*/ 80962 w 81"/>
              <a:gd name="T7" fmla="*/ 20638 h 152"/>
              <a:gd name="T8" fmla="*/ 79375 w 81"/>
              <a:gd name="T9" fmla="*/ 39688 h 152"/>
              <a:gd name="T10" fmla="*/ 80962 w 81"/>
              <a:gd name="T11" fmla="*/ 61913 h 152"/>
              <a:gd name="T12" fmla="*/ 87312 w 81"/>
              <a:gd name="T13" fmla="*/ 79375 h 152"/>
              <a:gd name="T14" fmla="*/ 92075 w 81"/>
              <a:gd name="T15" fmla="*/ 88900 h 152"/>
              <a:gd name="T16" fmla="*/ 95250 w 81"/>
              <a:gd name="T17" fmla="*/ 98425 h 152"/>
              <a:gd name="T18" fmla="*/ 100012 w 81"/>
              <a:gd name="T19" fmla="*/ 107950 h 152"/>
              <a:gd name="T20" fmla="*/ 104775 w 81"/>
              <a:gd name="T21" fmla="*/ 119063 h 152"/>
              <a:gd name="T22" fmla="*/ 107950 w 81"/>
              <a:gd name="T23" fmla="*/ 128588 h 152"/>
              <a:gd name="T24" fmla="*/ 111125 w 81"/>
              <a:gd name="T25" fmla="*/ 138113 h 152"/>
              <a:gd name="T26" fmla="*/ 112712 w 81"/>
              <a:gd name="T27" fmla="*/ 147638 h 152"/>
              <a:gd name="T28" fmla="*/ 115887 w 81"/>
              <a:gd name="T29" fmla="*/ 158750 h 152"/>
              <a:gd name="T30" fmla="*/ 117475 w 81"/>
              <a:gd name="T31" fmla="*/ 168275 h 152"/>
              <a:gd name="T32" fmla="*/ 117475 w 81"/>
              <a:gd name="T33" fmla="*/ 177800 h 152"/>
              <a:gd name="T34" fmla="*/ 117475 w 81"/>
              <a:gd name="T35" fmla="*/ 187325 h 152"/>
              <a:gd name="T36" fmla="*/ 115887 w 81"/>
              <a:gd name="T37" fmla="*/ 195263 h 152"/>
              <a:gd name="T38" fmla="*/ 114300 w 81"/>
              <a:gd name="T39" fmla="*/ 204788 h 152"/>
              <a:gd name="T40" fmla="*/ 109537 w 81"/>
              <a:gd name="T41" fmla="*/ 211138 h 152"/>
              <a:gd name="T42" fmla="*/ 104775 w 81"/>
              <a:gd name="T43" fmla="*/ 217488 h 152"/>
              <a:gd name="T44" fmla="*/ 96837 w 81"/>
              <a:gd name="T45" fmla="*/ 220663 h 152"/>
              <a:gd name="T46" fmla="*/ 87312 w 81"/>
              <a:gd name="T47" fmla="*/ 225425 h 152"/>
              <a:gd name="T48" fmla="*/ 76200 w 81"/>
              <a:gd name="T49" fmla="*/ 227013 h 152"/>
              <a:gd name="T50" fmla="*/ 65087 w 81"/>
              <a:gd name="T51" fmla="*/ 227013 h 152"/>
              <a:gd name="T52" fmla="*/ 53975 w 81"/>
              <a:gd name="T53" fmla="*/ 227013 h 152"/>
              <a:gd name="T54" fmla="*/ 42862 w 81"/>
              <a:gd name="T55" fmla="*/ 223838 h 152"/>
              <a:gd name="T56" fmla="*/ 33337 w 81"/>
              <a:gd name="T57" fmla="*/ 222250 h 152"/>
              <a:gd name="T58" fmla="*/ 26987 w 81"/>
              <a:gd name="T59" fmla="*/ 217488 h 152"/>
              <a:gd name="T60" fmla="*/ 20637 w 81"/>
              <a:gd name="T61" fmla="*/ 212725 h 152"/>
              <a:gd name="T62" fmla="*/ 15875 w 81"/>
              <a:gd name="T63" fmla="*/ 206375 h 152"/>
              <a:gd name="T64" fmla="*/ 11112 w 81"/>
              <a:gd name="T65" fmla="*/ 198438 h 152"/>
              <a:gd name="T66" fmla="*/ 11112 w 81"/>
              <a:gd name="T67" fmla="*/ 188913 h 152"/>
              <a:gd name="T68" fmla="*/ 9525 w 81"/>
              <a:gd name="T69" fmla="*/ 180975 h 152"/>
              <a:gd name="T70" fmla="*/ 11112 w 81"/>
              <a:gd name="T71" fmla="*/ 171450 h 152"/>
              <a:gd name="T72" fmla="*/ 11112 w 81"/>
              <a:gd name="T73" fmla="*/ 163513 h 152"/>
              <a:gd name="T74" fmla="*/ 12700 w 81"/>
              <a:gd name="T75" fmla="*/ 152400 h 152"/>
              <a:gd name="T76" fmla="*/ 15875 w 81"/>
              <a:gd name="T77" fmla="*/ 142875 h 152"/>
              <a:gd name="T78" fmla="*/ 17462 w 81"/>
              <a:gd name="T79" fmla="*/ 131763 h 152"/>
              <a:gd name="T80" fmla="*/ 22225 w 81"/>
              <a:gd name="T81" fmla="*/ 120650 h 152"/>
              <a:gd name="T82" fmla="*/ 26987 w 81"/>
              <a:gd name="T83" fmla="*/ 111125 h 152"/>
              <a:gd name="T84" fmla="*/ 31750 w 81"/>
              <a:gd name="T85" fmla="*/ 100013 h 152"/>
              <a:gd name="T86" fmla="*/ 36512 w 81"/>
              <a:gd name="T87" fmla="*/ 90488 h 152"/>
              <a:gd name="T88" fmla="*/ 39687 w 81"/>
              <a:gd name="T89" fmla="*/ 80963 h 152"/>
              <a:gd name="T90" fmla="*/ 44450 w 81"/>
              <a:gd name="T91" fmla="*/ 71438 h 152"/>
              <a:gd name="T92" fmla="*/ 52387 w 81"/>
              <a:gd name="T93" fmla="*/ 47625 h 152"/>
              <a:gd name="T94" fmla="*/ 52387 w 81"/>
              <a:gd name="T95" fmla="*/ 22225 h 152"/>
              <a:gd name="T96" fmla="*/ 49212 w 81"/>
              <a:gd name="T97" fmla="*/ 3175 h 152"/>
              <a:gd name="T98" fmla="*/ 49212 w 81"/>
              <a:gd name="T99" fmla="*/ 11113 h 152"/>
              <a:gd name="T100" fmla="*/ 39687 w 81"/>
              <a:gd name="T101" fmla="*/ 61913 h 152"/>
              <a:gd name="T102" fmla="*/ 17462 w 81"/>
              <a:gd name="T103" fmla="*/ 111125 h 152"/>
              <a:gd name="T104" fmla="*/ 1587 w 81"/>
              <a:gd name="T105" fmla="*/ 198438 h 152"/>
              <a:gd name="T106" fmla="*/ 63500 w 81"/>
              <a:gd name="T107" fmla="*/ 239713 h 1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1" h="152">
                <a:moveTo>
                  <a:pt x="72" y="141"/>
                </a:moveTo>
                <a:lnTo>
                  <a:pt x="76" y="135"/>
                </a:lnTo>
                <a:lnTo>
                  <a:pt x="78" y="126"/>
                </a:lnTo>
                <a:lnTo>
                  <a:pt x="80" y="116"/>
                </a:lnTo>
                <a:lnTo>
                  <a:pt x="78" y="106"/>
                </a:lnTo>
                <a:lnTo>
                  <a:pt x="76" y="94"/>
                </a:lnTo>
                <a:lnTo>
                  <a:pt x="73" y="83"/>
                </a:lnTo>
                <a:lnTo>
                  <a:pt x="70" y="70"/>
                </a:lnTo>
                <a:lnTo>
                  <a:pt x="64" y="60"/>
                </a:lnTo>
                <a:lnTo>
                  <a:pt x="60" y="53"/>
                </a:lnTo>
                <a:lnTo>
                  <a:pt x="59" y="47"/>
                </a:lnTo>
                <a:lnTo>
                  <a:pt x="56" y="41"/>
                </a:lnTo>
                <a:lnTo>
                  <a:pt x="55" y="35"/>
                </a:lnTo>
                <a:lnTo>
                  <a:pt x="53" y="28"/>
                </a:lnTo>
                <a:lnTo>
                  <a:pt x="52" y="21"/>
                </a:lnTo>
                <a:lnTo>
                  <a:pt x="52" y="13"/>
                </a:lnTo>
                <a:lnTo>
                  <a:pt x="52" y="7"/>
                </a:lnTo>
                <a:lnTo>
                  <a:pt x="52" y="10"/>
                </a:lnTo>
                <a:lnTo>
                  <a:pt x="51" y="12"/>
                </a:lnTo>
                <a:lnTo>
                  <a:pt x="51" y="13"/>
                </a:lnTo>
                <a:lnTo>
                  <a:pt x="51" y="16"/>
                </a:lnTo>
                <a:lnTo>
                  <a:pt x="50" y="19"/>
                </a:lnTo>
                <a:lnTo>
                  <a:pt x="50" y="21"/>
                </a:lnTo>
                <a:lnTo>
                  <a:pt x="50" y="23"/>
                </a:lnTo>
                <a:lnTo>
                  <a:pt x="50" y="25"/>
                </a:lnTo>
                <a:lnTo>
                  <a:pt x="50" y="28"/>
                </a:lnTo>
                <a:lnTo>
                  <a:pt x="50" y="31"/>
                </a:lnTo>
                <a:lnTo>
                  <a:pt x="51" y="34"/>
                </a:lnTo>
                <a:lnTo>
                  <a:pt x="51" y="37"/>
                </a:lnTo>
                <a:lnTo>
                  <a:pt x="51" y="39"/>
                </a:lnTo>
                <a:lnTo>
                  <a:pt x="52" y="42"/>
                </a:lnTo>
                <a:lnTo>
                  <a:pt x="53" y="45"/>
                </a:lnTo>
                <a:lnTo>
                  <a:pt x="53" y="48"/>
                </a:lnTo>
                <a:lnTo>
                  <a:pt x="54" y="49"/>
                </a:lnTo>
                <a:lnTo>
                  <a:pt x="55" y="50"/>
                </a:lnTo>
                <a:lnTo>
                  <a:pt x="56" y="52"/>
                </a:lnTo>
                <a:lnTo>
                  <a:pt x="56" y="53"/>
                </a:lnTo>
                <a:lnTo>
                  <a:pt x="57" y="54"/>
                </a:lnTo>
                <a:lnTo>
                  <a:pt x="57" y="55"/>
                </a:lnTo>
                <a:lnTo>
                  <a:pt x="58" y="56"/>
                </a:lnTo>
                <a:lnTo>
                  <a:pt x="59" y="57"/>
                </a:lnTo>
                <a:lnTo>
                  <a:pt x="59" y="58"/>
                </a:lnTo>
                <a:lnTo>
                  <a:pt x="60" y="60"/>
                </a:lnTo>
                <a:lnTo>
                  <a:pt x="60" y="61"/>
                </a:lnTo>
                <a:lnTo>
                  <a:pt x="60" y="62"/>
                </a:lnTo>
                <a:lnTo>
                  <a:pt x="60" y="63"/>
                </a:lnTo>
                <a:lnTo>
                  <a:pt x="62" y="64"/>
                </a:lnTo>
                <a:lnTo>
                  <a:pt x="62" y="65"/>
                </a:lnTo>
                <a:lnTo>
                  <a:pt x="63" y="67"/>
                </a:lnTo>
                <a:lnTo>
                  <a:pt x="63" y="68"/>
                </a:lnTo>
                <a:lnTo>
                  <a:pt x="64" y="69"/>
                </a:lnTo>
                <a:lnTo>
                  <a:pt x="64" y="71"/>
                </a:lnTo>
                <a:lnTo>
                  <a:pt x="65" y="72"/>
                </a:lnTo>
                <a:lnTo>
                  <a:pt x="65" y="74"/>
                </a:lnTo>
                <a:lnTo>
                  <a:pt x="66" y="75"/>
                </a:lnTo>
                <a:lnTo>
                  <a:pt x="66" y="76"/>
                </a:lnTo>
                <a:lnTo>
                  <a:pt x="67" y="77"/>
                </a:lnTo>
                <a:lnTo>
                  <a:pt x="67" y="79"/>
                </a:lnTo>
                <a:lnTo>
                  <a:pt x="67" y="80"/>
                </a:lnTo>
                <a:lnTo>
                  <a:pt x="68" y="81"/>
                </a:lnTo>
                <a:lnTo>
                  <a:pt x="68" y="82"/>
                </a:lnTo>
                <a:lnTo>
                  <a:pt x="69" y="83"/>
                </a:lnTo>
                <a:lnTo>
                  <a:pt x="69" y="85"/>
                </a:lnTo>
                <a:lnTo>
                  <a:pt x="69" y="86"/>
                </a:lnTo>
                <a:lnTo>
                  <a:pt x="70" y="87"/>
                </a:lnTo>
                <a:lnTo>
                  <a:pt x="70" y="88"/>
                </a:lnTo>
                <a:lnTo>
                  <a:pt x="70" y="89"/>
                </a:lnTo>
                <a:lnTo>
                  <a:pt x="71" y="90"/>
                </a:lnTo>
                <a:lnTo>
                  <a:pt x="71" y="92"/>
                </a:lnTo>
                <a:lnTo>
                  <a:pt x="71" y="93"/>
                </a:lnTo>
                <a:lnTo>
                  <a:pt x="72" y="94"/>
                </a:lnTo>
                <a:lnTo>
                  <a:pt x="73" y="96"/>
                </a:lnTo>
                <a:lnTo>
                  <a:pt x="73" y="97"/>
                </a:lnTo>
                <a:lnTo>
                  <a:pt x="73" y="98"/>
                </a:lnTo>
                <a:lnTo>
                  <a:pt x="73" y="100"/>
                </a:lnTo>
                <a:lnTo>
                  <a:pt x="73" y="101"/>
                </a:lnTo>
                <a:lnTo>
                  <a:pt x="73" y="103"/>
                </a:lnTo>
                <a:lnTo>
                  <a:pt x="73" y="104"/>
                </a:lnTo>
                <a:lnTo>
                  <a:pt x="73" y="105"/>
                </a:lnTo>
                <a:lnTo>
                  <a:pt x="74" y="106"/>
                </a:lnTo>
                <a:lnTo>
                  <a:pt x="74" y="107"/>
                </a:lnTo>
                <a:lnTo>
                  <a:pt x="74" y="108"/>
                </a:lnTo>
                <a:lnTo>
                  <a:pt x="74" y="109"/>
                </a:lnTo>
                <a:lnTo>
                  <a:pt x="74" y="111"/>
                </a:lnTo>
                <a:lnTo>
                  <a:pt x="74" y="112"/>
                </a:lnTo>
                <a:lnTo>
                  <a:pt x="74" y="113"/>
                </a:lnTo>
                <a:lnTo>
                  <a:pt x="74" y="114"/>
                </a:lnTo>
                <a:lnTo>
                  <a:pt x="74" y="115"/>
                </a:lnTo>
                <a:lnTo>
                  <a:pt x="74" y="116"/>
                </a:lnTo>
                <a:lnTo>
                  <a:pt x="74" y="118"/>
                </a:lnTo>
                <a:lnTo>
                  <a:pt x="74" y="119"/>
                </a:lnTo>
                <a:lnTo>
                  <a:pt x="74" y="120"/>
                </a:lnTo>
                <a:lnTo>
                  <a:pt x="74" y="121"/>
                </a:lnTo>
                <a:lnTo>
                  <a:pt x="73" y="122"/>
                </a:lnTo>
                <a:lnTo>
                  <a:pt x="73" y="123"/>
                </a:lnTo>
                <a:lnTo>
                  <a:pt x="73" y="124"/>
                </a:lnTo>
                <a:lnTo>
                  <a:pt x="73" y="125"/>
                </a:lnTo>
                <a:lnTo>
                  <a:pt x="73" y="126"/>
                </a:lnTo>
                <a:lnTo>
                  <a:pt x="73" y="127"/>
                </a:lnTo>
                <a:lnTo>
                  <a:pt x="72" y="129"/>
                </a:lnTo>
                <a:lnTo>
                  <a:pt x="71" y="130"/>
                </a:lnTo>
                <a:lnTo>
                  <a:pt x="71" y="131"/>
                </a:lnTo>
                <a:lnTo>
                  <a:pt x="70" y="131"/>
                </a:lnTo>
                <a:lnTo>
                  <a:pt x="70" y="132"/>
                </a:lnTo>
                <a:lnTo>
                  <a:pt x="69" y="133"/>
                </a:lnTo>
                <a:lnTo>
                  <a:pt x="69" y="134"/>
                </a:lnTo>
                <a:lnTo>
                  <a:pt x="68" y="134"/>
                </a:lnTo>
                <a:lnTo>
                  <a:pt x="67" y="135"/>
                </a:lnTo>
                <a:lnTo>
                  <a:pt x="67" y="136"/>
                </a:lnTo>
                <a:lnTo>
                  <a:pt x="66" y="137"/>
                </a:lnTo>
                <a:lnTo>
                  <a:pt x="65" y="137"/>
                </a:lnTo>
                <a:lnTo>
                  <a:pt x="64" y="138"/>
                </a:lnTo>
                <a:lnTo>
                  <a:pt x="63" y="138"/>
                </a:lnTo>
                <a:lnTo>
                  <a:pt x="62" y="139"/>
                </a:lnTo>
                <a:lnTo>
                  <a:pt x="61" y="139"/>
                </a:lnTo>
                <a:lnTo>
                  <a:pt x="60" y="140"/>
                </a:lnTo>
                <a:lnTo>
                  <a:pt x="59" y="141"/>
                </a:lnTo>
                <a:lnTo>
                  <a:pt x="57" y="141"/>
                </a:lnTo>
                <a:lnTo>
                  <a:pt x="56" y="141"/>
                </a:lnTo>
                <a:lnTo>
                  <a:pt x="55" y="142"/>
                </a:lnTo>
                <a:lnTo>
                  <a:pt x="53" y="142"/>
                </a:lnTo>
                <a:lnTo>
                  <a:pt x="52" y="143"/>
                </a:lnTo>
                <a:lnTo>
                  <a:pt x="51" y="143"/>
                </a:lnTo>
                <a:lnTo>
                  <a:pt x="49" y="143"/>
                </a:lnTo>
                <a:lnTo>
                  <a:pt x="48" y="143"/>
                </a:lnTo>
                <a:lnTo>
                  <a:pt x="47" y="143"/>
                </a:lnTo>
                <a:lnTo>
                  <a:pt x="46" y="143"/>
                </a:lnTo>
                <a:lnTo>
                  <a:pt x="45" y="143"/>
                </a:lnTo>
                <a:lnTo>
                  <a:pt x="43" y="143"/>
                </a:lnTo>
                <a:lnTo>
                  <a:pt x="41" y="143"/>
                </a:lnTo>
                <a:lnTo>
                  <a:pt x="40" y="143"/>
                </a:lnTo>
                <a:lnTo>
                  <a:pt x="38" y="143"/>
                </a:lnTo>
                <a:lnTo>
                  <a:pt x="37" y="143"/>
                </a:lnTo>
                <a:lnTo>
                  <a:pt x="35" y="143"/>
                </a:lnTo>
                <a:lnTo>
                  <a:pt x="34" y="143"/>
                </a:lnTo>
                <a:lnTo>
                  <a:pt x="33" y="143"/>
                </a:lnTo>
                <a:lnTo>
                  <a:pt x="32" y="142"/>
                </a:lnTo>
                <a:lnTo>
                  <a:pt x="30" y="142"/>
                </a:lnTo>
                <a:lnTo>
                  <a:pt x="29" y="141"/>
                </a:lnTo>
                <a:lnTo>
                  <a:pt x="27" y="141"/>
                </a:lnTo>
                <a:lnTo>
                  <a:pt x="26" y="141"/>
                </a:lnTo>
                <a:lnTo>
                  <a:pt x="25" y="141"/>
                </a:lnTo>
                <a:lnTo>
                  <a:pt x="24" y="140"/>
                </a:lnTo>
                <a:lnTo>
                  <a:pt x="23" y="140"/>
                </a:lnTo>
                <a:lnTo>
                  <a:pt x="21" y="140"/>
                </a:lnTo>
                <a:lnTo>
                  <a:pt x="20" y="139"/>
                </a:lnTo>
                <a:lnTo>
                  <a:pt x="19" y="138"/>
                </a:lnTo>
                <a:lnTo>
                  <a:pt x="18" y="138"/>
                </a:lnTo>
                <a:lnTo>
                  <a:pt x="17" y="138"/>
                </a:lnTo>
                <a:lnTo>
                  <a:pt x="17" y="137"/>
                </a:lnTo>
                <a:lnTo>
                  <a:pt x="16" y="137"/>
                </a:lnTo>
                <a:lnTo>
                  <a:pt x="15" y="136"/>
                </a:lnTo>
                <a:lnTo>
                  <a:pt x="14" y="135"/>
                </a:lnTo>
                <a:lnTo>
                  <a:pt x="13" y="135"/>
                </a:lnTo>
                <a:lnTo>
                  <a:pt x="13" y="134"/>
                </a:lnTo>
                <a:lnTo>
                  <a:pt x="12" y="134"/>
                </a:lnTo>
                <a:lnTo>
                  <a:pt x="11" y="133"/>
                </a:lnTo>
                <a:lnTo>
                  <a:pt x="11" y="132"/>
                </a:lnTo>
                <a:lnTo>
                  <a:pt x="10" y="131"/>
                </a:lnTo>
                <a:lnTo>
                  <a:pt x="10" y="130"/>
                </a:lnTo>
                <a:lnTo>
                  <a:pt x="9" y="129"/>
                </a:lnTo>
                <a:lnTo>
                  <a:pt x="9" y="128"/>
                </a:lnTo>
                <a:lnTo>
                  <a:pt x="8" y="127"/>
                </a:lnTo>
                <a:lnTo>
                  <a:pt x="7" y="126"/>
                </a:lnTo>
                <a:lnTo>
                  <a:pt x="7" y="125"/>
                </a:lnTo>
                <a:lnTo>
                  <a:pt x="7" y="124"/>
                </a:lnTo>
                <a:lnTo>
                  <a:pt x="7" y="123"/>
                </a:lnTo>
                <a:lnTo>
                  <a:pt x="7" y="122"/>
                </a:lnTo>
                <a:lnTo>
                  <a:pt x="7" y="121"/>
                </a:lnTo>
                <a:lnTo>
                  <a:pt x="7" y="119"/>
                </a:lnTo>
                <a:lnTo>
                  <a:pt x="6" y="118"/>
                </a:lnTo>
                <a:lnTo>
                  <a:pt x="6" y="117"/>
                </a:lnTo>
                <a:lnTo>
                  <a:pt x="6" y="116"/>
                </a:lnTo>
                <a:lnTo>
                  <a:pt x="6" y="115"/>
                </a:lnTo>
                <a:lnTo>
                  <a:pt x="6" y="114"/>
                </a:lnTo>
                <a:lnTo>
                  <a:pt x="6" y="113"/>
                </a:lnTo>
                <a:lnTo>
                  <a:pt x="6" y="112"/>
                </a:lnTo>
                <a:lnTo>
                  <a:pt x="7" y="111"/>
                </a:lnTo>
                <a:lnTo>
                  <a:pt x="7" y="109"/>
                </a:lnTo>
                <a:lnTo>
                  <a:pt x="7" y="108"/>
                </a:lnTo>
                <a:lnTo>
                  <a:pt x="7" y="107"/>
                </a:lnTo>
                <a:lnTo>
                  <a:pt x="7" y="106"/>
                </a:lnTo>
                <a:lnTo>
                  <a:pt x="7" y="105"/>
                </a:lnTo>
                <a:lnTo>
                  <a:pt x="7" y="104"/>
                </a:lnTo>
                <a:lnTo>
                  <a:pt x="7" y="103"/>
                </a:lnTo>
                <a:lnTo>
                  <a:pt x="7" y="101"/>
                </a:lnTo>
                <a:lnTo>
                  <a:pt x="7" y="100"/>
                </a:lnTo>
                <a:lnTo>
                  <a:pt x="7" y="99"/>
                </a:lnTo>
                <a:lnTo>
                  <a:pt x="8" y="97"/>
                </a:lnTo>
                <a:lnTo>
                  <a:pt x="8" y="96"/>
                </a:lnTo>
                <a:lnTo>
                  <a:pt x="9" y="95"/>
                </a:lnTo>
                <a:lnTo>
                  <a:pt x="9" y="93"/>
                </a:lnTo>
                <a:lnTo>
                  <a:pt x="9" y="92"/>
                </a:lnTo>
                <a:lnTo>
                  <a:pt x="9" y="91"/>
                </a:lnTo>
                <a:lnTo>
                  <a:pt x="10" y="90"/>
                </a:lnTo>
                <a:lnTo>
                  <a:pt x="10" y="88"/>
                </a:lnTo>
                <a:lnTo>
                  <a:pt x="10" y="87"/>
                </a:lnTo>
                <a:lnTo>
                  <a:pt x="11" y="85"/>
                </a:lnTo>
                <a:lnTo>
                  <a:pt x="11" y="84"/>
                </a:lnTo>
                <a:lnTo>
                  <a:pt x="11" y="83"/>
                </a:lnTo>
                <a:lnTo>
                  <a:pt x="12" y="82"/>
                </a:lnTo>
                <a:lnTo>
                  <a:pt x="13" y="80"/>
                </a:lnTo>
                <a:lnTo>
                  <a:pt x="13" y="79"/>
                </a:lnTo>
                <a:lnTo>
                  <a:pt x="14" y="78"/>
                </a:lnTo>
                <a:lnTo>
                  <a:pt x="14" y="76"/>
                </a:lnTo>
                <a:lnTo>
                  <a:pt x="15" y="75"/>
                </a:lnTo>
                <a:lnTo>
                  <a:pt x="16" y="74"/>
                </a:lnTo>
                <a:lnTo>
                  <a:pt x="16" y="72"/>
                </a:lnTo>
                <a:lnTo>
                  <a:pt x="17" y="71"/>
                </a:lnTo>
                <a:lnTo>
                  <a:pt x="17" y="70"/>
                </a:lnTo>
                <a:lnTo>
                  <a:pt x="18" y="68"/>
                </a:lnTo>
                <a:lnTo>
                  <a:pt x="18" y="67"/>
                </a:lnTo>
                <a:lnTo>
                  <a:pt x="19" y="66"/>
                </a:lnTo>
                <a:lnTo>
                  <a:pt x="20" y="64"/>
                </a:lnTo>
                <a:lnTo>
                  <a:pt x="20" y="63"/>
                </a:lnTo>
                <a:lnTo>
                  <a:pt x="21" y="62"/>
                </a:lnTo>
                <a:lnTo>
                  <a:pt x="21" y="61"/>
                </a:lnTo>
                <a:lnTo>
                  <a:pt x="22" y="60"/>
                </a:lnTo>
                <a:lnTo>
                  <a:pt x="23" y="58"/>
                </a:lnTo>
                <a:lnTo>
                  <a:pt x="23" y="57"/>
                </a:lnTo>
                <a:lnTo>
                  <a:pt x="24" y="56"/>
                </a:lnTo>
                <a:lnTo>
                  <a:pt x="24" y="55"/>
                </a:lnTo>
                <a:lnTo>
                  <a:pt x="25" y="54"/>
                </a:lnTo>
                <a:lnTo>
                  <a:pt x="25" y="53"/>
                </a:lnTo>
                <a:lnTo>
                  <a:pt x="25" y="51"/>
                </a:lnTo>
                <a:lnTo>
                  <a:pt x="26" y="50"/>
                </a:lnTo>
                <a:lnTo>
                  <a:pt x="27" y="49"/>
                </a:lnTo>
                <a:lnTo>
                  <a:pt x="27" y="48"/>
                </a:lnTo>
                <a:lnTo>
                  <a:pt x="28" y="46"/>
                </a:lnTo>
                <a:lnTo>
                  <a:pt x="28" y="45"/>
                </a:lnTo>
                <a:lnTo>
                  <a:pt x="29" y="42"/>
                </a:lnTo>
                <a:lnTo>
                  <a:pt x="31" y="39"/>
                </a:lnTo>
                <a:lnTo>
                  <a:pt x="31" y="36"/>
                </a:lnTo>
                <a:lnTo>
                  <a:pt x="32" y="33"/>
                </a:lnTo>
                <a:lnTo>
                  <a:pt x="33" y="30"/>
                </a:lnTo>
                <a:lnTo>
                  <a:pt x="33" y="26"/>
                </a:lnTo>
                <a:lnTo>
                  <a:pt x="33" y="23"/>
                </a:lnTo>
                <a:lnTo>
                  <a:pt x="33" y="19"/>
                </a:lnTo>
                <a:lnTo>
                  <a:pt x="33" y="17"/>
                </a:lnTo>
                <a:lnTo>
                  <a:pt x="33" y="14"/>
                </a:lnTo>
                <a:lnTo>
                  <a:pt x="33" y="13"/>
                </a:lnTo>
                <a:lnTo>
                  <a:pt x="33" y="10"/>
                </a:lnTo>
                <a:lnTo>
                  <a:pt x="32" y="7"/>
                </a:lnTo>
                <a:lnTo>
                  <a:pt x="32" y="5"/>
                </a:lnTo>
                <a:lnTo>
                  <a:pt x="31" y="2"/>
                </a:lnTo>
                <a:lnTo>
                  <a:pt x="31" y="0"/>
                </a:lnTo>
                <a:lnTo>
                  <a:pt x="31" y="2"/>
                </a:lnTo>
                <a:lnTo>
                  <a:pt x="31" y="4"/>
                </a:lnTo>
                <a:lnTo>
                  <a:pt x="31" y="6"/>
                </a:lnTo>
                <a:lnTo>
                  <a:pt x="31" y="7"/>
                </a:lnTo>
                <a:lnTo>
                  <a:pt x="31" y="13"/>
                </a:lnTo>
                <a:lnTo>
                  <a:pt x="30" y="20"/>
                </a:lnTo>
                <a:lnTo>
                  <a:pt x="29" y="27"/>
                </a:lnTo>
                <a:lnTo>
                  <a:pt x="28" y="34"/>
                </a:lnTo>
                <a:lnTo>
                  <a:pt x="25" y="39"/>
                </a:lnTo>
                <a:lnTo>
                  <a:pt x="23" y="46"/>
                </a:lnTo>
                <a:lnTo>
                  <a:pt x="20" y="52"/>
                </a:lnTo>
                <a:lnTo>
                  <a:pt x="18" y="58"/>
                </a:lnTo>
                <a:lnTo>
                  <a:pt x="17" y="60"/>
                </a:lnTo>
                <a:lnTo>
                  <a:pt x="11" y="70"/>
                </a:lnTo>
                <a:lnTo>
                  <a:pt x="7" y="83"/>
                </a:lnTo>
                <a:lnTo>
                  <a:pt x="4" y="94"/>
                </a:lnTo>
                <a:lnTo>
                  <a:pt x="2" y="105"/>
                </a:lnTo>
                <a:lnTo>
                  <a:pt x="0" y="115"/>
                </a:lnTo>
                <a:lnTo>
                  <a:pt x="1" y="125"/>
                </a:lnTo>
                <a:lnTo>
                  <a:pt x="4" y="134"/>
                </a:lnTo>
                <a:lnTo>
                  <a:pt x="9" y="141"/>
                </a:lnTo>
                <a:lnTo>
                  <a:pt x="17" y="146"/>
                </a:lnTo>
                <a:lnTo>
                  <a:pt x="27" y="150"/>
                </a:lnTo>
                <a:lnTo>
                  <a:pt x="40" y="151"/>
                </a:lnTo>
                <a:lnTo>
                  <a:pt x="53" y="150"/>
                </a:lnTo>
                <a:lnTo>
                  <a:pt x="63" y="147"/>
                </a:lnTo>
                <a:lnTo>
                  <a:pt x="72" y="141"/>
                </a:lnTo>
              </a:path>
            </a:pathLst>
          </a:custGeom>
          <a:solidFill>
            <a:srgbClr val="A4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6" name="Freeform 4"/>
          <p:cNvSpPr>
            <a:spLocks/>
          </p:cNvSpPr>
          <p:nvPr/>
        </p:nvSpPr>
        <p:spPr bwMode="auto">
          <a:xfrm>
            <a:off x="4600575" y="5207000"/>
            <a:ext cx="9525" cy="28575"/>
          </a:xfrm>
          <a:custGeom>
            <a:avLst/>
            <a:gdLst>
              <a:gd name="T0" fmla="*/ 7938 w 6"/>
              <a:gd name="T1" fmla="*/ 26988 h 18"/>
              <a:gd name="T2" fmla="*/ 7938 w 6"/>
              <a:gd name="T3" fmla="*/ 23813 h 18"/>
              <a:gd name="T4" fmla="*/ 7938 w 6"/>
              <a:gd name="T5" fmla="*/ 20638 h 18"/>
              <a:gd name="T6" fmla="*/ 7938 w 6"/>
              <a:gd name="T7" fmla="*/ 19050 h 18"/>
              <a:gd name="T8" fmla="*/ 7938 w 6"/>
              <a:gd name="T9" fmla="*/ 15875 h 18"/>
              <a:gd name="T10" fmla="*/ 7938 w 6"/>
              <a:gd name="T11" fmla="*/ 11113 h 18"/>
              <a:gd name="T12" fmla="*/ 7938 w 6"/>
              <a:gd name="T13" fmla="*/ 6350 h 18"/>
              <a:gd name="T14" fmla="*/ 6350 w 6"/>
              <a:gd name="T15" fmla="*/ 3175 h 18"/>
              <a:gd name="T16" fmla="*/ 6350 w 6"/>
              <a:gd name="T17" fmla="*/ 0 h 18"/>
              <a:gd name="T18" fmla="*/ 4763 w 6"/>
              <a:gd name="T19" fmla="*/ 1588 h 18"/>
              <a:gd name="T20" fmla="*/ 4763 w 6"/>
              <a:gd name="T21" fmla="*/ 6350 h 18"/>
              <a:gd name="T22" fmla="*/ 4763 w 6"/>
              <a:gd name="T23" fmla="*/ 9525 h 18"/>
              <a:gd name="T24" fmla="*/ 3175 w 6"/>
              <a:gd name="T25" fmla="*/ 12700 h 18"/>
              <a:gd name="T26" fmla="*/ 3175 w 6"/>
              <a:gd name="T27" fmla="*/ 15875 h 18"/>
              <a:gd name="T28" fmla="*/ 1588 w 6"/>
              <a:gd name="T29" fmla="*/ 19050 h 18"/>
              <a:gd name="T30" fmla="*/ 1588 w 6"/>
              <a:gd name="T31" fmla="*/ 22225 h 18"/>
              <a:gd name="T32" fmla="*/ 0 w 6"/>
              <a:gd name="T33" fmla="*/ 25400 h 18"/>
              <a:gd name="T34" fmla="*/ 7938 w 6"/>
              <a:gd name="T35" fmla="*/ 26988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" h="18">
                <a:moveTo>
                  <a:pt x="5" y="17"/>
                </a:moveTo>
                <a:lnTo>
                  <a:pt x="5" y="15"/>
                </a:lnTo>
                <a:lnTo>
                  <a:pt x="5" y="13"/>
                </a:lnTo>
                <a:lnTo>
                  <a:pt x="5" y="12"/>
                </a:lnTo>
                <a:lnTo>
                  <a:pt x="5" y="10"/>
                </a:lnTo>
                <a:lnTo>
                  <a:pt x="5" y="7"/>
                </a:lnTo>
                <a:lnTo>
                  <a:pt x="5" y="4"/>
                </a:lnTo>
                <a:lnTo>
                  <a:pt x="4" y="2"/>
                </a:lnTo>
                <a:lnTo>
                  <a:pt x="4" y="0"/>
                </a:lnTo>
                <a:lnTo>
                  <a:pt x="3" y="1"/>
                </a:lnTo>
                <a:lnTo>
                  <a:pt x="3" y="4"/>
                </a:lnTo>
                <a:lnTo>
                  <a:pt x="3" y="6"/>
                </a:lnTo>
                <a:lnTo>
                  <a:pt x="2" y="8"/>
                </a:lnTo>
                <a:lnTo>
                  <a:pt x="2" y="10"/>
                </a:lnTo>
                <a:lnTo>
                  <a:pt x="1" y="12"/>
                </a:lnTo>
                <a:lnTo>
                  <a:pt x="1" y="14"/>
                </a:lnTo>
                <a:lnTo>
                  <a:pt x="0" y="16"/>
                </a:lnTo>
                <a:lnTo>
                  <a:pt x="5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7" name="Freeform 5"/>
          <p:cNvSpPr>
            <a:spLocks/>
          </p:cNvSpPr>
          <p:nvPr/>
        </p:nvSpPr>
        <p:spPr bwMode="auto">
          <a:xfrm>
            <a:off x="5167313" y="3833813"/>
            <a:ext cx="28575" cy="9525"/>
          </a:xfrm>
          <a:custGeom>
            <a:avLst/>
            <a:gdLst>
              <a:gd name="T0" fmla="*/ 26988 w 18"/>
              <a:gd name="T1" fmla="*/ 1588 h 6"/>
              <a:gd name="T2" fmla="*/ 23813 w 18"/>
              <a:gd name="T3" fmla="*/ 3175 h 6"/>
              <a:gd name="T4" fmla="*/ 20638 w 18"/>
              <a:gd name="T5" fmla="*/ 6350 h 6"/>
              <a:gd name="T6" fmla="*/ 14288 w 18"/>
              <a:gd name="T7" fmla="*/ 7938 h 6"/>
              <a:gd name="T8" fmla="*/ 9525 w 18"/>
              <a:gd name="T9" fmla="*/ 7938 h 6"/>
              <a:gd name="T10" fmla="*/ 0 w 18"/>
              <a:gd name="T11" fmla="*/ 3175 h 6"/>
              <a:gd name="T12" fmla="*/ 4763 w 18"/>
              <a:gd name="T13" fmla="*/ 3175 h 6"/>
              <a:gd name="T14" fmla="*/ 7938 w 18"/>
              <a:gd name="T15" fmla="*/ 1588 h 6"/>
              <a:gd name="T16" fmla="*/ 11113 w 18"/>
              <a:gd name="T17" fmla="*/ 0 h 6"/>
              <a:gd name="T18" fmla="*/ 15875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5" y="2"/>
                </a:lnTo>
                <a:lnTo>
                  <a:pt x="13" y="4"/>
                </a:lnTo>
                <a:lnTo>
                  <a:pt x="9" y="5"/>
                </a:lnTo>
                <a:lnTo>
                  <a:pt x="6" y="5"/>
                </a:lnTo>
                <a:lnTo>
                  <a:pt x="0" y="2"/>
                </a:lnTo>
                <a:lnTo>
                  <a:pt x="3" y="2"/>
                </a:lnTo>
                <a:lnTo>
                  <a:pt x="5" y="1"/>
                </a:lnTo>
                <a:lnTo>
                  <a:pt x="7" y="0"/>
                </a:lnTo>
                <a:lnTo>
                  <a:pt x="10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8" name="Freeform 6"/>
          <p:cNvSpPr>
            <a:spLocks/>
          </p:cNvSpPr>
          <p:nvPr/>
        </p:nvSpPr>
        <p:spPr bwMode="auto">
          <a:xfrm>
            <a:off x="4467225" y="3168650"/>
            <a:ext cx="9525" cy="28575"/>
          </a:xfrm>
          <a:custGeom>
            <a:avLst/>
            <a:gdLst>
              <a:gd name="T0" fmla="*/ 7938 w 6"/>
              <a:gd name="T1" fmla="*/ 26988 h 18"/>
              <a:gd name="T2" fmla="*/ 7938 w 6"/>
              <a:gd name="T3" fmla="*/ 23813 h 18"/>
              <a:gd name="T4" fmla="*/ 7938 w 6"/>
              <a:gd name="T5" fmla="*/ 20638 h 18"/>
              <a:gd name="T6" fmla="*/ 7938 w 6"/>
              <a:gd name="T7" fmla="*/ 19050 h 18"/>
              <a:gd name="T8" fmla="*/ 7938 w 6"/>
              <a:gd name="T9" fmla="*/ 15875 h 18"/>
              <a:gd name="T10" fmla="*/ 7938 w 6"/>
              <a:gd name="T11" fmla="*/ 11113 h 18"/>
              <a:gd name="T12" fmla="*/ 7938 w 6"/>
              <a:gd name="T13" fmla="*/ 6350 h 18"/>
              <a:gd name="T14" fmla="*/ 6350 w 6"/>
              <a:gd name="T15" fmla="*/ 3175 h 18"/>
              <a:gd name="T16" fmla="*/ 4763 w 6"/>
              <a:gd name="T17" fmla="*/ 0 h 18"/>
              <a:gd name="T18" fmla="*/ 4763 w 6"/>
              <a:gd name="T19" fmla="*/ 1588 h 18"/>
              <a:gd name="T20" fmla="*/ 4763 w 6"/>
              <a:gd name="T21" fmla="*/ 6350 h 18"/>
              <a:gd name="T22" fmla="*/ 4763 w 6"/>
              <a:gd name="T23" fmla="*/ 9525 h 18"/>
              <a:gd name="T24" fmla="*/ 3175 w 6"/>
              <a:gd name="T25" fmla="*/ 12700 h 18"/>
              <a:gd name="T26" fmla="*/ 3175 w 6"/>
              <a:gd name="T27" fmla="*/ 15875 h 18"/>
              <a:gd name="T28" fmla="*/ 1588 w 6"/>
              <a:gd name="T29" fmla="*/ 19050 h 18"/>
              <a:gd name="T30" fmla="*/ 1588 w 6"/>
              <a:gd name="T31" fmla="*/ 22225 h 18"/>
              <a:gd name="T32" fmla="*/ 0 w 6"/>
              <a:gd name="T33" fmla="*/ 25400 h 18"/>
              <a:gd name="T34" fmla="*/ 7938 w 6"/>
              <a:gd name="T35" fmla="*/ 26988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" h="18">
                <a:moveTo>
                  <a:pt x="5" y="17"/>
                </a:moveTo>
                <a:lnTo>
                  <a:pt x="5" y="15"/>
                </a:lnTo>
                <a:lnTo>
                  <a:pt x="5" y="13"/>
                </a:lnTo>
                <a:lnTo>
                  <a:pt x="5" y="12"/>
                </a:lnTo>
                <a:lnTo>
                  <a:pt x="5" y="10"/>
                </a:lnTo>
                <a:lnTo>
                  <a:pt x="5" y="7"/>
                </a:lnTo>
                <a:lnTo>
                  <a:pt x="5" y="4"/>
                </a:lnTo>
                <a:lnTo>
                  <a:pt x="4" y="2"/>
                </a:lnTo>
                <a:lnTo>
                  <a:pt x="3" y="0"/>
                </a:lnTo>
                <a:lnTo>
                  <a:pt x="3" y="1"/>
                </a:lnTo>
                <a:lnTo>
                  <a:pt x="3" y="4"/>
                </a:lnTo>
                <a:lnTo>
                  <a:pt x="3" y="6"/>
                </a:lnTo>
                <a:lnTo>
                  <a:pt x="2" y="8"/>
                </a:lnTo>
                <a:lnTo>
                  <a:pt x="2" y="10"/>
                </a:lnTo>
                <a:lnTo>
                  <a:pt x="1" y="12"/>
                </a:lnTo>
                <a:lnTo>
                  <a:pt x="1" y="14"/>
                </a:lnTo>
                <a:lnTo>
                  <a:pt x="0" y="16"/>
                </a:lnTo>
                <a:lnTo>
                  <a:pt x="5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9" name="Freeform 7"/>
          <p:cNvSpPr>
            <a:spLocks/>
          </p:cNvSpPr>
          <p:nvPr/>
        </p:nvSpPr>
        <p:spPr bwMode="auto">
          <a:xfrm>
            <a:off x="3462338" y="4411663"/>
            <a:ext cx="28575" cy="9525"/>
          </a:xfrm>
          <a:custGeom>
            <a:avLst/>
            <a:gdLst>
              <a:gd name="T0" fmla="*/ 26988 w 18"/>
              <a:gd name="T1" fmla="*/ 1588 h 6"/>
              <a:gd name="T2" fmla="*/ 23813 w 18"/>
              <a:gd name="T3" fmla="*/ 4763 h 6"/>
              <a:gd name="T4" fmla="*/ 20638 w 18"/>
              <a:gd name="T5" fmla="*/ 6350 h 6"/>
              <a:gd name="T6" fmla="*/ 14288 w 18"/>
              <a:gd name="T7" fmla="*/ 7938 h 6"/>
              <a:gd name="T8" fmla="*/ 9525 w 18"/>
              <a:gd name="T9" fmla="*/ 7938 h 6"/>
              <a:gd name="T10" fmla="*/ 0 w 18"/>
              <a:gd name="T11" fmla="*/ 3175 h 6"/>
              <a:gd name="T12" fmla="*/ 3175 w 18"/>
              <a:gd name="T13" fmla="*/ 3175 h 6"/>
              <a:gd name="T14" fmla="*/ 7938 w 18"/>
              <a:gd name="T15" fmla="*/ 3175 h 6"/>
              <a:gd name="T16" fmla="*/ 11113 w 18"/>
              <a:gd name="T17" fmla="*/ 1588 h 6"/>
              <a:gd name="T18" fmla="*/ 15875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5" y="3"/>
                </a:lnTo>
                <a:lnTo>
                  <a:pt x="13" y="4"/>
                </a:lnTo>
                <a:lnTo>
                  <a:pt x="9" y="5"/>
                </a:lnTo>
                <a:lnTo>
                  <a:pt x="6" y="5"/>
                </a:lnTo>
                <a:lnTo>
                  <a:pt x="0" y="2"/>
                </a:lnTo>
                <a:lnTo>
                  <a:pt x="2" y="2"/>
                </a:lnTo>
                <a:lnTo>
                  <a:pt x="5" y="2"/>
                </a:lnTo>
                <a:lnTo>
                  <a:pt x="7" y="1"/>
                </a:lnTo>
                <a:lnTo>
                  <a:pt x="10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4089400" y="4803775"/>
            <a:ext cx="0" cy="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01" name="Freeform 9"/>
          <p:cNvSpPr>
            <a:spLocks/>
          </p:cNvSpPr>
          <p:nvPr/>
        </p:nvSpPr>
        <p:spPr bwMode="auto">
          <a:xfrm>
            <a:off x="4068763" y="4860925"/>
            <a:ext cx="7937" cy="28575"/>
          </a:xfrm>
          <a:custGeom>
            <a:avLst/>
            <a:gdLst>
              <a:gd name="T0" fmla="*/ 6350 w 5"/>
              <a:gd name="T1" fmla="*/ 26988 h 18"/>
              <a:gd name="T2" fmla="*/ 6350 w 5"/>
              <a:gd name="T3" fmla="*/ 25400 h 18"/>
              <a:gd name="T4" fmla="*/ 6350 w 5"/>
              <a:gd name="T5" fmla="*/ 22225 h 18"/>
              <a:gd name="T6" fmla="*/ 6350 w 5"/>
              <a:gd name="T7" fmla="*/ 20638 h 18"/>
              <a:gd name="T8" fmla="*/ 6350 w 5"/>
              <a:gd name="T9" fmla="*/ 17463 h 18"/>
              <a:gd name="T10" fmla="*/ 6350 w 5"/>
              <a:gd name="T11" fmla="*/ 12700 h 18"/>
              <a:gd name="T12" fmla="*/ 6350 w 5"/>
              <a:gd name="T13" fmla="*/ 7938 h 18"/>
              <a:gd name="T14" fmla="*/ 4762 w 5"/>
              <a:gd name="T15" fmla="*/ 4763 h 18"/>
              <a:gd name="T16" fmla="*/ 4762 w 5"/>
              <a:gd name="T17" fmla="*/ 0 h 18"/>
              <a:gd name="T18" fmla="*/ 4762 w 5"/>
              <a:gd name="T19" fmla="*/ 3175 h 18"/>
              <a:gd name="T20" fmla="*/ 4762 w 5"/>
              <a:gd name="T21" fmla="*/ 6350 h 18"/>
              <a:gd name="T22" fmla="*/ 3175 w 5"/>
              <a:gd name="T23" fmla="*/ 11113 h 18"/>
              <a:gd name="T24" fmla="*/ 3175 w 5"/>
              <a:gd name="T25" fmla="*/ 14288 h 18"/>
              <a:gd name="T26" fmla="*/ 3175 w 5"/>
              <a:gd name="T27" fmla="*/ 17463 h 18"/>
              <a:gd name="T28" fmla="*/ 1587 w 5"/>
              <a:gd name="T29" fmla="*/ 20638 h 18"/>
              <a:gd name="T30" fmla="*/ 1587 w 5"/>
              <a:gd name="T31" fmla="*/ 23813 h 18"/>
              <a:gd name="T32" fmla="*/ 0 w 5"/>
              <a:gd name="T33" fmla="*/ 25400 h 18"/>
              <a:gd name="T34" fmla="*/ 6350 w 5"/>
              <a:gd name="T35" fmla="*/ 26988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" h="18">
                <a:moveTo>
                  <a:pt x="4" y="17"/>
                </a:moveTo>
                <a:lnTo>
                  <a:pt x="4" y="16"/>
                </a:lnTo>
                <a:lnTo>
                  <a:pt x="4" y="14"/>
                </a:lnTo>
                <a:lnTo>
                  <a:pt x="4" y="13"/>
                </a:lnTo>
                <a:lnTo>
                  <a:pt x="4" y="11"/>
                </a:lnTo>
                <a:lnTo>
                  <a:pt x="4" y="8"/>
                </a:lnTo>
                <a:lnTo>
                  <a:pt x="4" y="5"/>
                </a:lnTo>
                <a:lnTo>
                  <a:pt x="3" y="3"/>
                </a:lnTo>
                <a:lnTo>
                  <a:pt x="3" y="0"/>
                </a:lnTo>
                <a:lnTo>
                  <a:pt x="3" y="2"/>
                </a:lnTo>
                <a:lnTo>
                  <a:pt x="3" y="4"/>
                </a:lnTo>
                <a:lnTo>
                  <a:pt x="2" y="7"/>
                </a:lnTo>
                <a:lnTo>
                  <a:pt x="2" y="9"/>
                </a:lnTo>
                <a:lnTo>
                  <a:pt x="2" y="11"/>
                </a:lnTo>
                <a:lnTo>
                  <a:pt x="1" y="13"/>
                </a:lnTo>
                <a:lnTo>
                  <a:pt x="1" y="15"/>
                </a:lnTo>
                <a:lnTo>
                  <a:pt x="0" y="16"/>
                </a:lnTo>
                <a:lnTo>
                  <a:pt x="4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2" name="Freeform 10"/>
          <p:cNvSpPr>
            <a:spLocks/>
          </p:cNvSpPr>
          <p:nvPr/>
        </p:nvSpPr>
        <p:spPr bwMode="auto">
          <a:xfrm>
            <a:off x="4044950" y="4900613"/>
            <a:ext cx="28575" cy="9525"/>
          </a:xfrm>
          <a:custGeom>
            <a:avLst/>
            <a:gdLst>
              <a:gd name="T0" fmla="*/ 26988 w 18"/>
              <a:gd name="T1" fmla="*/ 1588 h 6"/>
              <a:gd name="T2" fmla="*/ 25400 w 18"/>
              <a:gd name="T3" fmla="*/ 4763 h 6"/>
              <a:gd name="T4" fmla="*/ 20638 w 18"/>
              <a:gd name="T5" fmla="*/ 6350 h 6"/>
              <a:gd name="T6" fmla="*/ 15875 w 18"/>
              <a:gd name="T7" fmla="*/ 7938 h 6"/>
              <a:gd name="T8" fmla="*/ 9525 w 18"/>
              <a:gd name="T9" fmla="*/ 7938 h 6"/>
              <a:gd name="T10" fmla="*/ 0 w 18"/>
              <a:gd name="T11" fmla="*/ 3175 h 6"/>
              <a:gd name="T12" fmla="*/ 4763 w 18"/>
              <a:gd name="T13" fmla="*/ 3175 h 6"/>
              <a:gd name="T14" fmla="*/ 9525 w 18"/>
              <a:gd name="T15" fmla="*/ 1588 h 6"/>
              <a:gd name="T16" fmla="*/ 12700 w 18"/>
              <a:gd name="T17" fmla="*/ 1588 h 6"/>
              <a:gd name="T18" fmla="*/ 15875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6" y="3"/>
                </a:lnTo>
                <a:lnTo>
                  <a:pt x="13" y="4"/>
                </a:lnTo>
                <a:lnTo>
                  <a:pt x="10" y="5"/>
                </a:lnTo>
                <a:lnTo>
                  <a:pt x="6" y="5"/>
                </a:lnTo>
                <a:lnTo>
                  <a:pt x="0" y="2"/>
                </a:lnTo>
                <a:lnTo>
                  <a:pt x="3" y="2"/>
                </a:lnTo>
                <a:lnTo>
                  <a:pt x="6" y="1"/>
                </a:lnTo>
                <a:lnTo>
                  <a:pt x="8" y="1"/>
                </a:lnTo>
                <a:lnTo>
                  <a:pt x="10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3" name="Freeform 11"/>
          <p:cNvSpPr>
            <a:spLocks/>
          </p:cNvSpPr>
          <p:nvPr/>
        </p:nvSpPr>
        <p:spPr bwMode="auto">
          <a:xfrm>
            <a:off x="4237038" y="4875213"/>
            <a:ext cx="28575" cy="7937"/>
          </a:xfrm>
          <a:custGeom>
            <a:avLst/>
            <a:gdLst>
              <a:gd name="T0" fmla="*/ 26988 w 18"/>
              <a:gd name="T1" fmla="*/ 1587 h 5"/>
              <a:gd name="T2" fmla="*/ 23813 w 18"/>
              <a:gd name="T3" fmla="*/ 3175 h 5"/>
              <a:gd name="T4" fmla="*/ 20638 w 18"/>
              <a:gd name="T5" fmla="*/ 4762 h 5"/>
              <a:gd name="T6" fmla="*/ 14288 w 18"/>
              <a:gd name="T7" fmla="*/ 6350 h 5"/>
              <a:gd name="T8" fmla="*/ 9525 w 18"/>
              <a:gd name="T9" fmla="*/ 6350 h 5"/>
              <a:gd name="T10" fmla="*/ 0 w 18"/>
              <a:gd name="T11" fmla="*/ 3175 h 5"/>
              <a:gd name="T12" fmla="*/ 4763 w 18"/>
              <a:gd name="T13" fmla="*/ 3175 h 5"/>
              <a:gd name="T14" fmla="*/ 7938 w 18"/>
              <a:gd name="T15" fmla="*/ 1587 h 5"/>
              <a:gd name="T16" fmla="*/ 11113 w 18"/>
              <a:gd name="T17" fmla="*/ 0 h 5"/>
              <a:gd name="T18" fmla="*/ 15875 w 18"/>
              <a:gd name="T19" fmla="*/ 0 h 5"/>
              <a:gd name="T20" fmla="*/ 26988 w 18"/>
              <a:gd name="T21" fmla="*/ 1587 h 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5">
                <a:moveTo>
                  <a:pt x="17" y="1"/>
                </a:moveTo>
                <a:lnTo>
                  <a:pt x="15" y="2"/>
                </a:lnTo>
                <a:lnTo>
                  <a:pt x="13" y="3"/>
                </a:lnTo>
                <a:lnTo>
                  <a:pt x="9" y="4"/>
                </a:lnTo>
                <a:lnTo>
                  <a:pt x="6" y="4"/>
                </a:lnTo>
                <a:lnTo>
                  <a:pt x="0" y="2"/>
                </a:lnTo>
                <a:lnTo>
                  <a:pt x="3" y="2"/>
                </a:lnTo>
                <a:lnTo>
                  <a:pt x="5" y="1"/>
                </a:lnTo>
                <a:lnTo>
                  <a:pt x="7" y="0"/>
                </a:lnTo>
                <a:lnTo>
                  <a:pt x="10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4" name="Freeform 12"/>
          <p:cNvSpPr>
            <a:spLocks/>
          </p:cNvSpPr>
          <p:nvPr/>
        </p:nvSpPr>
        <p:spPr bwMode="auto">
          <a:xfrm>
            <a:off x="4443413" y="4957763"/>
            <a:ext cx="7937" cy="28575"/>
          </a:xfrm>
          <a:custGeom>
            <a:avLst/>
            <a:gdLst>
              <a:gd name="T0" fmla="*/ 6350 w 5"/>
              <a:gd name="T1" fmla="*/ 26988 h 18"/>
              <a:gd name="T2" fmla="*/ 6350 w 5"/>
              <a:gd name="T3" fmla="*/ 25400 h 18"/>
              <a:gd name="T4" fmla="*/ 6350 w 5"/>
              <a:gd name="T5" fmla="*/ 20638 h 18"/>
              <a:gd name="T6" fmla="*/ 6350 w 5"/>
              <a:gd name="T7" fmla="*/ 15875 h 18"/>
              <a:gd name="T8" fmla="*/ 6350 w 5"/>
              <a:gd name="T9" fmla="*/ 12700 h 18"/>
              <a:gd name="T10" fmla="*/ 6350 w 5"/>
              <a:gd name="T11" fmla="*/ 7938 h 18"/>
              <a:gd name="T12" fmla="*/ 6350 w 5"/>
              <a:gd name="T13" fmla="*/ 3175 h 18"/>
              <a:gd name="T14" fmla="*/ 4762 w 5"/>
              <a:gd name="T15" fmla="*/ 0 h 18"/>
              <a:gd name="T16" fmla="*/ 4762 w 5"/>
              <a:gd name="T17" fmla="*/ 3175 h 18"/>
              <a:gd name="T18" fmla="*/ 4762 w 5"/>
              <a:gd name="T19" fmla="*/ 6350 h 18"/>
              <a:gd name="T20" fmla="*/ 3175 w 5"/>
              <a:gd name="T21" fmla="*/ 11113 h 18"/>
              <a:gd name="T22" fmla="*/ 3175 w 5"/>
              <a:gd name="T23" fmla="*/ 12700 h 18"/>
              <a:gd name="T24" fmla="*/ 3175 w 5"/>
              <a:gd name="T25" fmla="*/ 15875 h 18"/>
              <a:gd name="T26" fmla="*/ 1587 w 5"/>
              <a:gd name="T27" fmla="*/ 20638 h 18"/>
              <a:gd name="T28" fmla="*/ 1587 w 5"/>
              <a:gd name="T29" fmla="*/ 22225 h 18"/>
              <a:gd name="T30" fmla="*/ 0 w 5"/>
              <a:gd name="T31" fmla="*/ 25400 h 18"/>
              <a:gd name="T32" fmla="*/ 6350 w 5"/>
              <a:gd name="T33" fmla="*/ 26988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18">
                <a:moveTo>
                  <a:pt x="4" y="17"/>
                </a:moveTo>
                <a:lnTo>
                  <a:pt x="4" y="16"/>
                </a:lnTo>
                <a:lnTo>
                  <a:pt x="4" y="13"/>
                </a:lnTo>
                <a:lnTo>
                  <a:pt x="4" y="10"/>
                </a:lnTo>
                <a:lnTo>
                  <a:pt x="4" y="8"/>
                </a:lnTo>
                <a:lnTo>
                  <a:pt x="4" y="5"/>
                </a:lnTo>
                <a:lnTo>
                  <a:pt x="4" y="2"/>
                </a:lnTo>
                <a:lnTo>
                  <a:pt x="3" y="0"/>
                </a:lnTo>
                <a:lnTo>
                  <a:pt x="3" y="2"/>
                </a:lnTo>
                <a:lnTo>
                  <a:pt x="3" y="4"/>
                </a:lnTo>
                <a:lnTo>
                  <a:pt x="2" y="7"/>
                </a:lnTo>
                <a:lnTo>
                  <a:pt x="2" y="8"/>
                </a:lnTo>
                <a:lnTo>
                  <a:pt x="2" y="10"/>
                </a:lnTo>
                <a:lnTo>
                  <a:pt x="1" y="13"/>
                </a:lnTo>
                <a:lnTo>
                  <a:pt x="1" y="14"/>
                </a:lnTo>
                <a:lnTo>
                  <a:pt x="0" y="16"/>
                </a:lnTo>
                <a:lnTo>
                  <a:pt x="4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5" name="Freeform 13"/>
          <p:cNvSpPr>
            <a:spLocks/>
          </p:cNvSpPr>
          <p:nvPr/>
        </p:nvSpPr>
        <p:spPr bwMode="auto">
          <a:xfrm>
            <a:off x="4421188" y="4995863"/>
            <a:ext cx="28575" cy="11112"/>
          </a:xfrm>
          <a:custGeom>
            <a:avLst/>
            <a:gdLst>
              <a:gd name="T0" fmla="*/ 26988 w 18"/>
              <a:gd name="T1" fmla="*/ 3175 h 7"/>
              <a:gd name="T2" fmla="*/ 23813 w 18"/>
              <a:gd name="T3" fmla="*/ 4762 h 7"/>
              <a:gd name="T4" fmla="*/ 19050 w 18"/>
              <a:gd name="T5" fmla="*/ 7937 h 7"/>
              <a:gd name="T6" fmla="*/ 14288 w 18"/>
              <a:gd name="T7" fmla="*/ 9525 h 7"/>
              <a:gd name="T8" fmla="*/ 9525 w 18"/>
              <a:gd name="T9" fmla="*/ 9525 h 7"/>
              <a:gd name="T10" fmla="*/ 0 w 18"/>
              <a:gd name="T11" fmla="*/ 4762 h 7"/>
              <a:gd name="T12" fmla="*/ 4763 w 18"/>
              <a:gd name="T13" fmla="*/ 4762 h 7"/>
              <a:gd name="T14" fmla="*/ 7938 w 18"/>
              <a:gd name="T15" fmla="*/ 3175 h 7"/>
              <a:gd name="T16" fmla="*/ 11113 w 18"/>
              <a:gd name="T17" fmla="*/ 1587 h 7"/>
              <a:gd name="T18" fmla="*/ 15875 w 18"/>
              <a:gd name="T19" fmla="*/ 0 h 7"/>
              <a:gd name="T20" fmla="*/ 26988 w 18"/>
              <a:gd name="T21" fmla="*/ 3175 h 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7">
                <a:moveTo>
                  <a:pt x="17" y="2"/>
                </a:moveTo>
                <a:lnTo>
                  <a:pt x="15" y="3"/>
                </a:lnTo>
                <a:lnTo>
                  <a:pt x="12" y="5"/>
                </a:lnTo>
                <a:lnTo>
                  <a:pt x="9" y="6"/>
                </a:lnTo>
                <a:lnTo>
                  <a:pt x="6" y="6"/>
                </a:lnTo>
                <a:lnTo>
                  <a:pt x="0" y="3"/>
                </a:lnTo>
                <a:lnTo>
                  <a:pt x="3" y="3"/>
                </a:lnTo>
                <a:lnTo>
                  <a:pt x="5" y="2"/>
                </a:lnTo>
                <a:lnTo>
                  <a:pt x="7" y="1"/>
                </a:lnTo>
                <a:lnTo>
                  <a:pt x="10" y="0"/>
                </a:lnTo>
                <a:lnTo>
                  <a:pt x="17" y="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6" name="Freeform 14"/>
          <p:cNvSpPr>
            <a:spLocks/>
          </p:cNvSpPr>
          <p:nvPr/>
        </p:nvSpPr>
        <p:spPr bwMode="auto">
          <a:xfrm>
            <a:off x="4619625" y="4860925"/>
            <a:ext cx="9525" cy="28575"/>
          </a:xfrm>
          <a:custGeom>
            <a:avLst/>
            <a:gdLst>
              <a:gd name="T0" fmla="*/ 6350 w 6"/>
              <a:gd name="T1" fmla="*/ 26988 h 18"/>
              <a:gd name="T2" fmla="*/ 7938 w 6"/>
              <a:gd name="T3" fmla="*/ 25400 h 18"/>
              <a:gd name="T4" fmla="*/ 7938 w 6"/>
              <a:gd name="T5" fmla="*/ 22225 h 18"/>
              <a:gd name="T6" fmla="*/ 7938 w 6"/>
              <a:gd name="T7" fmla="*/ 20638 h 18"/>
              <a:gd name="T8" fmla="*/ 7938 w 6"/>
              <a:gd name="T9" fmla="*/ 17463 h 18"/>
              <a:gd name="T10" fmla="*/ 7938 w 6"/>
              <a:gd name="T11" fmla="*/ 12700 h 18"/>
              <a:gd name="T12" fmla="*/ 7938 w 6"/>
              <a:gd name="T13" fmla="*/ 7938 h 18"/>
              <a:gd name="T14" fmla="*/ 6350 w 6"/>
              <a:gd name="T15" fmla="*/ 4763 h 18"/>
              <a:gd name="T16" fmla="*/ 6350 w 6"/>
              <a:gd name="T17" fmla="*/ 0 h 18"/>
              <a:gd name="T18" fmla="*/ 4763 w 6"/>
              <a:gd name="T19" fmla="*/ 3175 h 18"/>
              <a:gd name="T20" fmla="*/ 4763 w 6"/>
              <a:gd name="T21" fmla="*/ 6350 h 18"/>
              <a:gd name="T22" fmla="*/ 4763 w 6"/>
              <a:gd name="T23" fmla="*/ 11113 h 18"/>
              <a:gd name="T24" fmla="*/ 3175 w 6"/>
              <a:gd name="T25" fmla="*/ 12700 h 18"/>
              <a:gd name="T26" fmla="*/ 3175 w 6"/>
              <a:gd name="T27" fmla="*/ 15875 h 18"/>
              <a:gd name="T28" fmla="*/ 1588 w 6"/>
              <a:gd name="T29" fmla="*/ 20638 h 18"/>
              <a:gd name="T30" fmla="*/ 1588 w 6"/>
              <a:gd name="T31" fmla="*/ 22225 h 18"/>
              <a:gd name="T32" fmla="*/ 0 w 6"/>
              <a:gd name="T33" fmla="*/ 25400 h 18"/>
              <a:gd name="T34" fmla="*/ 6350 w 6"/>
              <a:gd name="T35" fmla="*/ 26988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" h="18">
                <a:moveTo>
                  <a:pt x="4" y="17"/>
                </a:moveTo>
                <a:lnTo>
                  <a:pt x="5" y="16"/>
                </a:lnTo>
                <a:lnTo>
                  <a:pt x="5" y="14"/>
                </a:lnTo>
                <a:lnTo>
                  <a:pt x="5" y="13"/>
                </a:lnTo>
                <a:lnTo>
                  <a:pt x="5" y="11"/>
                </a:lnTo>
                <a:lnTo>
                  <a:pt x="5" y="8"/>
                </a:lnTo>
                <a:lnTo>
                  <a:pt x="5" y="5"/>
                </a:lnTo>
                <a:lnTo>
                  <a:pt x="4" y="3"/>
                </a:lnTo>
                <a:lnTo>
                  <a:pt x="4" y="0"/>
                </a:lnTo>
                <a:lnTo>
                  <a:pt x="3" y="2"/>
                </a:lnTo>
                <a:lnTo>
                  <a:pt x="3" y="4"/>
                </a:lnTo>
                <a:lnTo>
                  <a:pt x="3" y="7"/>
                </a:lnTo>
                <a:lnTo>
                  <a:pt x="2" y="8"/>
                </a:lnTo>
                <a:lnTo>
                  <a:pt x="2" y="10"/>
                </a:lnTo>
                <a:lnTo>
                  <a:pt x="1" y="13"/>
                </a:lnTo>
                <a:lnTo>
                  <a:pt x="1" y="14"/>
                </a:lnTo>
                <a:lnTo>
                  <a:pt x="0" y="16"/>
                </a:lnTo>
                <a:lnTo>
                  <a:pt x="4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7" name="Freeform 15"/>
          <p:cNvSpPr>
            <a:spLocks/>
          </p:cNvSpPr>
          <p:nvPr/>
        </p:nvSpPr>
        <p:spPr bwMode="auto">
          <a:xfrm>
            <a:off x="4597400" y="4900613"/>
            <a:ext cx="28575" cy="9525"/>
          </a:xfrm>
          <a:custGeom>
            <a:avLst/>
            <a:gdLst>
              <a:gd name="T0" fmla="*/ 26988 w 18"/>
              <a:gd name="T1" fmla="*/ 1588 h 6"/>
              <a:gd name="T2" fmla="*/ 23813 w 18"/>
              <a:gd name="T3" fmla="*/ 3175 h 6"/>
              <a:gd name="T4" fmla="*/ 19050 w 18"/>
              <a:gd name="T5" fmla="*/ 6350 h 6"/>
              <a:gd name="T6" fmla="*/ 14288 w 18"/>
              <a:gd name="T7" fmla="*/ 7938 h 6"/>
              <a:gd name="T8" fmla="*/ 9525 w 18"/>
              <a:gd name="T9" fmla="*/ 7938 h 6"/>
              <a:gd name="T10" fmla="*/ 0 w 18"/>
              <a:gd name="T11" fmla="*/ 3175 h 6"/>
              <a:gd name="T12" fmla="*/ 4763 w 18"/>
              <a:gd name="T13" fmla="*/ 3175 h 6"/>
              <a:gd name="T14" fmla="*/ 7938 w 18"/>
              <a:gd name="T15" fmla="*/ 1588 h 6"/>
              <a:gd name="T16" fmla="*/ 11113 w 18"/>
              <a:gd name="T17" fmla="*/ 0 h 6"/>
              <a:gd name="T18" fmla="*/ 15875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5" y="2"/>
                </a:lnTo>
                <a:lnTo>
                  <a:pt x="12" y="4"/>
                </a:lnTo>
                <a:lnTo>
                  <a:pt x="9" y="5"/>
                </a:lnTo>
                <a:lnTo>
                  <a:pt x="6" y="5"/>
                </a:lnTo>
                <a:lnTo>
                  <a:pt x="0" y="2"/>
                </a:lnTo>
                <a:lnTo>
                  <a:pt x="3" y="2"/>
                </a:lnTo>
                <a:lnTo>
                  <a:pt x="5" y="1"/>
                </a:lnTo>
                <a:lnTo>
                  <a:pt x="7" y="0"/>
                </a:lnTo>
                <a:lnTo>
                  <a:pt x="10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8" name="Freeform 16"/>
          <p:cNvSpPr>
            <a:spLocks/>
          </p:cNvSpPr>
          <p:nvPr/>
        </p:nvSpPr>
        <p:spPr bwMode="auto">
          <a:xfrm>
            <a:off x="3767138" y="5070475"/>
            <a:ext cx="28575" cy="9525"/>
          </a:xfrm>
          <a:custGeom>
            <a:avLst/>
            <a:gdLst>
              <a:gd name="T0" fmla="*/ 26988 w 18"/>
              <a:gd name="T1" fmla="*/ 1588 h 6"/>
              <a:gd name="T2" fmla="*/ 25400 w 18"/>
              <a:gd name="T3" fmla="*/ 4763 h 6"/>
              <a:gd name="T4" fmla="*/ 20638 w 18"/>
              <a:gd name="T5" fmla="*/ 6350 h 6"/>
              <a:gd name="T6" fmla="*/ 14288 w 18"/>
              <a:gd name="T7" fmla="*/ 7938 h 6"/>
              <a:gd name="T8" fmla="*/ 9525 w 18"/>
              <a:gd name="T9" fmla="*/ 7938 h 6"/>
              <a:gd name="T10" fmla="*/ 0 w 18"/>
              <a:gd name="T11" fmla="*/ 4763 h 6"/>
              <a:gd name="T12" fmla="*/ 4763 w 18"/>
              <a:gd name="T13" fmla="*/ 3175 h 6"/>
              <a:gd name="T14" fmla="*/ 7938 w 18"/>
              <a:gd name="T15" fmla="*/ 3175 h 6"/>
              <a:gd name="T16" fmla="*/ 11113 w 18"/>
              <a:gd name="T17" fmla="*/ 1588 h 6"/>
              <a:gd name="T18" fmla="*/ 15875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6" y="3"/>
                </a:lnTo>
                <a:lnTo>
                  <a:pt x="13" y="4"/>
                </a:lnTo>
                <a:lnTo>
                  <a:pt x="9" y="5"/>
                </a:lnTo>
                <a:lnTo>
                  <a:pt x="6" y="5"/>
                </a:lnTo>
                <a:lnTo>
                  <a:pt x="0" y="3"/>
                </a:lnTo>
                <a:lnTo>
                  <a:pt x="3" y="2"/>
                </a:lnTo>
                <a:lnTo>
                  <a:pt x="5" y="2"/>
                </a:lnTo>
                <a:lnTo>
                  <a:pt x="7" y="1"/>
                </a:lnTo>
                <a:lnTo>
                  <a:pt x="10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9" name="Freeform 17"/>
          <p:cNvSpPr>
            <a:spLocks/>
          </p:cNvSpPr>
          <p:nvPr/>
        </p:nvSpPr>
        <p:spPr bwMode="auto">
          <a:xfrm>
            <a:off x="3789363" y="5032375"/>
            <a:ext cx="9525" cy="28575"/>
          </a:xfrm>
          <a:custGeom>
            <a:avLst/>
            <a:gdLst>
              <a:gd name="T0" fmla="*/ 7938 w 6"/>
              <a:gd name="T1" fmla="*/ 26988 h 18"/>
              <a:gd name="T2" fmla="*/ 7938 w 6"/>
              <a:gd name="T3" fmla="*/ 25400 h 18"/>
              <a:gd name="T4" fmla="*/ 7938 w 6"/>
              <a:gd name="T5" fmla="*/ 22225 h 18"/>
              <a:gd name="T6" fmla="*/ 7938 w 6"/>
              <a:gd name="T7" fmla="*/ 20638 h 18"/>
              <a:gd name="T8" fmla="*/ 7938 w 6"/>
              <a:gd name="T9" fmla="*/ 17463 h 18"/>
              <a:gd name="T10" fmla="*/ 7938 w 6"/>
              <a:gd name="T11" fmla="*/ 12700 h 18"/>
              <a:gd name="T12" fmla="*/ 7938 w 6"/>
              <a:gd name="T13" fmla="*/ 7938 h 18"/>
              <a:gd name="T14" fmla="*/ 6350 w 6"/>
              <a:gd name="T15" fmla="*/ 4763 h 18"/>
              <a:gd name="T16" fmla="*/ 6350 w 6"/>
              <a:gd name="T17" fmla="*/ 0 h 18"/>
              <a:gd name="T18" fmla="*/ 4763 w 6"/>
              <a:gd name="T19" fmla="*/ 3175 h 18"/>
              <a:gd name="T20" fmla="*/ 4763 w 6"/>
              <a:gd name="T21" fmla="*/ 6350 h 18"/>
              <a:gd name="T22" fmla="*/ 4763 w 6"/>
              <a:gd name="T23" fmla="*/ 11113 h 18"/>
              <a:gd name="T24" fmla="*/ 3175 w 6"/>
              <a:gd name="T25" fmla="*/ 14288 h 18"/>
              <a:gd name="T26" fmla="*/ 3175 w 6"/>
              <a:gd name="T27" fmla="*/ 17463 h 18"/>
              <a:gd name="T28" fmla="*/ 1588 w 6"/>
              <a:gd name="T29" fmla="*/ 20638 h 18"/>
              <a:gd name="T30" fmla="*/ 1588 w 6"/>
              <a:gd name="T31" fmla="*/ 23813 h 18"/>
              <a:gd name="T32" fmla="*/ 0 w 6"/>
              <a:gd name="T33" fmla="*/ 25400 h 18"/>
              <a:gd name="T34" fmla="*/ 7938 w 6"/>
              <a:gd name="T35" fmla="*/ 26988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" h="18">
                <a:moveTo>
                  <a:pt x="5" y="17"/>
                </a:moveTo>
                <a:lnTo>
                  <a:pt x="5" y="16"/>
                </a:lnTo>
                <a:lnTo>
                  <a:pt x="5" y="14"/>
                </a:lnTo>
                <a:lnTo>
                  <a:pt x="5" y="13"/>
                </a:lnTo>
                <a:lnTo>
                  <a:pt x="5" y="11"/>
                </a:lnTo>
                <a:lnTo>
                  <a:pt x="5" y="8"/>
                </a:lnTo>
                <a:lnTo>
                  <a:pt x="5" y="5"/>
                </a:lnTo>
                <a:lnTo>
                  <a:pt x="4" y="3"/>
                </a:lnTo>
                <a:lnTo>
                  <a:pt x="4" y="0"/>
                </a:lnTo>
                <a:lnTo>
                  <a:pt x="3" y="2"/>
                </a:lnTo>
                <a:lnTo>
                  <a:pt x="3" y="4"/>
                </a:lnTo>
                <a:lnTo>
                  <a:pt x="3" y="7"/>
                </a:lnTo>
                <a:lnTo>
                  <a:pt x="2" y="9"/>
                </a:lnTo>
                <a:lnTo>
                  <a:pt x="2" y="11"/>
                </a:lnTo>
                <a:lnTo>
                  <a:pt x="1" y="13"/>
                </a:lnTo>
                <a:lnTo>
                  <a:pt x="1" y="15"/>
                </a:lnTo>
                <a:lnTo>
                  <a:pt x="0" y="16"/>
                </a:lnTo>
                <a:lnTo>
                  <a:pt x="5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10" name="Freeform 18"/>
          <p:cNvSpPr>
            <a:spLocks/>
          </p:cNvSpPr>
          <p:nvPr/>
        </p:nvSpPr>
        <p:spPr bwMode="auto">
          <a:xfrm>
            <a:off x="4144963" y="5229225"/>
            <a:ext cx="28575" cy="9525"/>
          </a:xfrm>
          <a:custGeom>
            <a:avLst/>
            <a:gdLst>
              <a:gd name="T0" fmla="*/ 26988 w 18"/>
              <a:gd name="T1" fmla="*/ 1588 h 6"/>
              <a:gd name="T2" fmla="*/ 23813 w 18"/>
              <a:gd name="T3" fmla="*/ 4763 h 6"/>
              <a:gd name="T4" fmla="*/ 20638 w 18"/>
              <a:gd name="T5" fmla="*/ 6350 h 6"/>
              <a:gd name="T6" fmla="*/ 14288 w 18"/>
              <a:gd name="T7" fmla="*/ 7938 h 6"/>
              <a:gd name="T8" fmla="*/ 9525 w 18"/>
              <a:gd name="T9" fmla="*/ 7938 h 6"/>
              <a:gd name="T10" fmla="*/ 0 w 18"/>
              <a:gd name="T11" fmla="*/ 3175 h 6"/>
              <a:gd name="T12" fmla="*/ 4763 w 18"/>
              <a:gd name="T13" fmla="*/ 3175 h 6"/>
              <a:gd name="T14" fmla="*/ 7938 w 18"/>
              <a:gd name="T15" fmla="*/ 1588 h 6"/>
              <a:gd name="T16" fmla="*/ 11113 w 18"/>
              <a:gd name="T17" fmla="*/ 1588 h 6"/>
              <a:gd name="T18" fmla="*/ 15875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5" y="3"/>
                </a:lnTo>
                <a:lnTo>
                  <a:pt x="13" y="4"/>
                </a:lnTo>
                <a:lnTo>
                  <a:pt x="9" y="5"/>
                </a:lnTo>
                <a:lnTo>
                  <a:pt x="6" y="5"/>
                </a:lnTo>
                <a:lnTo>
                  <a:pt x="0" y="2"/>
                </a:lnTo>
                <a:lnTo>
                  <a:pt x="3" y="2"/>
                </a:lnTo>
                <a:lnTo>
                  <a:pt x="5" y="1"/>
                </a:lnTo>
                <a:lnTo>
                  <a:pt x="7" y="1"/>
                </a:lnTo>
                <a:lnTo>
                  <a:pt x="10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11" name="Freeform 19"/>
          <p:cNvSpPr>
            <a:spLocks/>
          </p:cNvSpPr>
          <p:nvPr/>
        </p:nvSpPr>
        <p:spPr bwMode="auto">
          <a:xfrm>
            <a:off x="4167188" y="5191125"/>
            <a:ext cx="9525" cy="28575"/>
          </a:xfrm>
          <a:custGeom>
            <a:avLst/>
            <a:gdLst>
              <a:gd name="T0" fmla="*/ 7938 w 6"/>
              <a:gd name="T1" fmla="*/ 26988 h 18"/>
              <a:gd name="T2" fmla="*/ 7938 w 6"/>
              <a:gd name="T3" fmla="*/ 23813 h 18"/>
              <a:gd name="T4" fmla="*/ 7938 w 6"/>
              <a:gd name="T5" fmla="*/ 20638 h 18"/>
              <a:gd name="T6" fmla="*/ 7938 w 6"/>
              <a:gd name="T7" fmla="*/ 19050 h 18"/>
              <a:gd name="T8" fmla="*/ 7938 w 6"/>
              <a:gd name="T9" fmla="*/ 15875 h 18"/>
              <a:gd name="T10" fmla="*/ 7938 w 6"/>
              <a:gd name="T11" fmla="*/ 11113 h 18"/>
              <a:gd name="T12" fmla="*/ 7938 w 6"/>
              <a:gd name="T13" fmla="*/ 7938 h 18"/>
              <a:gd name="T14" fmla="*/ 6350 w 6"/>
              <a:gd name="T15" fmla="*/ 3175 h 18"/>
              <a:gd name="T16" fmla="*/ 6350 w 6"/>
              <a:gd name="T17" fmla="*/ 0 h 18"/>
              <a:gd name="T18" fmla="*/ 4763 w 6"/>
              <a:gd name="T19" fmla="*/ 3175 h 18"/>
              <a:gd name="T20" fmla="*/ 4763 w 6"/>
              <a:gd name="T21" fmla="*/ 6350 h 18"/>
              <a:gd name="T22" fmla="*/ 4763 w 6"/>
              <a:gd name="T23" fmla="*/ 9525 h 18"/>
              <a:gd name="T24" fmla="*/ 3175 w 6"/>
              <a:gd name="T25" fmla="*/ 12700 h 18"/>
              <a:gd name="T26" fmla="*/ 3175 w 6"/>
              <a:gd name="T27" fmla="*/ 15875 h 18"/>
              <a:gd name="T28" fmla="*/ 1588 w 6"/>
              <a:gd name="T29" fmla="*/ 19050 h 18"/>
              <a:gd name="T30" fmla="*/ 1588 w 6"/>
              <a:gd name="T31" fmla="*/ 22225 h 18"/>
              <a:gd name="T32" fmla="*/ 0 w 6"/>
              <a:gd name="T33" fmla="*/ 25400 h 18"/>
              <a:gd name="T34" fmla="*/ 7938 w 6"/>
              <a:gd name="T35" fmla="*/ 26988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" h="18">
                <a:moveTo>
                  <a:pt x="5" y="17"/>
                </a:moveTo>
                <a:lnTo>
                  <a:pt x="5" y="15"/>
                </a:lnTo>
                <a:lnTo>
                  <a:pt x="5" y="13"/>
                </a:lnTo>
                <a:lnTo>
                  <a:pt x="5" y="12"/>
                </a:lnTo>
                <a:lnTo>
                  <a:pt x="5" y="10"/>
                </a:lnTo>
                <a:lnTo>
                  <a:pt x="5" y="7"/>
                </a:lnTo>
                <a:lnTo>
                  <a:pt x="5" y="5"/>
                </a:lnTo>
                <a:lnTo>
                  <a:pt x="4" y="2"/>
                </a:lnTo>
                <a:lnTo>
                  <a:pt x="4" y="0"/>
                </a:lnTo>
                <a:lnTo>
                  <a:pt x="3" y="2"/>
                </a:lnTo>
                <a:lnTo>
                  <a:pt x="3" y="4"/>
                </a:lnTo>
                <a:lnTo>
                  <a:pt x="3" y="6"/>
                </a:lnTo>
                <a:lnTo>
                  <a:pt x="2" y="8"/>
                </a:lnTo>
                <a:lnTo>
                  <a:pt x="2" y="10"/>
                </a:lnTo>
                <a:lnTo>
                  <a:pt x="1" y="12"/>
                </a:lnTo>
                <a:lnTo>
                  <a:pt x="1" y="14"/>
                </a:lnTo>
                <a:lnTo>
                  <a:pt x="0" y="16"/>
                </a:lnTo>
                <a:lnTo>
                  <a:pt x="5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12" name="Freeform 20"/>
          <p:cNvSpPr>
            <a:spLocks/>
          </p:cNvSpPr>
          <p:nvPr/>
        </p:nvSpPr>
        <p:spPr bwMode="auto">
          <a:xfrm>
            <a:off x="4329113" y="5400675"/>
            <a:ext cx="28575" cy="9525"/>
          </a:xfrm>
          <a:custGeom>
            <a:avLst/>
            <a:gdLst>
              <a:gd name="T0" fmla="*/ 26988 w 18"/>
              <a:gd name="T1" fmla="*/ 1588 h 6"/>
              <a:gd name="T2" fmla="*/ 23813 w 18"/>
              <a:gd name="T3" fmla="*/ 3175 h 6"/>
              <a:gd name="T4" fmla="*/ 20638 w 18"/>
              <a:gd name="T5" fmla="*/ 6350 h 6"/>
              <a:gd name="T6" fmla="*/ 14288 w 18"/>
              <a:gd name="T7" fmla="*/ 7938 h 6"/>
              <a:gd name="T8" fmla="*/ 9525 w 18"/>
              <a:gd name="T9" fmla="*/ 7938 h 6"/>
              <a:gd name="T10" fmla="*/ 0 w 18"/>
              <a:gd name="T11" fmla="*/ 3175 h 6"/>
              <a:gd name="T12" fmla="*/ 3175 w 18"/>
              <a:gd name="T13" fmla="*/ 3175 h 6"/>
              <a:gd name="T14" fmla="*/ 7938 w 18"/>
              <a:gd name="T15" fmla="*/ 1588 h 6"/>
              <a:gd name="T16" fmla="*/ 11113 w 18"/>
              <a:gd name="T17" fmla="*/ 0 h 6"/>
              <a:gd name="T18" fmla="*/ 15875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5" y="2"/>
                </a:lnTo>
                <a:lnTo>
                  <a:pt x="13" y="4"/>
                </a:lnTo>
                <a:lnTo>
                  <a:pt x="9" y="5"/>
                </a:lnTo>
                <a:lnTo>
                  <a:pt x="6" y="5"/>
                </a:lnTo>
                <a:lnTo>
                  <a:pt x="0" y="2"/>
                </a:lnTo>
                <a:lnTo>
                  <a:pt x="2" y="2"/>
                </a:lnTo>
                <a:lnTo>
                  <a:pt x="5" y="1"/>
                </a:lnTo>
                <a:lnTo>
                  <a:pt x="7" y="0"/>
                </a:lnTo>
                <a:lnTo>
                  <a:pt x="10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13" name="Freeform 21"/>
          <p:cNvSpPr>
            <a:spLocks/>
          </p:cNvSpPr>
          <p:nvPr/>
        </p:nvSpPr>
        <p:spPr bwMode="auto">
          <a:xfrm>
            <a:off x="4351338" y="5360988"/>
            <a:ext cx="9525" cy="28575"/>
          </a:xfrm>
          <a:custGeom>
            <a:avLst/>
            <a:gdLst>
              <a:gd name="T0" fmla="*/ 7938 w 6"/>
              <a:gd name="T1" fmla="*/ 26988 h 18"/>
              <a:gd name="T2" fmla="*/ 7938 w 6"/>
              <a:gd name="T3" fmla="*/ 25400 h 18"/>
              <a:gd name="T4" fmla="*/ 7938 w 6"/>
              <a:gd name="T5" fmla="*/ 22225 h 18"/>
              <a:gd name="T6" fmla="*/ 7938 w 6"/>
              <a:gd name="T7" fmla="*/ 20638 h 18"/>
              <a:gd name="T8" fmla="*/ 7938 w 6"/>
              <a:gd name="T9" fmla="*/ 17463 h 18"/>
              <a:gd name="T10" fmla="*/ 7938 w 6"/>
              <a:gd name="T11" fmla="*/ 12700 h 18"/>
              <a:gd name="T12" fmla="*/ 7938 w 6"/>
              <a:gd name="T13" fmla="*/ 7938 h 18"/>
              <a:gd name="T14" fmla="*/ 6350 w 6"/>
              <a:gd name="T15" fmla="*/ 4763 h 18"/>
              <a:gd name="T16" fmla="*/ 4763 w 6"/>
              <a:gd name="T17" fmla="*/ 0 h 18"/>
              <a:gd name="T18" fmla="*/ 4763 w 6"/>
              <a:gd name="T19" fmla="*/ 3175 h 18"/>
              <a:gd name="T20" fmla="*/ 4763 w 6"/>
              <a:gd name="T21" fmla="*/ 6350 h 18"/>
              <a:gd name="T22" fmla="*/ 4763 w 6"/>
              <a:gd name="T23" fmla="*/ 11113 h 18"/>
              <a:gd name="T24" fmla="*/ 3175 w 6"/>
              <a:gd name="T25" fmla="*/ 14288 h 18"/>
              <a:gd name="T26" fmla="*/ 3175 w 6"/>
              <a:gd name="T27" fmla="*/ 17463 h 18"/>
              <a:gd name="T28" fmla="*/ 1588 w 6"/>
              <a:gd name="T29" fmla="*/ 20638 h 18"/>
              <a:gd name="T30" fmla="*/ 1588 w 6"/>
              <a:gd name="T31" fmla="*/ 23813 h 18"/>
              <a:gd name="T32" fmla="*/ 0 w 6"/>
              <a:gd name="T33" fmla="*/ 25400 h 18"/>
              <a:gd name="T34" fmla="*/ 7938 w 6"/>
              <a:gd name="T35" fmla="*/ 26988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" h="18">
                <a:moveTo>
                  <a:pt x="5" y="17"/>
                </a:moveTo>
                <a:lnTo>
                  <a:pt x="5" y="16"/>
                </a:lnTo>
                <a:lnTo>
                  <a:pt x="5" y="14"/>
                </a:lnTo>
                <a:lnTo>
                  <a:pt x="5" y="13"/>
                </a:lnTo>
                <a:lnTo>
                  <a:pt x="5" y="11"/>
                </a:lnTo>
                <a:lnTo>
                  <a:pt x="5" y="8"/>
                </a:lnTo>
                <a:lnTo>
                  <a:pt x="5" y="5"/>
                </a:lnTo>
                <a:lnTo>
                  <a:pt x="4" y="3"/>
                </a:lnTo>
                <a:lnTo>
                  <a:pt x="3" y="0"/>
                </a:lnTo>
                <a:lnTo>
                  <a:pt x="3" y="2"/>
                </a:lnTo>
                <a:lnTo>
                  <a:pt x="3" y="4"/>
                </a:lnTo>
                <a:lnTo>
                  <a:pt x="3" y="7"/>
                </a:lnTo>
                <a:lnTo>
                  <a:pt x="2" y="9"/>
                </a:lnTo>
                <a:lnTo>
                  <a:pt x="2" y="11"/>
                </a:lnTo>
                <a:lnTo>
                  <a:pt x="1" y="13"/>
                </a:lnTo>
                <a:lnTo>
                  <a:pt x="1" y="15"/>
                </a:lnTo>
                <a:lnTo>
                  <a:pt x="0" y="16"/>
                </a:lnTo>
                <a:lnTo>
                  <a:pt x="5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14" name="Freeform 22"/>
          <p:cNvSpPr>
            <a:spLocks/>
          </p:cNvSpPr>
          <p:nvPr/>
        </p:nvSpPr>
        <p:spPr bwMode="auto">
          <a:xfrm>
            <a:off x="4945063" y="4927600"/>
            <a:ext cx="28575" cy="9525"/>
          </a:xfrm>
          <a:custGeom>
            <a:avLst/>
            <a:gdLst>
              <a:gd name="T0" fmla="*/ 26988 w 18"/>
              <a:gd name="T1" fmla="*/ 1588 h 6"/>
              <a:gd name="T2" fmla="*/ 23813 w 18"/>
              <a:gd name="T3" fmla="*/ 4763 h 6"/>
              <a:gd name="T4" fmla="*/ 19050 w 18"/>
              <a:gd name="T5" fmla="*/ 6350 h 6"/>
              <a:gd name="T6" fmla="*/ 14288 w 18"/>
              <a:gd name="T7" fmla="*/ 7938 h 6"/>
              <a:gd name="T8" fmla="*/ 9525 w 18"/>
              <a:gd name="T9" fmla="*/ 7938 h 6"/>
              <a:gd name="T10" fmla="*/ 0 w 18"/>
              <a:gd name="T11" fmla="*/ 4763 h 6"/>
              <a:gd name="T12" fmla="*/ 3175 w 18"/>
              <a:gd name="T13" fmla="*/ 3175 h 6"/>
              <a:gd name="T14" fmla="*/ 7938 w 18"/>
              <a:gd name="T15" fmla="*/ 3175 h 6"/>
              <a:gd name="T16" fmla="*/ 11113 w 18"/>
              <a:gd name="T17" fmla="*/ 1588 h 6"/>
              <a:gd name="T18" fmla="*/ 14288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5" y="3"/>
                </a:lnTo>
                <a:lnTo>
                  <a:pt x="12" y="4"/>
                </a:lnTo>
                <a:lnTo>
                  <a:pt x="9" y="5"/>
                </a:lnTo>
                <a:lnTo>
                  <a:pt x="6" y="5"/>
                </a:lnTo>
                <a:lnTo>
                  <a:pt x="0" y="3"/>
                </a:lnTo>
                <a:lnTo>
                  <a:pt x="2" y="2"/>
                </a:lnTo>
                <a:lnTo>
                  <a:pt x="5" y="2"/>
                </a:lnTo>
                <a:lnTo>
                  <a:pt x="7" y="1"/>
                </a:lnTo>
                <a:lnTo>
                  <a:pt x="9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15" name="Freeform 23"/>
          <p:cNvSpPr>
            <a:spLocks/>
          </p:cNvSpPr>
          <p:nvPr/>
        </p:nvSpPr>
        <p:spPr bwMode="auto">
          <a:xfrm>
            <a:off x="5167313" y="4438650"/>
            <a:ext cx="28575" cy="9525"/>
          </a:xfrm>
          <a:custGeom>
            <a:avLst/>
            <a:gdLst>
              <a:gd name="T0" fmla="*/ 26988 w 18"/>
              <a:gd name="T1" fmla="*/ 1588 h 6"/>
              <a:gd name="T2" fmla="*/ 23813 w 18"/>
              <a:gd name="T3" fmla="*/ 4763 h 6"/>
              <a:gd name="T4" fmla="*/ 20638 w 18"/>
              <a:gd name="T5" fmla="*/ 6350 h 6"/>
              <a:gd name="T6" fmla="*/ 14288 w 18"/>
              <a:gd name="T7" fmla="*/ 7938 h 6"/>
              <a:gd name="T8" fmla="*/ 9525 w 18"/>
              <a:gd name="T9" fmla="*/ 7938 h 6"/>
              <a:gd name="T10" fmla="*/ 0 w 18"/>
              <a:gd name="T11" fmla="*/ 4763 h 6"/>
              <a:gd name="T12" fmla="*/ 4763 w 18"/>
              <a:gd name="T13" fmla="*/ 3175 h 6"/>
              <a:gd name="T14" fmla="*/ 7938 w 18"/>
              <a:gd name="T15" fmla="*/ 3175 h 6"/>
              <a:gd name="T16" fmla="*/ 11113 w 18"/>
              <a:gd name="T17" fmla="*/ 1588 h 6"/>
              <a:gd name="T18" fmla="*/ 15875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5" y="3"/>
                </a:lnTo>
                <a:lnTo>
                  <a:pt x="13" y="4"/>
                </a:lnTo>
                <a:lnTo>
                  <a:pt x="9" y="5"/>
                </a:lnTo>
                <a:lnTo>
                  <a:pt x="6" y="5"/>
                </a:lnTo>
                <a:lnTo>
                  <a:pt x="0" y="3"/>
                </a:lnTo>
                <a:lnTo>
                  <a:pt x="3" y="2"/>
                </a:lnTo>
                <a:lnTo>
                  <a:pt x="5" y="2"/>
                </a:lnTo>
                <a:lnTo>
                  <a:pt x="7" y="1"/>
                </a:lnTo>
                <a:lnTo>
                  <a:pt x="10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16" name="Freeform 24"/>
          <p:cNvSpPr>
            <a:spLocks/>
          </p:cNvSpPr>
          <p:nvPr/>
        </p:nvSpPr>
        <p:spPr bwMode="auto">
          <a:xfrm>
            <a:off x="5189538" y="4400550"/>
            <a:ext cx="9525" cy="28575"/>
          </a:xfrm>
          <a:custGeom>
            <a:avLst/>
            <a:gdLst>
              <a:gd name="T0" fmla="*/ 7938 w 6"/>
              <a:gd name="T1" fmla="*/ 26988 h 18"/>
              <a:gd name="T2" fmla="*/ 7938 w 6"/>
              <a:gd name="T3" fmla="*/ 25400 h 18"/>
              <a:gd name="T4" fmla="*/ 7938 w 6"/>
              <a:gd name="T5" fmla="*/ 22225 h 18"/>
              <a:gd name="T6" fmla="*/ 7938 w 6"/>
              <a:gd name="T7" fmla="*/ 20638 h 18"/>
              <a:gd name="T8" fmla="*/ 7938 w 6"/>
              <a:gd name="T9" fmla="*/ 17463 h 18"/>
              <a:gd name="T10" fmla="*/ 7938 w 6"/>
              <a:gd name="T11" fmla="*/ 12700 h 18"/>
              <a:gd name="T12" fmla="*/ 7938 w 6"/>
              <a:gd name="T13" fmla="*/ 7938 h 18"/>
              <a:gd name="T14" fmla="*/ 6350 w 6"/>
              <a:gd name="T15" fmla="*/ 4763 h 18"/>
              <a:gd name="T16" fmla="*/ 4763 w 6"/>
              <a:gd name="T17" fmla="*/ 0 h 18"/>
              <a:gd name="T18" fmla="*/ 4763 w 6"/>
              <a:gd name="T19" fmla="*/ 3175 h 18"/>
              <a:gd name="T20" fmla="*/ 4763 w 6"/>
              <a:gd name="T21" fmla="*/ 6350 h 18"/>
              <a:gd name="T22" fmla="*/ 4763 w 6"/>
              <a:gd name="T23" fmla="*/ 11113 h 18"/>
              <a:gd name="T24" fmla="*/ 3175 w 6"/>
              <a:gd name="T25" fmla="*/ 14288 h 18"/>
              <a:gd name="T26" fmla="*/ 3175 w 6"/>
              <a:gd name="T27" fmla="*/ 17463 h 18"/>
              <a:gd name="T28" fmla="*/ 1588 w 6"/>
              <a:gd name="T29" fmla="*/ 20638 h 18"/>
              <a:gd name="T30" fmla="*/ 1588 w 6"/>
              <a:gd name="T31" fmla="*/ 23813 h 18"/>
              <a:gd name="T32" fmla="*/ 0 w 6"/>
              <a:gd name="T33" fmla="*/ 25400 h 18"/>
              <a:gd name="T34" fmla="*/ 7938 w 6"/>
              <a:gd name="T35" fmla="*/ 26988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" h="18">
                <a:moveTo>
                  <a:pt x="5" y="17"/>
                </a:moveTo>
                <a:lnTo>
                  <a:pt x="5" y="16"/>
                </a:lnTo>
                <a:lnTo>
                  <a:pt x="5" y="14"/>
                </a:lnTo>
                <a:lnTo>
                  <a:pt x="5" y="13"/>
                </a:lnTo>
                <a:lnTo>
                  <a:pt x="5" y="11"/>
                </a:lnTo>
                <a:lnTo>
                  <a:pt x="5" y="8"/>
                </a:lnTo>
                <a:lnTo>
                  <a:pt x="5" y="5"/>
                </a:lnTo>
                <a:lnTo>
                  <a:pt x="4" y="3"/>
                </a:lnTo>
                <a:lnTo>
                  <a:pt x="3" y="0"/>
                </a:lnTo>
                <a:lnTo>
                  <a:pt x="3" y="2"/>
                </a:lnTo>
                <a:lnTo>
                  <a:pt x="3" y="4"/>
                </a:lnTo>
                <a:lnTo>
                  <a:pt x="3" y="7"/>
                </a:lnTo>
                <a:lnTo>
                  <a:pt x="2" y="9"/>
                </a:lnTo>
                <a:lnTo>
                  <a:pt x="2" y="11"/>
                </a:lnTo>
                <a:lnTo>
                  <a:pt x="1" y="13"/>
                </a:lnTo>
                <a:lnTo>
                  <a:pt x="1" y="15"/>
                </a:lnTo>
                <a:lnTo>
                  <a:pt x="0" y="16"/>
                </a:lnTo>
                <a:lnTo>
                  <a:pt x="5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17" name="Freeform 25"/>
          <p:cNvSpPr>
            <a:spLocks/>
          </p:cNvSpPr>
          <p:nvPr/>
        </p:nvSpPr>
        <p:spPr bwMode="auto">
          <a:xfrm>
            <a:off x="5024438" y="3455988"/>
            <a:ext cx="28575" cy="9525"/>
          </a:xfrm>
          <a:custGeom>
            <a:avLst/>
            <a:gdLst>
              <a:gd name="T0" fmla="*/ 26988 w 18"/>
              <a:gd name="T1" fmla="*/ 1588 h 6"/>
              <a:gd name="T2" fmla="*/ 23813 w 18"/>
              <a:gd name="T3" fmla="*/ 4763 h 6"/>
              <a:gd name="T4" fmla="*/ 19050 w 18"/>
              <a:gd name="T5" fmla="*/ 6350 h 6"/>
              <a:gd name="T6" fmla="*/ 14288 w 18"/>
              <a:gd name="T7" fmla="*/ 7938 h 6"/>
              <a:gd name="T8" fmla="*/ 9525 w 18"/>
              <a:gd name="T9" fmla="*/ 7938 h 6"/>
              <a:gd name="T10" fmla="*/ 0 w 18"/>
              <a:gd name="T11" fmla="*/ 4763 h 6"/>
              <a:gd name="T12" fmla="*/ 3175 w 18"/>
              <a:gd name="T13" fmla="*/ 3175 h 6"/>
              <a:gd name="T14" fmla="*/ 7938 w 18"/>
              <a:gd name="T15" fmla="*/ 3175 h 6"/>
              <a:gd name="T16" fmla="*/ 11113 w 18"/>
              <a:gd name="T17" fmla="*/ 1588 h 6"/>
              <a:gd name="T18" fmla="*/ 14288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5" y="3"/>
                </a:lnTo>
                <a:lnTo>
                  <a:pt x="12" y="4"/>
                </a:lnTo>
                <a:lnTo>
                  <a:pt x="9" y="5"/>
                </a:lnTo>
                <a:lnTo>
                  <a:pt x="6" y="5"/>
                </a:lnTo>
                <a:lnTo>
                  <a:pt x="0" y="3"/>
                </a:lnTo>
                <a:lnTo>
                  <a:pt x="2" y="2"/>
                </a:lnTo>
                <a:lnTo>
                  <a:pt x="5" y="2"/>
                </a:lnTo>
                <a:lnTo>
                  <a:pt x="7" y="1"/>
                </a:lnTo>
                <a:lnTo>
                  <a:pt x="9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18" name="Freeform 26"/>
          <p:cNvSpPr>
            <a:spLocks/>
          </p:cNvSpPr>
          <p:nvPr/>
        </p:nvSpPr>
        <p:spPr bwMode="auto">
          <a:xfrm>
            <a:off x="5046663" y="3417888"/>
            <a:ext cx="7937" cy="28575"/>
          </a:xfrm>
          <a:custGeom>
            <a:avLst/>
            <a:gdLst>
              <a:gd name="T0" fmla="*/ 6350 w 5"/>
              <a:gd name="T1" fmla="*/ 26988 h 18"/>
              <a:gd name="T2" fmla="*/ 6350 w 5"/>
              <a:gd name="T3" fmla="*/ 25400 h 18"/>
              <a:gd name="T4" fmla="*/ 6350 w 5"/>
              <a:gd name="T5" fmla="*/ 22225 h 18"/>
              <a:gd name="T6" fmla="*/ 6350 w 5"/>
              <a:gd name="T7" fmla="*/ 20638 h 18"/>
              <a:gd name="T8" fmla="*/ 6350 w 5"/>
              <a:gd name="T9" fmla="*/ 17463 h 18"/>
              <a:gd name="T10" fmla="*/ 6350 w 5"/>
              <a:gd name="T11" fmla="*/ 12700 h 18"/>
              <a:gd name="T12" fmla="*/ 6350 w 5"/>
              <a:gd name="T13" fmla="*/ 7938 h 18"/>
              <a:gd name="T14" fmla="*/ 6350 w 5"/>
              <a:gd name="T15" fmla="*/ 4763 h 18"/>
              <a:gd name="T16" fmla="*/ 4762 w 5"/>
              <a:gd name="T17" fmla="*/ 0 h 18"/>
              <a:gd name="T18" fmla="*/ 3175 w 5"/>
              <a:gd name="T19" fmla="*/ 3175 h 18"/>
              <a:gd name="T20" fmla="*/ 3175 w 5"/>
              <a:gd name="T21" fmla="*/ 6350 h 18"/>
              <a:gd name="T22" fmla="*/ 3175 w 5"/>
              <a:gd name="T23" fmla="*/ 11113 h 18"/>
              <a:gd name="T24" fmla="*/ 3175 w 5"/>
              <a:gd name="T25" fmla="*/ 14288 h 18"/>
              <a:gd name="T26" fmla="*/ 3175 w 5"/>
              <a:gd name="T27" fmla="*/ 17463 h 18"/>
              <a:gd name="T28" fmla="*/ 1587 w 5"/>
              <a:gd name="T29" fmla="*/ 20638 h 18"/>
              <a:gd name="T30" fmla="*/ 0 w 5"/>
              <a:gd name="T31" fmla="*/ 23813 h 18"/>
              <a:gd name="T32" fmla="*/ 0 w 5"/>
              <a:gd name="T33" fmla="*/ 25400 h 18"/>
              <a:gd name="T34" fmla="*/ 6350 w 5"/>
              <a:gd name="T35" fmla="*/ 26988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" h="18">
                <a:moveTo>
                  <a:pt x="4" y="17"/>
                </a:moveTo>
                <a:lnTo>
                  <a:pt x="4" y="16"/>
                </a:lnTo>
                <a:lnTo>
                  <a:pt x="4" y="14"/>
                </a:lnTo>
                <a:lnTo>
                  <a:pt x="4" y="13"/>
                </a:lnTo>
                <a:lnTo>
                  <a:pt x="4" y="11"/>
                </a:lnTo>
                <a:lnTo>
                  <a:pt x="4" y="8"/>
                </a:lnTo>
                <a:lnTo>
                  <a:pt x="4" y="5"/>
                </a:lnTo>
                <a:lnTo>
                  <a:pt x="4" y="3"/>
                </a:lnTo>
                <a:lnTo>
                  <a:pt x="3" y="0"/>
                </a:lnTo>
                <a:lnTo>
                  <a:pt x="2" y="2"/>
                </a:lnTo>
                <a:lnTo>
                  <a:pt x="2" y="4"/>
                </a:lnTo>
                <a:lnTo>
                  <a:pt x="2" y="7"/>
                </a:lnTo>
                <a:lnTo>
                  <a:pt x="2" y="9"/>
                </a:lnTo>
                <a:lnTo>
                  <a:pt x="2" y="11"/>
                </a:lnTo>
                <a:lnTo>
                  <a:pt x="1" y="13"/>
                </a:lnTo>
                <a:lnTo>
                  <a:pt x="0" y="15"/>
                </a:lnTo>
                <a:lnTo>
                  <a:pt x="0" y="16"/>
                </a:lnTo>
                <a:lnTo>
                  <a:pt x="4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19" name="Freeform 27"/>
          <p:cNvSpPr>
            <a:spLocks/>
          </p:cNvSpPr>
          <p:nvPr/>
        </p:nvSpPr>
        <p:spPr bwMode="auto">
          <a:xfrm>
            <a:off x="4630738" y="2868613"/>
            <a:ext cx="28575" cy="9525"/>
          </a:xfrm>
          <a:custGeom>
            <a:avLst/>
            <a:gdLst>
              <a:gd name="T0" fmla="*/ 26988 w 18"/>
              <a:gd name="T1" fmla="*/ 1588 h 6"/>
              <a:gd name="T2" fmla="*/ 23813 w 18"/>
              <a:gd name="T3" fmla="*/ 4763 h 6"/>
              <a:gd name="T4" fmla="*/ 20638 w 18"/>
              <a:gd name="T5" fmla="*/ 6350 h 6"/>
              <a:gd name="T6" fmla="*/ 14288 w 18"/>
              <a:gd name="T7" fmla="*/ 7938 h 6"/>
              <a:gd name="T8" fmla="*/ 9525 w 18"/>
              <a:gd name="T9" fmla="*/ 7938 h 6"/>
              <a:gd name="T10" fmla="*/ 0 w 18"/>
              <a:gd name="T11" fmla="*/ 3175 h 6"/>
              <a:gd name="T12" fmla="*/ 4763 w 18"/>
              <a:gd name="T13" fmla="*/ 3175 h 6"/>
              <a:gd name="T14" fmla="*/ 7938 w 18"/>
              <a:gd name="T15" fmla="*/ 3175 h 6"/>
              <a:gd name="T16" fmla="*/ 11113 w 18"/>
              <a:gd name="T17" fmla="*/ 1588 h 6"/>
              <a:gd name="T18" fmla="*/ 15875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5" y="3"/>
                </a:lnTo>
                <a:lnTo>
                  <a:pt x="13" y="4"/>
                </a:lnTo>
                <a:lnTo>
                  <a:pt x="9" y="5"/>
                </a:lnTo>
                <a:lnTo>
                  <a:pt x="6" y="5"/>
                </a:lnTo>
                <a:lnTo>
                  <a:pt x="0" y="2"/>
                </a:lnTo>
                <a:lnTo>
                  <a:pt x="3" y="2"/>
                </a:lnTo>
                <a:lnTo>
                  <a:pt x="5" y="2"/>
                </a:lnTo>
                <a:lnTo>
                  <a:pt x="7" y="1"/>
                </a:lnTo>
                <a:lnTo>
                  <a:pt x="10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20" name="Freeform 28"/>
          <p:cNvSpPr>
            <a:spLocks/>
          </p:cNvSpPr>
          <p:nvPr/>
        </p:nvSpPr>
        <p:spPr bwMode="auto">
          <a:xfrm>
            <a:off x="4652963" y="2830513"/>
            <a:ext cx="9525" cy="28575"/>
          </a:xfrm>
          <a:custGeom>
            <a:avLst/>
            <a:gdLst>
              <a:gd name="T0" fmla="*/ 7938 w 6"/>
              <a:gd name="T1" fmla="*/ 26988 h 18"/>
              <a:gd name="T2" fmla="*/ 7938 w 6"/>
              <a:gd name="T3" fmla="*/ 25400 h 18"/>
              <a:gd name="T4" fmla="*/ 7938 w 6"/>
              <a:gd name="T5" fmla="*/ 20638 h 18"/>
              <a:gd name="T6" fmla="*/ 7938 w 6"/>
              <a:gd name="T7" fmla="*/ 15875 h 18"/>
              <a:gd name="T8" fmla="*/ 7938 w 6"/>
              <a:gd name="T9" fmla="*/ 11113 h 18"/>
              <a:gd name="T10" fmla="*/ 7938 w 6"/>
              <a:gd name="T11" fmla="*/ 7938 h 18"/>
              <a:gd name="T12" fmla="*/ 6350 w 6"/>
              <a:gd name="T13" fmla="*/ 4763 h 18"/>
              <a:gd name="T14" fmla="*/ 4763 w 6"/>
              <a:gd name="T15" fmla="*/ 0 h 18"/>
              <a:gd name="T16" fmla="*/ 4763 w 6"/>
              <a:gd name="T17" fmla="*/ 3175 h 18"/>
              <a:gd name="T18" fmla="*/ 4763 w 6"/>
              <a:gd name="T19" fmla="*/ 6350 h 18"/>
              <a:gd name="T20" fmla="*/ 4763 w 6"/>
              <a:gd name="T21" fmla="*/ 11113 h 18"/>
              <a:gd name="T22" fmla="*/ 3175 w 6"/>
              <a:gd name="T23" fmla="*/ 14288 h 18"/>
              <a:gd name="T24" fmla="*/ 3175 w 6"/>
              <a:gd name="T25" fmla="*/ 15875 h 18"/>
              <a:gd name="T26" fmla="*/ 1588 w 6"/>
              <a:gd name="T27" fmla="*/ 20638 h 18"/>
              <a:gd name="T28" fmla="*/ 1588 w 6"/>
              <a:gd name="T29" fmla="*/ 23813 h 18"/>
              <a:gd name="T30" fmla="*/ 0 w 6"/>
              <a:gd name="T31" fmla="*/ 25400 h 18"/>
              <a:gd name="T32" fmla="*/ 7938 w 6"/>
              <a:gd name="T33" fmla="*/ 26988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" h="18">
                <a:moveTo>
                  <a:pt x="5" y="17"/>
                </a:moveTo>
                <a:lnTo>
                  <a:pt x="5" y="16"/>
                </a:lnTo>
                <a:lnTo>
                  <a:pt x="5" y="13"/>
                </a:lnTo>
                <a:lnTo>
                  <a:pt x="5" y="10"/>
                </a:lnTo>
                <a:lnTo>
                  <a:pt x="5" y="7"/>
                </a:lnTo>
                <a:lnTo>
                  <a:pt x="5" y="5"/>
                </a:lnTo>
                <a:lnTo>
                  <a:pt x="4" y="3"/>
                </a:lnTo>
                <a:lnTo>
                  <a:pt x="3" y="0"/>
                </a:lnTo>
                <a:lnTo>
                  <a:pt x="3" y="2"/>
                </a:lnTo>
                <a:lnTo>
                  <a:pt x="3" y="4"/>
                </a:lnTo>
                <a:lnTo>
                  <a:pt x="3" y="7"/>
                </a:lnTo>
                <a:lnTo>
                  <a:pt x="2" y="9"/>
                </a:lnTo>
                <a:lnTo>
                  <a:pt x="2" y="10"/>
                </a:lnTo>
                <a:lnTo>
                  <a:pt x="1" y="13"/>
                </a:lnTo>
                <a:lnTo>
                  <a:pt x="1" y="15"/>
                </a:lnTo>
                <a:lnTo>
                  <a:pt x="0" y="16"/>
                </a:lnTo>
                <a:lnTo>
                  <a:pt x="5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21" name="Freeform 29"/>
          <p:cNvSpPr>
            <a:spLocks/>
          </p:cNvSpPr>
          <p:nvPr/>
        </p:nvSpPr>
        <p:spPr bwMode="auto">
          <a:xfrm>
            <a:off x="3789363" y="3425825"/>
            <a:ext cx="28575" cy="9525"/>
          </a:xfrm>
          <a:custGeom>
            <a:avLst/>
            <a:gdLst>
              <a:gd name="T0" fmla="*/ 26988 w 18"/>
              <a:gd name="T1" fmla="*/ 1588 h 6"/>
              <a:gd name="T2" fmla="*/ 23813 w 18"/>
              <a:gd name="T3" fmla="*/ 4763 h 6"/>
              <a:gd name="T4" fmla="*/ 20638 w 18"/>
              <a:gd name="T5" fmla="*/ 6350 h 6"/>
              <a:gd name="T6" fmla="*/ 14288 w 18"/>
              <a:gd name="T7" fmla="*/ 7938 h 6"/>
              <a:gd name="T8" fmla="*/ 9525 w 18"/>
              <a:gd name="T9" fmla="*/ 7938 h 6"/>
              <a:gd name="T10" fmla="*/ 0 w 18"/>
              <a:gd name="T11" fmla="*/ 4763 h 6"/>
              <a:gd name="T12" fmla="*/ 4763 w 18"/>
              <a:gd name="T13" fmla="*/ 3175 h 6"/>
              <a:gd name="T14" fmla="*/ 7938 w 18"/>
              <a:gd name="T15" fmla="*/ 3175 h 6"/>
              <a:gd name="T16" fmla="*/ 11113 w 18"/>
              <a:gd name="T17" fmla="*/ 1588 h 6"/>
              <a:gd name="T18" fmla="*/ 15875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5" y="3"/>
                </a:lnTo>
                <a:lnTo>
                  <a:pt x="13" y="4"/>
                </a:lnTo>
                <a:lnTo>
                  <a:pt x="9" y="5"/>
                </a:lnTo>
                <a:lnTo>
                  <a:pt x="6" y="5"/>
                </a:lnTo>
                <a:lnTo>
                  <a:pt x="0" y="3"/>
                </a:lnTo>
                <a:lnTo>
                  <a:pt x="3" y="2"/>
                </a:lnTo>
                <a:lnTo>
                  <a:pt x="5" y="2"/>
                </a:lnTo>
                <a:lnTo>
                  <a:pt x="7" y="1"/>
                </a:lnTo>
                <a:lnTo>
                  <a:pt x="10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22" name="Freeform 30"/>
          <p:cNvSpPr>
            <a:spLocks/>
          </p:cNvSpPr>
          <p:nvPr/>
        </p:nvSpPr>
        <p:spPr bwMode="auto">
          <a:xfrm>
            <a:off x="3416300" y="3832225"/>
            <a:ext cx="9525" cy="28575"/>
          </a:xfrm>
          <a:custGeom>
            <a:avLst/>
            <a:gdLst>
              <a:gd name="T0" fmla="*/ 7938 w 6"/>
              <a:gd name="T1" fmla="*/ 26988 h 18"/>
              <a:gd name="T2" fmla="*/ 7938 w 6"/>
              <a:gd name="T3" fmla="*/ 23813 h 18"/>
              <a:gd name="T4" fmla="*/ 7938 w 6"/>
              <a:gd name="T5" fmla="*/ 20638 h 18"/>
              <a:gd name="T6" fmla="*/ 7938 w 6"/>
              <a:gd name="T7" fmla="*/ 19050 h 18"/>
              <a:gd name="T8" fmla="*/ 7938 w 6"/>
              <a:gd name="T9" fmla="*/ 15875 h 18"/>
              <a:gd name="T10" fmla="*/ 7938 w 6"/>
              <a:gd name="T11" fmla="*/ 11113 h 18"/>
              <a:gd name="T12" fmla="*/ 7938 w 6"/>
              <a:gd name="T13" fmla="*/ 6350 h 18"/>
              <a:gd name="T14" fmla="*/ 6350 w 6"/>
              <a:gd name="T15" fmla="*/ 3175 h 18"/>
              <a:gd name="T16" fmla="*/ 6350 w 6"/>
              <a:gd name="T17" fmla="*/ 0 h 18"/>
              <a:gd name="T18" fmla="*/ 4763 w 6"/>
              <a:gd name="T19" fmla="*/ 1588 h 18"/>
              <a:gd name="T20" fmla="*/ 4763 w 6"/>
              <a:gd name="T21" fmla="*/ 6350 h 18"/>
              <a:gd name="T22" fmla="*/ 4763 w 6"/>
              <a:gd name="T23" fmla="*/ 9525 h 18"/>
              <a:gd name="T24" fmla="*/ 3175 w 6"/>
              <a:gd name="T25" fmla="*/ 12700 h 18"/>
              <a:gd name="T26" fmla="*/ 3175 w 6"/>
              <a:gd name="T27" fmla="*/ 15875 h 18"/>
              <a:gd name="T28" fmla="*/ 1588 w 6"/>
              <a:gd name="T29" fmla="*/ 19050 h 18"/>
              <a:gd name="T30" fmla="*/ 1588 w 6"/>
              <a:gd name="T31" fmla="*/ 22225 h 18"/>
              <a:gd name="T32" fmla="*/ 0 w 6"/>
              <a:gd name="T33" fmla="*/ 25400 h 18"/>
              <a:gd name="T34" fmla="*/ 7938 w 6"/>
              <a:gd name="T35" fmla="*/ 26988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" h="18">
                <a:moveTo>
                  <a:pt x="5" y="17"/>
                </a:moveTo>
                <a:lnTo>
                  <a:pt x="5" y="15"/>
                </a:lnTo>
                <a:lnTo>
                  <a:pt x="5" y="13"/>
                </a:lnTo>
                <a:lnTo>
                  <a:pt x="5" y="12"/>
                </a:lnTo>
                <a:lnTo>
                  <a:pt x="5" y="10"/>
                </a:lnTo>
                <a:lnTo>
                  <a:pt x="5" y="7"/>
                </a:lnTo>
                <a:lnTo>
                  <a:pt x="5" y="4"/>
                </a:lnTo>
                <a:lnTo>
                  <a:pt x="4" y="2"/>
                </a:lnTo>
                <a:lnTo>
                  <a:pt x="4" y="0"/>
                </a:lnTo>
                <a:lnTo>
                  <a:pt x="3" y="1"/>
                </a:lnTo>
                <a:lnTo>
                  <a:pt x="3" y="4"/>
                </a:lnTo>
                <a:lnTo>
                  <a:pt x="3" y="6"/>
                </a:lnTo>
                <a:lnTo>
                  <a:pt x="2" y="8"/>
                </a:lnTo>
                <a:lnTo>
                  <a:pt x="2" y="10"/>
                </a:lnTo>
                <a:lnTo>
                  <a:pt x="1" y="12"/>
                </a:lnTo>
                <a:lnTo>
                  <a:pt x="1" y="14"/>
                </a:lnTo>
                <a:lnTo>
                  <a:pt x="0" y="16"/>
                </a:lnTo>
                <a:lnTo>
                  <a:pt x="5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23" name="Freeform 31"/>
          <p:cNvSpPr>
            <a:spLocks/>
          </p:cNvSpPr>
          <p:nvPr/>
        </p:nvSpPr>
        <p:spPr bwMode="auto">
          <a:xfrm>
            <a:off x="4168775" y="4754563"/>
            <a:ext cx="128588" cy="158750"/>
          </a:xfrm>
          <a:custGeom>
            <a:avLst/>
            <a:gdLst>
              <a:gd name="T0" fmla="*/ 127000 w 81"/>
              <a:gd name="T1" fmla="*/ 104775 h 100"/>
              <a:gd name="T2" fmla="*/ 115888 w 81"/>
              <a:gd name="T3" fmla="*/ 52388 h 100"/>
              <a:gd name="T4" fmla="*/ 107950 w 81"/>
              <a:gd name="T5" fmla="*/ 26988 h 100"/>
              <a:gd name="T6" fmla="*/ 106363 w 81"/>
              <a:gd name="T7" fmla="*/ 23813 h 100"/>
              <a:gd name="T8" fmla="*/ 106363 w 81"/>
              <a:gd name="T9" fmla="*/ 36513 h 100"/>
              <a:gd name="T10" fmla="*/ 107950 w 81"/>
              <a:gd name="T11" fmla="*/ 55563 h 100"/>
              <a:gd name="T12" fmla="*/ 111125 w 81"/>
              <a:gd name="T13" fmla="*/ 65088 h 100"/>
              <a:gd name="T14" fmla="*/ 112713 w 81"/>
              <a:gd name="T15" fmla="*/ 71438 h 100"/>
              <a:gd name="T16" fmla="*/ 114300 w 81"/>
              <a:gd name="T17" fmla="*/ 77788 h 100"/>
              <a:gd name="T18" fmla="*/ 115888 w 81"/>
              <a:gd name="T19" fmla="*/ 82550 h 100"/>
              <a:gd name="T20" fmla="*/ 115888 w 81"/>
              <a:gd name="T21" fmla="*/ 88900 h 100"/>
              <a:gd name="T22" fmla="*/ 117475 w 81"/>
              <a:gd name="T23" fmla="*/ 93663 h 100"/>
              <a:gd name="T24" fmla="*/ 117475 w 81"/>
              <a:gd name="T25" fmla="*/ 100013 h 100"/>
              <a:gd name="T26" fmla="*/ 117475 w 81"/>
              <a:gd name="T27" fmla="*/ 104775 h 100"/>
              <a:gd name="T28" fmla="*/ 115888 w 81"/>
              <a:gd name="T29" fmla="*/ 111125 h 100"/>
              <a:gd name="T30" fmla="*/ 115888 w 81"/>
              <a:gd name="T31" fmla="*/ 115888 h 100"/>
              <a:gd name="T32" fmla="*/ 114300 w 81"/>
              <a:gd name="T33" fmla="*/ 120650 h 100"/>
              <a:gd name="T34" fmla="*/ 111125 w 81"/>
              <a:gd name="T35" fmla="*/ 127000 h 100"/>
              <a:gd name="T36" fmla="*/ 109538 w 81"/>
              <a:gd name="T37" fmla="*/ 130175 h 100"/>
              <a:gd name="T38" fmla="*/ 104775 w 81"/>
              <a:gd name="T39" fmla="*/ 134938 h 100"/>
              <a:gd name="T40" fmla="*/ 100013 w 81"/>
              <a:gd name="T41" fmla="*/ 138113 h 100"/>
              <a:gd name="T42" fmla="*/ 95250 w 81"/>
              <a:gd name="T43" fmla="*/ 141288 h 100"/>
              <a:gd name="T44" fmla="*/ 92075 w 81"/>
              <a:gd name="T45" fmla="*/ 144463 h 100"/>
              <a:gd name="T46" fmla="*/ 85725 w 81"/>
              <a:gd name="T47" fmla="*/ 144463 h 100"/>
              <a:gd name="T48" fmla="*/ 79375 w 81"/>
              <a:gd name="T49" fmla="*/ 146050 h 100"/>
              <a:gd name="T50" fmla="*/ 73025 w 81"/>
              <a:gd name="T51" fmla="*/ 146050 h 100"/>
              <a:gd name="T52" fmla="*/ 65088 w 81"/>
              <a:gd name="T53" fmla="*/ 147638 h 100"/>
              <a:gd name="T54" fmla="*/ 57150 w 81"/>
              <a:gd name="T55" fmla="*/ 146050 h 100"/>
              <a:gd name="T56" fmla="*/ 50800 w 81"/>
              <a:gd name="T57" fmla="*/ 144463 h 100"/>
              <a:gd name="T58" fmla="*/ 44450 w 81"/>
              <a:gd name="T59" fmla="*/ 144463 h 100"/>
              <a:gd name="T60" fmla="*/ 38100 w 81"/>
              <a:gd name="T61" fmla="*/ 144463 h 100"/>
              <a:gd name="T62" fmla="*/ 33338 w 81"/>
              <a:gd name="T63" fmla="*/ 142875 h 100"/>
              <a:gd name="T64" fmla="*/ 28575 w 81"/>
              <a:gd name="T65" fmla="*/ 139700 h 100"/>
              <a:gd name="T66" fmla="*/ 22225 w 81"/>
              <a:gd name="T67" fmla="*/ 134938 h 100"/>
              <a:gd name="T68" fmla="*/ 17463 w 81"/>
              <a:gd name="T69" fmla="*/ 131763 h 100"/>
              <a:gd name="T70" fmla="*/ 15875 w 81"/>
              <a:gd name="T71" fmla="*/ 127000 h 100"/>
              <a:gd name="T72" fmla="*/ 12700 w 81"/>
              <a:gd name="T73" fmla="*/ 122238 h 100"/>
              <a:gd name="T74" fmla="*/ 11113 w 81"/>
              <a:gd name="T75" fmla="*/ 117475 h 100"/>
              <a:gd name="T76" fmla="*/ 9525 w 81"/>
              <a:gd name="T77" fmla="*/ 111125 h 100"/>
              <a:gd name="T78" fmla="*/ 7938 w 81"/>
              <a:gd name="T79" fmla="*/ 104775 h 100"/>
              <a:gd name="T80" fmla="*/ 7938 w 81"/>
              <a:gd name="T81" fmla="*/ 100013 h 100"/>
              <a:gd name="T82" fmla="*/ 9525 w 81"/>
              <a:gd name="T83" fmla="*/ 93663 h 100"/>
              <a:gd name="T84" fmla="*/ 11113 w 81"/>
              <a:gd name="T85" fmla="*/ 87313 h 100"/>
              <a:gd name="T86" fmla="*/ 11113 w 81"/>
              <a:gd name="T87" fmla="*/ 80963 h 100"/>
              <a:gd name="T88" fmla="*/ 11113 w 81"/>
              <a:gd name="T89" fmla="*/ 76200 h 100"/>
              <a:gd name="T90" fmla="*/ 12700 w 81"/>
              <a:gd name="T91" fmla="*/ 69850 h 100"/>
              <a:gd name="T92" fmla="*/ 14288 w 81"/>
              <a:gd name="T93" fmla="*/ 65088 h 100"/>
              <a:gd name="T94" fmla="*/ 15875 w 81"/>
              <a:gd name="T95" fmla="*/ 58738 h 100"/>
              <a:gd name="T96" fmla="*/ 17463 w 81"/>
              <a:gd name="T97" fmla="*/ 52388 h 100"/>
              <a:gd name="T98" fmla="*/ 19050 w 81"/>
              <a:gd name="T99" fmla="*/ 46038 h 100"/>
              <a:gd name="T100" fmla="*/ 22225 w 81"/>
              <a:gd name="T101" fmla="*/ 39688 h 100"/>
              <a:gd name="T102" fmla="*/ 25400 w 81"/>
              <a:gd name="T103" fmla="*/ 34925 h 100"/>
              <a:gd name="T104" fmla="*/ 28575 w 81"/>
              <a:gd name="T105" fmla="*/ 25400 h 100"/>
              <a:gd name="T106" fmla="*/ 31750 w 81"/>
              <a:gd name="T107" fmla="*/ 12700 h 100"/>
              <a:gd name="T108" fmla="*/ 30163 w 81"/>
              <a:gd name="T109" fmla="*/ 3175 h 100"/>
              <a:gd name="T110" fmla="*/ 30163 w 81"/>
              <a:gd name="T111" fmla="*/ 6350 h 100"/>
              <a:gd name="T112" fmla="*/ 25400 w 81"/>
              <a:gd name="T113" fmla="*/ 12700 h 100"/>
              <a:gd name="T114" fmla="*/ 6350 w 81"/>
              <a:gd name="T115" fmla="*/ 68263 h 100"/>
              <a:gd name="T116" fmla="*/ 1588 w 81"/>
              <a:gd name="T117" fmla="*/ 117475 h 100"/>
              <a:gd name="T118" fmla="*/ 25400 w 81"/>
              <a:gd name="T119" fmla="*/ 149225 h 100"/>
              <a:gd name="T120" fmla="*/ 84138 w 81"/>
              <a:gd name="T121" fmla="*/ 155575 h 100"/>
              <a:gd name="T122" fmla="*/ 120650 w 81"/>
              <a:gd name="T123" fmla="*/ 133350 h 1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1" h="100">
                <a:moveTo>
                  <a:pt x="76" y="84"/>
                </a:moveTo>
                <a:lnTo>
                  <a:pt x="79" y="75"/>
                </a:lnTo>
                <a:lnTo>
                  <a:pt x="80" y="66"/>
                </a:lnTo>
                <a:lnTo>
                  <a:pt x="79" y="56"/>
                </a:lnTo>
                <a:lnTo>
                  <a:pt x="76" y="43"/>
                </a:lnTo>
                <a:lnTo>
                  <a:pt x="73" y="33"/>
                </a:lnTo>
                <a:lnTo>
                  <a:pt x="70" y="22"/>
                </a:lnTo>
                <a:lnTo>
                  <a:pt x="69" y="19"/>
                </a:lnTo>
                <a:lnTo>
                  <a:pt x="68" y="17"/>
                </a:lnTo>
                <a:lnTo>
                  <a:pt x="68" y="15"/>
                </a:lnTo>
                <a:lnTo>
                  <a:pt x="68" y="12"/>
                </a:lnTo>
                <a:lnTo>
                  <a:pt x="67" y="15"/>
                </a:lnTo>
                <a:lnTo>
                  <a:pt x="67" y="18"/>
                </a:lnTo>
                <a:lnTo>
                  <a:pt x="67" y="20"/>
                </a:lnTo>
                <a:lnTo>
                  <a:pt x="67" y="23"/>
                </a:lnTo>
                <a:lnTo>
                  <a:pt x="67" y="26"/>
                </a:lnTo>
                <a:lnTo>
                  <a:pt x="68" y="30"/>
                </a:lnTo>
                <a:lnTo>
                  <a:pt x="68" y="35"/>
                </a:lnTo>
                <a:lnTo>
                  <a:pt x="69" y="39"/>
                </a:lnTo>
                <a:lnTo>
                  <a:pt x="69" y="40"/>
                </a:lnTo>
                <a:lnTo>
                  <a:pt x="70" y="41"/>
                </a:lnTo>
                <a:lnTo>
                  <a:pt x="71" y="42"/>
                </a:lnTo>
                <a:lnTo>
                  <a:pt x="71" y="43"/>
                </a:lnTo>
                <a:lnTo>
                  <a:pt x="71" y="45"/>
                </a:lnTo>
                <a:lnTo>
                  <a:pt x="72" y="46"/>
                </a:lnTo>
                <a:lnTo>
                  <a:pt x="72" y="47"/>
                </a:lnTo>
                <a:lnTo>
                  <a:pt x="72" y="49"/>
                </a:lnTo>
                <a:lnTo>
                  <a:pt x="73" y="50"/>
                </a:lnTo>
                <a:lnTo>
                  <a:pt x="73" y="51"/>
                </a:lnTo>
                <a:lnTo>
                  <a:pt x="73" y="52"/>
                </a:lnTo>
                <a:lnTo>
                  <a:pt x="73" y="54"/>
                </a:lnTo>
                <a:lnTo>
                  <a:pt x="73" y="55"/>
                </a:lnTo>
                <a:lnTo>
                  <a:pt x="73" y="56"/>
                </a:lnTo>
                <a:lnTo>
                  <a:pt x="73" y="58"/>
                </a:lnTo>
                <a:lnTo>
                  <a:pt x="74" y="58"/>
                </a:lnTo>
                <a:lnTo>
                  <a:pt x="74" y="59"/>
                </a:lnTo>
                <a:lnTo>
                  <a:pt x="74" y="61"/>
                </a:lnTo>
                <a:lnTo>
                  <a:pt x="74" y="62"/>
                </a:lnTo>
                <a:lnTo>
                  <a:pt x="74" y="63"/>
                </a:lnTo>
                <a:lnTo>
                  <a:pt x="74" y="64"/>
                </a:lnTo>
                <a:lnTo>
                  <a:pt x="74" y="65"/>
                </a:lnTo>
                <a:lnTo>
                  <a:pt x="74" y="66"/>
                </a:lnTo>
                <a:lnTo>
                  <a:pt x="74" y="68"/>
                </a:lnTo>
                <a:lnTo>
                  <a:pt x="74" y="69"/>
                </a:lnTo>
                <a:lnTo>
                  <a:pt x="73" y="70"/>
                </a:lnTo>
                <a:lnTo>
                  <a:pt x="73" y="71"/>
                </a:lnTo>
                <a:lnTo>
                  <a:pt x="73" y="72"/>
                </a:lnTo>
                <a:lnTo>
                  <a:pt x="73" y="73"/>
                </a:lnTo>
                <a:lnTo>
                  <a:pt x="73" y="74"/>
                </a:lnTo>
                <a:lnTo>
                  <a:pt x="73" y="75"/>
                </a:lnTo>
                <a:lnTo>
                  <a:pt x="72" y="76"/>
                </a:lnTo>
                <a:lnTo>
                  <a:pt x="72" y="77"/>
                </a:lnTo>
                <a:lnTo>
                  <a:pt x="71" y="79"/>
                </a:lnTo>
                <a:lnTo>
                  <a:pt x="70" y="80"/>
                </a:lnTo>
                <a:lnTo>
                  <a:pt x="70" y="81"/>
                </a:lnTo>
                <a:lnTo>
                  <a:pt x="69" y="81"/>
                </a:lnTo>
                <a:lnTo>
                  <a:pt x="69" y="82"/>
                </a:lnTo>
                <a:lnTo>
                  <a:pt x="68" y="83"/>
                </a:lnTo>
                <a:lnTo>
                  <a:pt x="67" y="84"/>
                </a:lnTo>
                <a:lnTo>
                  <a:pt x="66" y="85"/>
                </a:lnTo>
                <a:lnTo>
                  <a:pt x="65" y="85"/>
                </a:lnTo>
                <a:lnTo>
                  <a:pt x="64" y="87"/>
                </a:lnTo>
                <a:lnTo>
                  <a:pt x="63" y="87"/>
                </a:lnTo>
                <a:lnTo>
                  <a:pt x="63" y="88"/>
                </a:lnTo>
                <a:lnTo>
                  <a:pt x="61" y="88"/>
                </a:lnTo>
                <a:lnTo>
                  <a:pt x="60" y="89"/>
                </a:lnTo>
                <a:lnTo>
                  <a:pt x="60" y="90"/>
                </a:lnTo>
                <a:lnTo>
                  <a:pt x="59" y="90"/>
                </a:lnTo>
                <a:lnTo>
                  <a:pt x="58" y="91"/>
                </a:lnTo>
                <a:lnTo>
                  <a:pt x="57" y="91"/>
                </a:lnTo>
                <a:lnTo>
                  <a:pt x="56" y="91"/>
                </a:lnTo>
                <a:lnTo>
                  <a:pt x="54" y="91"/>
                </a:lnTo>
                <a:lnTo>
                  <a:pt x="53" y="91"/>
                </a:lnTo>
                <a:lnTo>
                  <a:pt x="51" y="91"/>
                </a:lnTo>
                <a:lnTo>
                  <a:pt x="50" y="92"/>
                </a:lnTo>
                <a:lnTo>
                  <a:pt x="49" y="92"/>
                </a:lnTo>
                <a:lnTo>
                  <a:pt x="47" y="92"/>
                </a:lnTo>
                <a:lnTo>
                  <a:pt x="46" y="92"/>
                </a:lnTo>
                <a:lnTo>
                  <a:pt x="44" y="93"/>
                </a:lnTo>
                <a:lnTo>
                  <a:pt x="42" y="93"/>
                </a:lnTo>
                <a:lnTo>
                  <a:pt x="41" y="93"/>
                </a:lnTo>
                <a:lnTo>
                  <a:pt x="39" y="92"/>
                </a:lnTo>
                <a:lnTo>
                  <a:pt x="38" y="92"/>
                </a:lnTo>
                <a:lnTo>
                  <a:pt x="36" y="92"/>
                </a:lnTo>
                <a:lnTo>
                  <a:pt x="35" y="92"/>
                </a:lnTo>
                <a:lnTo>
                  <a:pt x="33" y="92"/>
                </a:lnTo>
                <a:lnTo>
                  <a:pt x="32" y="91"/>
                </a:lnTo>
                <a:lnTo>
                  <a:pt x="31" y="91"/>
                </a:lnTo>
                <a:lnTo>
                  <a:pt x="29" y="91"/>
                </a:lnTo>
                <a:lnTo>
                  <a:pt x="28" y="91"/>
                </a:lnTo>
                <a:lnTo>
                  <a:pt x="26" y="91"/>
                </a:lnTo>
                <a:lnTo>
                  <a:pt x="25" y="91"/>
                </a:lnTo>
                <a:lnTo>
                  <a:pt x="24" y="91"/>
                </a:lnTo>
                <a:lnTo>
                  <a:pt x="23" y="91"/>
                </a:lnTo>
                <a:lnTo>
                  <a:pt x="22" y="90"/>
                </a:lnTo>
                <a:lnTo>
                  <a:pt x="21" y="90"/>
                </a:lnTo>
                <a:lnTo>
                  <a:pt x="20" y="90"/>
                </a:lnTo>
                <a:lnTo>
                  <a:pt x="19" y="89"/>
                </a:lnTo>
                <a:lnTo>
                  <a:pt x="18" y="88"/>
                </a:lnTo>
                <a:lnTo>
                  <a:pt x="16" y="87"/>
                </a:lnTo>
                <a:lnTo>
                  <a:pt x="15" y="86"/>
                </a:lnTo>
                <a:lnTo>
                  <a:pt x="14" y="85"/>
                </a:lnTo>
                <a:lnTo>
                  <a:pt x="12" y="84"/>
                </a:lnTo>
                <a:lnTo>
                  <a:pt x="12" y="83"/>
                </a:lnTo>
                <a:lnTo>
                  <a:pt x="11" y="83"/>
                </a:lnTo>
                <a:lnTo>
                  <a:pt x="11" y="82"/>
                </a:lnTo>
                <a:lnTo>
                  <a:pt x="10" y="81"/>
                </a:lnTo>
                <a:lnTo>
                  <a:pt x="10" y="80"/>
                </a:lnTo>
                <a:lnTo>
                  <a:pt x="9" y="79"/>
                </a:lnTo>
                <a:lnTo>
                  <a:pt x="8" y="78"/>
                </a:lnTo>
                <a:lnTo>
                  <a:pt x="8" y="77"/>
                </a:lnTo>
                <a:lnTo>
                  <a:pt x="7" y="76"/>
                </a:lnTo>
                <a:lnTo>
                  <a:pt x="7" y="75"/>
                </a:lnTo>
                <a:lnTo>
                  <a:pt x="7" y="74"/>
                </a:lnTo>
                <a:lnTo>
                  <a:pt x="7" y="73"/>
                </a:lnTo>
                <a:lnTo>
                  <a:pt x="7" y="72"/>
                </a:lnTo>
                <a:lnTo>
                  <a:pt x="6" y="70"/>
                </a:lnTo>
                <a:lnTo>
                  <a:pt x="6" y="69"/>
                </a:lnTo>
                <a:lnTo>
                  <a:pt x="5" y="67"/>
                </a:lnTo>
                <a:lnTo>
                  <a:pt x="5" y="66"/>
                </a:lnTo>
                <a:lnTo>
                  <a:pt x="5" y="65"/>
                </a:lnTo>
                <a:lnTo>
                  <a:pt x="5" y="64"/>
                </a:lnTo>
                <a:lnTo>
                  <a:pt x="5" y="63"/>
                </a:lnTo>
                <a:lnTo>
                  <a:pt x="5" y="62"/>
                </a:lnTo>
                <a:lnTo>
                  <a:pt x="6" y="61"/>
                </a:lnTo>
                <a:lnTo>
                  <a:pt x="6" y="59"/>
                </a:lnTo>
                <a:lnTo>
                  <a:pt x="6" y="58"/>
                </a:lnTo>
                <a:lnTo>
                  <a:pt x="7" y="56"/>
                </a:lnTo>
                <a:lnTo>
                  <a:pt x="7" y="55"/>
                </a:lnTo>
                <a:lnTo>
                  <a:pt x="7" y="54"/>
                </a:lnTo>
                <a:lnTo>
                  <a:pt x="7" y="53"/>
                </a:lnTo>
                <a:lnTo>
                  <a:pt x="7" y="51"/>
                </a:lnTo>
                <a:lnTo>
                  <a:pt x="7" y="50"/>
                </a:lnTo>
                <a:lnTo>
                  <a:pt x="7" y="49"/>
                </a:lnTo>
                <a:lnTo>
                  <a:pt x="7" y="48"/>
                </a:lnTo>
                <a:lnTo>
                  <a:pt x="8" y="47"/>
                </a:lnTo>
                <a:lnTo>
                  <a:pt x="8" y="45"/>
                </a:lnTo>
                <a:lnTo>
                  <a:pt x="8" y="44"/>
                </a:lnTo>
                <a:lnTo>
                  <a:pt x="8" y="43"/>
                </a:lnTo>
                <a:lnTo>
                  <a:pt x="8" y="41"/>
                </a:lnTo>
                <a:lnTo>
                  <a:pt x="9" y="41"/>
                </a:lnTo>
                <a:lnTo>
                  <a:pt x="9" y="40"/>
                </a:lnTo>
                <a:lnTo>
                  <a:pt x="10" y="38"/>
                </a:lnTo>
                <a:lnTo>
                  <a:pt x="10" y="37"/>
                </a:lnTo>
                <a:lnTo>
                  <a:pt x="10" y="36"/>
                </a:lnTo>
                <a:lnTo>
                  <a:pt x="11" y="34"/>
                </a:lnTo>
                <a:lnTo>
                  <a:pt x="11" y="33"/>
                </a:lnTo>
                <a:lnTo>
                  <a:pt x="11" y="31"/>
                </a:lnTo>
                <a:lnTo>
                  <a:pt x="12" y="30"/>
                </a:lnTo>
                <a:lnTo>
                  <a:pt x="12" y="29"/>
                </a:lnTo>
                <a:lnTo>
                  <a:pt x="13" y="28"/>
                </a:lnTo>
                <a:lnTo>
                  <a:pt x="14" y="26"/>
                </a:lnTo>
                <a:lnTo>
                  <a:pt x="14" y="25"/>
                </a:lnTo>
                <a:lnTo>
                  <a:pt x="15" y="25"/>
                </a:lnTo>
                <a:lnTo>
                  <a:pt x="15" y="23"/>
                </a:lnTo>
                <a:lnTo>
                  <a:pt x="16" y="22"/>
                </a:lnTo>
                <a:lnTo>
                  <a:pt x="16" y="21"/>
                </a:lnTo>
                <a:lnTo>
                  <a:pt x="17" y="19"/>
                </a:lnTo>
                <a:lnTo>
                  <a:pt x="18" y="16"/>
                </a:lnTo>
                <a:lnTo>
                  <a:pt x="19" y="13"/>
                </a:lnTo>
                <a:lnTo>
                  <a:pt x="20" y="10"/>
                </a:lnTo>
                <a:lnTo>
                  <a:pt x="20" y="8"/>
                </a:lnTo>
                <a:lnTo>
                  <a:pt x="20" y="6"/>
                </a:lnTo>
                <a:lnTo>
                  <a:pt x="20" y="4"/>
                </a:lnTo>
                <a:lnTo>
                  <a:pt x="19" y="2"/>
                </a:lnTo>
                <a:lnTo>
                  <a:pt x="19" y="0"/>
                </a:lnTo>
                <a:lnTo>
                  <a:pt x="19" y="1"/>
                </a:lnTo>
                <a:lnTo>
                  <a:pt x="19" y="4"/>
                </a:lnTo>
                <a:lnTo>
                  <a:pt x="18" y="5"/>
                </a:lnTo>
                <a:lnTo>
                  <a:pt x="18" y="8"/>
                </a:lnTo>
                <a:lnTo>
                  <a:pt x="16" y="8"/>
                </a:lnTo>
                <a:lnTo>
                  <a:pt x="12" y="22"/>
                </a:lnTo>
                <a:lnTo>
                  <a:pt x="7" y="33"/>
                </a:lnTo>
                <a:lnTo>
                  <a:pt x="4" y="43"/>
                </a:lnTo>
                <a:lnTo>
                  <a:pt x="1" y="55"/>
                </a:lnTo>
                <a:lnTo>
                  <a:pt x="0" y="65"/>
                </a:lnTo>
                <a:lnTo>
                  <a:pt x="1" y="74"/>
                </a:lnTo>
                <a:lnTo>
                  <a:pt x="4" y="82"/>
                </a:lnTo>
                <a:lnTo>
                  <a:pt x="9" y="90"/>
                </a:lnTo>
                <a:lnTo>
                  <a:pt x="16" y="94"/>
                </a:lnTo>
                <a:lnTo>
                  <a:pt x="26" y="98"/>
                </a:lnTo>
                <a:lnTo>
                  <a:pt x="40" y="99"/>
                </a:lnTo>
                <a:lnTo>
                  <a:pt x="53" y="98"/>
                </a:lnTo>
                <a:lnTo>
                  <a:pt x="64" y="95"/>
                </a:lnTo>
                <a:lnTo>
                  <a:pt x="71" y="91"/>
                </a:lnTo>
                <a:lnTo>
                  <a:pt x="76" y="84"/>
                </a:lnTo>
              </a:path>
            </a:pathLst>
          </a:custGeom>
          <a:solidFill>
            <a:srgbClr val="A4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8224" name="Group 32"/>
          <p:cNvGrpSpPr>
            <a:grpSpLocks/>
          </p:cNvGrpSpPr>
          <p:nvPr/>
        </p:nvGrpSpPr>
        <p:grpSpPr bwMode="auto">
          <a:xfrm>
            <a:off x="3811588" y="3041650"/>
            <a:ext cx="252412" cy="374650"/>
            <a:chOff x="2401" y="1916"/>
            <a:chExt cx="159" cy="236"/>
          </a:xfrm>
        </p:grpSpPr>
        <p:sp>
          <p:nvSpPr>
            <p:cNvPr id="8234" name="Freeform 33"/>
            <p:cNvSpPr>
              <a:spLocks/>
            </p:cNvSpPr>
            <p:nvPr/>
          </p:nvSpPr>
          <p:spPr bwMode="auto">
            <a:xfrm>
              <a:off x="2542" y="1916"/>
              <a:ext cx="18" cy="6"/>
            </a:xfrm>
            <a:custGeom>
              <a:avLst/>
              <a:gdLst>
                <a:gd name="T0" fmla="*/ 17 w 18"/>
                <a:gd name="T1" fmla="*/ 1 h 6"/>
                <a:gd name="T2" fmla="*/ 15 w 18"/>
                <a:gd name="T3" fmla="*/ 3 h 6"/>
                <a:gd name="T4" fmla="*/ 13 w 18"/>
                <a:gd name="T5" fmla="*/ 4 h 6"/>
                <a:gd name="T6" fmla="*/ 9 w 18"/>
                <a:gd name="T7" fmla="*/ 5 h 6"/>
                <a:gd name="T8" fmla="*/ 6 w 18"/>
                <a:gd name="T9" fmla="*/ 5 h 6"/>
                <a:gd name="T10" fmla="*/ 0 w 18"/>
                <a:gd name="T11" fmla="*/ 2 h 6"/>
                <a:gd name="T12" fmla="*/ 3 w 18"/>
                <a:gd name="T13" fmla="*/ 2 h 6"/>
                <a:gd name="T14" fmla="*/ 5 w 18"/>
                <a:gd name="T15" fmla="*/ 2 h 6"/>
                <a:gd name="T16" fmla="*/ 7 w 18"/>
                <a:gd name="T17" fmla="*/ 1 h 6"/>
                <a:gd name="T18" fmla="*/ 10 w 18"/>
                <a:gd name="T19" fmla="*/ 0 h 6"/>
                <a:gd name="T20" fmla="*/ 17 w 18"/>
                <a:gd name="T21" fmla="*/ 1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" h="6">
                  <a:moveTo>
                    <a:pt x="17" y="1"/>
                  </a:moveTo>
                  <a:lnTo>
                    <a:pt x="15" y="3"/>
                  </a:lnTo>
                  <a:lnTo>
                    <a:pt x="13" y="4"/>
                  </a:lnTo>
                  <a:lnTo>
                    <a:pt x="9" y="5"/>
                  </a:lnTo>
                  <a:lnTo>
                    <a:pt x="6" y="5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7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35" name="Freeform 34"/>
            <p:cNvSpPr>
              <a:spLocks/>
            </p:cNvSpPr>
            <p:nvPr/>
          </p:nvSpPr>
          <p:spPr bwMode="auto">
            <a:xfrm>
              <a:off x="2401" y="2134"/>
              <a:ext cx="6" cy="18"/>
            </a:xfrm>
            <a:custGeom>
              <a:avLst/>
              <a:gdLst>
                <a:gd name="T0" fmla="*/ 5 w 6"/>
                <a:gd name="T1" fmla="*/ 17 h 18"/>
                <a:gd name="T2" fmla="*/ 5 w 6"/>
                <a:gd name="T3" fmla="*/ 16 h 18"/>
                <a:gd name="T4" fmla="*/ 5 w 6"/>
                <a:gd name="T5" fmla="*/ 14 h 18"/>
                <a:gd name="T6" fmla="*/ 5 w 6"/>
                <a:gd name="T7" fmla="*/ 13 h 18"/>
                <a:gd name="T8" fmla="*/ 5 w 6"/>
                <a:gd name="T9" fmla="*/ 11 h 18"/>
                <a:gd name="T10" fmla="*/ 5 w 6"/>
                <a:gd name="T11" fmla="*/ 8 h 18"/>
                <a:gd name="T12" fmla="*/ 5 w 6"/>
                <a:gd name="T13" fmla="*/ 5 h 18"/>
                <a:gd name="T14" fmla="*/ 4 w 6"/>
                <a:gd name="T15" fmla="*/ 3 h 18"/>
                <a:gd name="T16" fmla="*/ 3 w 6"/>
                <a:gd name="T17" fmla="*/ 0 h 18"/>
                <a:gd name="T18" fmla="*/ 3 w 6"/>
                <a:gd name="T19" fmla="*/ 2 h 18"/>
                <a:gd name="T20" fmla="*/ 3 w 6"/>
                <a:gd name="T21" fmla="*/ 4 h 18"/>
                <a:gd name="T22" fmla="*/ 3 w 6"/>
                <a:gd name="T23" fmla="*/ 7 h 18"/>
                <a:gd name="T24" fmla="*/ 2 w 6"/>
                <a:gd name="T25" fmla="*/ 9 h 18"/>
                <a:gd name="T26" fmla="*/ 2 w 6"/>
                <a:gd name="T27" fmla="*/ 11 h 18"/>
                <a:gd name="T28" fmla="*/ 1 w 6"/>
                <a:gd name="T29" fmla="*/ 13 h 18"/>
                <a:gd name="T30" fmla="*/ 1 w 6"/>
                <a:gd name="T31" fmla="*/ 15 h 18"/>
                <a:gd name="T32" fmla="*/ 0 w 6"/>
                <a:gd name="T33" fmla="*/ 16 h 18"/>
                <a:gd name="T34" fmla="*/ 5 w 6"/>
                <a:gd name="T35" fmla="*/ 17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" h="18">
                  <a:moveTo>
                    <a:pt x="5" y="17"/>
                  </a:moveTo>
                  <a:lnTo>
                    <a:pt x="5" y="16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5" y="8"/>
                  </a:lnTo>
                  <a:lnTo>
                    <a:pt x="5" y="5"/>
                  </a:lnTo>
                  <a:lnTo>
                    <a:pt x="4" y="3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5" y="1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225" name="Rectangle 38"/>
          <p:cNvSpPr>
            <a:spLocks noChangeArrowheads="1"/>
          </p:cNvSpPr>
          <p:nvPr/>
        </p:nvSpPr>
        <p:spPr bwMode="auto">
          <a:xfrm>
            <a:off x="712787" y="228600"/>
            <a:ext cx="59229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279F"/>
              </a:buClr>
              <a:buSzPct val="75000"/>
              <a:buFont typeface="Monotype Sorts" pitchFamily="2" charset="2"/>
              <a:buChar char="n"/>
              <a:defRPr sz="28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279F"/>
              </a:buClr>
              <a:buSzPct val="75000"/>
              <a:buFont typeface="Monotype Sorts" pitchFamily="2" charset="2"/>
              <a:buChar char="n"/>
              <a:defRPr sz="28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279F"/>
              </a:buClr>
              <a:buSzPct val="75000"/>
              <a:buFont typeface="Monotype Sorts" pitchFamily="2" charset="2"/>
              <a:buChar char="n"/>
              <a:defRPr sz="28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279F"/>
              </a:buClr>
              <a:buSzPct val="75000"/>
              <a:buFont typeface="Monotype Sorts" pitchFamily="2" charset="2"/>
              <a:buChar char="n"/>
              <a:defRPr sz="28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pt-BR" altLang="pt-BR" sz="3600" dirty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kumimoji="1" lang="pt-BR" altLang="pt-BR" sz="3400" dirty="0">
                <a:solidFill>
                  <a:schemeClr val="tx1"/>
                </a:solidFill>
                <a:latin typeface="+mn-lt"/>
              </a:rPr>
              <a:t>TML - Evaporador</a:t>
            </a:r>
          </a:p>
        </p:txBody>
      </p:sp>
      <p:grpSp>
        <p:nvGrpSpPr>
          <p:cNvPr id="8226" name="Group 45"/>
          <p:cNvGrpSpPr>
            <a:grpSpLocks/>
          </p:cNvGrpSpPr>
          <p:nvPr/>
        </p:nvGrpSpPr>
        <p:grpSpPr bwMode="auto">
          <a:xfrm>
            <a:off x="533400" y="1219199"/>
            <a:ext cx="6075363" cy="5400675"/>
            <a:chOff x="144" y="768"/>
            <a:chExt cx="3827" cy="3402"/>
          </a:xfrm>
        </p:grpSpPr>
        <p:pic>
          <p:nvPicPr>
            <p:cNvPr id="8228" name="Picture 3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768"/>
              <a:ext cx="3827" cy="340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29" name="Text Box 40"/>
            <p:cNvSpPr txBox="1">
              <a:spLocks noChangeArrowheads="1"/>
            </p:cNvSpPr>
            <p:nvPr/>
          </p:nvSpPr>
          <p:spPr bwMode="auto">
            <a:xfrm>
              <a:off x="288" y="1248"/>
              <a:ext cx="384" cy="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279F"/>
                </a:buClr>
                <a:buSzPct val="75000"/>
                <a:buFont typeface="Monotype Sorts" pitchFamily="2" charset="2"/>
                <a:buChar char="n"/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279F"/>
                </a:buClr>
                <a:buSzPct val="75000"/>
                <a:buFont typeface="Monotype Sorts" pitchFamily="2" charset="2"/>
                <a:buChar char="n"/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279F"/>
                </a:buClr>
                <a:buSzPct val="75000"/>
                <a:buFont typeface="Monotype Sorts" pitchFamily="2" charset="2"/>
                <a:buChar char="n"/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279F"/>
                </a:buClr>
                <a:buSzPct val="75000"/>
                <a:buFont typeface="Monotype Sorts" pitchFamily="2" charset="2"/>
                <a:buChar char="n"/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GB" altLang="pt-BR" sz="3200">
                  <a:latin typeface="Times New Roman" pitchFamily="18" charset="0"/>
                </a:rPr>
                <a:t>T</a:t>
              </a:r>
              <a:r>
                <a:rPr lang="en-GB" altLang="pt-BR" sz="3200" baseline="-25000">
                  <a:latin typeface="Times New Roman" pitchFamily="18" charset="0"/>
                </a:rPr>
                <a:t>1</a:t>
              </a:r>
              <a:endParaRPr lang="pt-BR" altLang="pt-BR" sz="3200" baseline="-25000">
                <a:latin typeface="Times New Roman" pitchFamily="18" charset="0"/>
              </a:endParaRPr>
            </a:p>
          </p:txBody>
        </p:sp>
        <p:sp>
          <p:nvSpPr>
            <p:cNvPr id="8230" name="Text Box 41"/>
            <p:cNvSpPr txBox="1">
              <a:spLocks noChangeArrowheads="1"/>
            </p:cNvSpPr>
            <p:nvPr/>
          </p:nvSpPr>
          <p:spPr bwMode="auto">
            <a:xfrm>
              <a:off x="3216" y="2544"/>
              <a:ext cx="384" cy="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279F"/>
                </a:buClr>
                <a:buSzPct val="75000"/>
                <a:buFont typeface="Monotype Sorts" pitchFamily="2" charset="2"/>
                <a:buChar char="n"/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279F"/>
                </a:buClr>
                <a:buSzPct val="75000"/>
                <a:buFont typeface="Monotype Sorts" pitchFamily="2" charset="2"/>
                <a:buChar char="n"/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279F"/>
                </a:buClr>
                <a:buSzPct val="75000"/>
                <a:buFont typeface="Monotype Sorts" pitchFamily="2" charset="2"/>
                <a:buChar char="n"/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279F"/>
                </a:buClr>
                <a:buSzPct val="75000"/>
                <a:buFont typeface="Monotype Sorts" pitchFamily="2" charset="2"/>
                <a:buChar char="n"/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GB" altLang="pt-BR" sz="3200">
                  <a:latin typeface="Times New Roman" pitchFamily="18" charset="0"/>
                </a:rPr>
                <a:t>T</a:t>
              </a:r>
              <a:r>
                <a:rPr lang="en-GB" altLang="pt-BR" sz="3200" baseline="-25000">
                  <a:latin typeface="Times New Roman" pitchFamily="18" charset="0"/>
                </a:rPr>
                <a:t>2</a:t>
              </a:r>
              <a:endParaRPr lang="pt-BR" altLang="pt-BR" sz="3200" baseline="-25000">
                <a:latin typeface="Times New Roman" pitchFamily="18" charset="0"/>
              </a:endParaRPr>
            </a:p>
          </p:txBody>
        </p:sp>
        <p:sp>
          <p:nvSpPr>
            <p:cNvPr id="8231" name="Text Box 42"/>
            <p:cNvSpPr txBox="1">
              <a:spLocks noChangeArrowheads="1"/>
            </p:cNvSpPr>
            <p:nvPr/>
          </p:nvSpPr>
          <p:spPr bwMode="auto">
            <a:xfrm>
              <a:off x="240" y="2976"/>
              <a:ext cx="432" cy="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279F"/>
                </a:buClr>
                <a:buSzPct val="75000"/>
                <a:buFont typeface="Monotype Sorts" pitchFamily="2" charset="2"/>
                <a:buChar char="n"/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279F"/>
                </a:buClr>
                <a:buSzPct val="75000"/>
                <a:buFont typeface="Monotype Sorts" pitchFamily="2" charset="2"/>
                <a:buChar char="n"/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279F"/>
                </a:buClr>
                <a:buSzPct val="75000"/>
                <a:buFont typeface="Monotype Sorts" pitchFamily="2" charset="2"/>
                <a:buChar char="n"/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279F"/>
                </a:buClr>
                <a:buSzPct val="75000"/>
                <a:buFont typeface="Monotype Sorts" pitchFamily="2" charset="2"/>
                <a:buChar char="n"/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GB" altLang="pt-BR" sz="3200">
                  <a:latin typeface="Times New Roman" pitchFamily="18" charset="0"/>
                </a:rPr>
                <a:t>T</a:t>
              </a:r>
              <a:r>
                <a:rPr lang="en-GB" altLang="pt-BR" sz="3200" baseline="-25000">
                  <a:latin typeface="Times New Roman" pitchFamily="18" charset="0"/>
                </a:rPr>
                <a:t>ev</a:t>
              </a:r>
              <a:endParaRPr lang="pt-BR" altLang="pt-BR" sz="3200" baseline="-25000">
                <a:latin typeface="Times New Roman" pitchFamily="18" charset="0"/>
              </a:endParaRPr>
            </a:p>
          </p:txBody>
        </p:sp>
        <p:sp>
          <p:nvSpPr>
            <p:cNvPr id="8232" name="Text Box 43"/>
            <p:cNvSpPr txBox="1">
              <a:spLocks noChangeArrowheads="1"/>
            </p:cNvSpPr>
            <p:nvPr/>
          </p:nvSpPr>
          <p:spPr bwMode="auto">
            <a:xfrm>
              <a:off x="3168" y="2976"/>
              <a:ext cx="432" cy="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279F"/>
                </a:buClr>
                <a:buSzPct val="75000"/>
                <a:buFont typeface="Monotype Sorts" pitchFamily="2" charset="2"/>
                <a:buChar char="n"/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279F"/>
                </a:buClr>
                <a:buSzPct val="75000"/>
                <a:buFont typeface="Monotype Sorts" pitchFamily="2" charset="2"/>
                <a:buChar char="n"/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279F"/>
                </a:buClr>
                <a:buSzPct val="75000"/>
                <a:buFont typeface="Monotype Sorts" pitchFamily="2" charset="2"/>
                <a:buChar char="n"/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279F"/>
                </a:buClr>
                <a:buSzPct val="75000"/>
                <a:buFont typeface="Monotype Sorts" pitchFamily="2" charset="2"/>
                <a:buChar char="n"/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GB" altLang="pt-BR" sz="3200">
                  <a:latin typeface="Times New Roman" pitchFamily="18" charset="0"/>
                </a:rPr>
                <a:t>T</a:t>
              </a:r>
              <a:r>
                <a:rPr lang="en-GB" altLang="pt-BR" sz="3200" baseline="-25000">
                  <a:latin typeface="Times New Roman" pitchFamily="18" charset="0"/>
                </a:rPr>
                <a:t>ev</a:t>
              </a:r>
              <a:endParaRPr lang="pt-BR" altLang="pt-BR" sz="3200" baseline="-25000">
                <a:latin typeface="Times New Roman" pitchFamily="18" charset="0"/>
              </a:endParaRPr>
            </a:p>
          </p:txBody>
        </p:sp>
        <p:sp>
          <p:nvSpPr>
            <p:cNvPr id="8233" name="Text Box 44"/>
            <p:cNvSpPr txBox="1">
              <a:spLocks noChangeArrowheads="1"/>
            </p:cNvSpPr>
            <p:nvPr/>
          </p:nvSpPr>
          <p:spPr bwMode="auto">
            <a:xfrm>
              <a:off x="240" y="2544"/>
              <a:ext cx="384" cy="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279F"/>
                </a:buClr>
                <a:buSzPct val="75000"/>
                <a:buFont typeface="Monotype Sorts" pitchFamily="2" charset="2"/>
                <a:buChar char="n"/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279F"/>
                </a:buClr>
                <a:buSzPct val="75000"/>
                <a:buFont typeface="Monotype Sorts" pitchFamily="2" charset="2"/>
                <a:buChar char="n"/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279F"/>
                </a:buClr>
                <a:buSzPct val="75000"/>
                <a:buFont typeface="Monotype Sorts" pitchFamily="2" charset="2"/>
                <a:buChar char="n"/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279F"/>
                </a:buClr>
                <a:buSzPct val="75000"/>
                <a:buFont typeface="Monotype Sorts" pitchFamily="2" charset="2"/>
                <a:buChar char="n"/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GB" altLang="pt-BR" sz="3200">
                  <a:latin typeface="Times New Roman" pitchFamily="18" charset="0"/>
                </a:rPr>
                <a:t>T</a:t>
              </a:r>
              <a:r>
                <a:rPr lang="en-GB" altLang="pt-BR" sz="3200" baseline="-25000">
                  <a:latin typeface="Times New Roman" pitchFamily="18" charset="0"/>
                </a:rPr>
                <a:t>2</a:t>
              </a:r>
              <a:endParaRPr lang="pt-BR" altLang="pt-BR" sz="3200" baseline="-25000">
                <a:latin typeface="Times New Roman" pitchFamily="18" charset="0"/>
              </a:endParaRPr>
            </a:p>
          </p:txBody>
        </p:sp>
      </p:grpSp>
      <p:graphicFrame>
        <p:nvGraphicFramePr>
          <p:cNvPr id="8227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772647"/>
              </p:ext>
            </p:extLst>
          </p:nvPr>
        </p:nvGraphicFramePr>
        <p:xfrm>
          <a:off x="5676900" y="2382837"/>
          <a:ext cx="3262312" cy="144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4" imgW="1362178" imgH="600222" progId="Equation.3">
                  <p:embed/>
                </p:oleObj>
              </mc:Choice>
              <mc:Fallback>
                <p:oleObj name="Equation" r:id="rId4" imgW="1362178" imgH="60022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2382837"/>
                        <a:ext cx="3262312" cy="14493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38"/>
          <p:cNvSpPr>
            <a:spLocks noChangeArrowheads="1"/>
          </p:cNvSpPr>
          <p:nvPr/>
        </p:nvSpPr>
        <p:spPr bwMode="auto">
          <a:xfrm>
            <a:off x="2762647" y="1276348"/>
            <a:ext cx="1866503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b"/>
          <a:lstStyle>
            <a:lvl1pPr>
              <a:defRPr sz="28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279F"/>
              </a:buClr>
              <a:buSzPct val="75000"/>
              <a:buFont typeface="Monotype Sorts" pitchFamily="2" charset="2"/>
              <a:buChar char="n"/>
              <a:defRPr sz="28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279F"/>
              </a:buClr>
              <a:buSzPct val="75000"/>
              <a:buFont typeface="Monotype Sorts" pitchFamily="2" charset="2"/>
              <a:buChar char="n"/>
              <a:defRPr sz="28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279F"/>
              </a:buClr>
              <a:buSzPct val="75000"/>
              <a:buFont typeface="Monotype Sorts" pitchFamily="2" charset="2"/>
              <a:buChar char="n"/>
              <a:defRPr sz="28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279F"/>
              </a:buClr>
              <a:buSzPct val="75000"/>
              <a:buFont typeface="Monotype Sorts" pitchFamily="2" charset="2"/>
              <a:buChar char="n"/>
              <a:defRPr sz="28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pt-BR" altLang="pt-BR" sz="2300" dirty="0" smtClean="0">
                <a:solidFill>
                  <a:schemeClr val="tx1"/>
                </a:solidFill>
                <a:latin typeface="+mn-lt"/>
              </a:rPr>
              <a:t>Evaporador</a:t>
            </a:r>
            <a:endParaRPr kumimoji="1" lang="pt-BR" altLang="pt-BR" sz="23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9593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2"/>
          <p:cNvSpPr>
            <a:spLocks/>
          </p:cNvSpPr>
          <p:nvPr/>
        </p:nvSpPr>
        <p:spPr bwMode="auto">
          <a:xfrm>
            <a:off x="3978275" y="4684713"/>
            <a:ext cx="125413" cy="255587"/>
          </a:xfrm>
          <a:custGeom>
            <a:avLst/>
            <a:gdLst>
              <a:gd name="T0" fmla="*/ 122238 w 79"/>
              <a:gd name="T1" fmla="*/ 180975 h 161"/>
              <a:gd name="T2" fmla="*/ 103188 w 79"/>
              <a:gd name="T3" fmla="*/ 115887 h 161"/>
              <a:gd name="T4" fmla="*/ 90488 w 79"/>
              <a:gd name="T5" fmla="*/ 66675 h 161"/>
              <a:gd name="T6" fmla="*/ 88900 w 79"/>
              <a:gd name="T7" fmla="*/ 31750 h 161"/>
              <a:gd name="T8" fmla="*/ 87313 w 79"/>
              <a:gd name="T9" fmla="*/ 46037 h 161"/>
              <a:gd name="T10" fmla="*/ 87313 w 79"/>
              <a:gd name="T11" fmla="*/ 63500 h 161"/>
              <a:gd name="T12" fmla="*/ 90488 w 79"/>
              <a:gd name="T13" fmla="*/ 93662 h 161"/>
              <a:gd name="T14" fmla="*/ 95250 w 79"/>
              <a:gd name="T15" fmla="*/ 117475 h 161"/>
              <a:gd name="T16" fmla="*/ 100013 w 79"/>
              <a:gd name="T17" fmla="*/ 127000 h 161"/>
              <a:gd name="T18" fmla="*/ 103188 w 79"/>
              <a:gd name="T19" fmla="*/ 134937 h 161"/>
              <a:gd name="T20" fmla="*/ 104775 w 79"/>
              <a:gd name="T21" fmla="*/ 144462 h 161"/>
              <a:gd name="T22" fmla="*/ 109538 w 79"/>
              <a:gd name="T23" fmla="*/ 152400 h 161"/>
              <a:gd name="T24" fmla="*/ 111125 w 79"/>
              <a:gd name="T25" fmla="*/ 160337 h 161"/>
              <a:gd name="T26" fmla="*/ 112713 w 79"/>
              <a:gd name="T27" fmla="*/ 169862 h 161"/>
              <a:gd name="T28" fmla="*/ 114300 w 79"/>
              <a:gd name="T29" fmla="*/ 177800 h 161"/>
              <a:gd name="T30" fmla="*/ 115888 w 79"/>
              <a:gd name="T31" fmla="*/ 185737 h 161"/>
              <a:gd name="T32" fmla="*/ 115888 w 79"/>
              <a:gd name="T33" fmla="*/ 192087 h 161"/>
              <a:gd name="T34" fmla="*/ 115888 w 79"/>
              <a:gd name="T35" fmla="*/ 200025 h 161"/>
              <a:gd name="T36" fmla="*/ 115888 w 79"/>
              <a:gd name="T37" fmla="*/ 207962 h 161"/>
              <a:gd name="T38" fmla="*/ 114300 w 79"/>
              <a:gd name="T39" fmla="*/ 214312 h 161"/>
              <a:gd name="T40" fmla="*/ 112713 w 79"/>
              <a:gd name="T41" fmla="*/ 220662 h 161"/>
              <a:gd name="T42" fmla="*/ 109538 w 79"/>
              <a:gd name="T43" fmla="*/ 225425 h 161"/>
              <a:gd name="T44" fmla="*/ 104775 w 79"/>
              <a:gd name="T45" fmla="*/ 228600 h 161"/>
              <a:gd name="T46" fmla="*/ 100013 w 79"/>
              <a:gd name="T47" fmla="*/ 233362 h 161"/>
              <a:gd name="T48" fmla="*/ 93663 w 79"/>
              <a:gd name="T49" fmla="*/ 236537 h 161"/>
              <a:gd name="T50" fmla="*/ 87313 w 79"/>
              <a:gd name="T51" fmla="*/ 239712 h 161"/>
              <a:gd name="T52" fmla="*/ 77788 w 79"/>
              <a:gd name="T53" fmla="*/ 241300 h 161"/>
              <a:gd name="T54" fmla="*/ 68263 w 79"/>
              <a:gd name="T55" fmla="*/ 242887 h 161"/>
              <a:gd name="T56" fmla="*/ 58738 w 79"/>
              <a:gd name="T57" fmla="*/ 242887 h 161"/>
              <a:gd name="T58" fmla="*/ 50800 w 79"/>
              <a:gd name="T59" fmla="*/ 241300 h 161"/>
              <a:gd name="T60" fmla="*/ 41275 w 79"/>
              <a:gd name="T61" fmla="*/ 239712 h 161"/>
              <a:gd name="T62" fmla="*/ 33338 w 79"/>
              <a:gd name="T63" fmla="*/ 236537 h 161"/>
              <a:gd name="T64" fmla="*/ 26988 w 79"/>
              <a:gd name="T65" fmla="*/ 233362 h 161"/>
              <a:gd name="T66" fmla="*/ 20638 w 79"/>
              <a:gd name="T67" fmla="*/ 230187 h 161"/>
              <a:gd name="T68" fmla="*/ 15875 w 79"/>
              <a:gd name="T69" fmla="*/ 225425 h 161"/>
              <a:gd name="T70" fmla="*/ 12700 w 79"/>
              <a:gd name="T71" fmla="*/ 219075 h 161"/>
              <a:gd name="T72" fmla="*/ 11113 w 79"/>
              <a:gd name="T73" fmla="*/ 212725 h 161"/>
              <a:gd name="T74" fmla="*/ 7938 w 79"/>
              <a:gd name="T75" fmla="*/ 204787 h 161"/>
              <a:gd name="T76" fmla="*/ 7938 w 79"/>
              <a:gd name="T77" fmla="*/ 196850 h 161"/>
              <a:gd name="T78" fmla="*/ 7938 w 79"/>
              <a:gd name="T79" fmla="*/ 190500 h 161"/>
              <a:gd name="T80" fmla="*/ 9525 w 79"/>
              <a:gd name="T81" fmla="*/ 184150 h 161"/>
              <a:gd name="T82" fmla="*/ 11113 w 79"/>
              <a:gd name="T83" fmla="*/ 176212 h 161"/>
              <a:gd name="T84" fmla="*/ 11113 w 79"/>
              <a:gd name="T85" fmla="*/ 168275 h 161"/>
              <a:gd name="T86" fmla="*/ 12700 w 79"/>
              <a:gd name="T87" fmla="*/ 160337 h 161"/>
              <a:gd name="T88" fmla="*/ 14288 w 79"/>
              <a:gd name="T89" fmla="*/ 150812 h 161"/>
              <a:gd name="T90" fmla="*/ 17463 w 79"/>
              <a:gd name="T91" fmla="*/ 144462 h 161"/>
              <a:gd name="T92" fmla="*/ 20638 w 79"/>
              <a:gd name="T93" fmla="*/ 136525 h 161"/>
              <a:gd name="T94" fmla="*/ 25400 w 79"/>
              <a:gd name="T95" fmla="*/ 128587 h 161"/>
              <a:gd name="T96" fmla="*/ 28575 w 79"/>
              <a:gd name="T97" fmla="*/ 119062 h 161"/>
              <a:gd name="T98" fmla="*/ 31750 w 79"/>
              <a:gd name="T99" fmla="*/ 111125 h 161"/>
              <a:gd name="T100" fmla="*/ 36513 w 79"/>
              <a:gd name="T101" fmla="*/ 92075 h 161"/>
              <a:gd name="T102" fmla="*/ 38100 w 79"/>
              <a:gd name="T103" fmla="*/ 63500 h 161"/>
              <a:gd name="T104" fmla="*/ 38100 w 79"/>
              <a:gd name="T105" fmla="*/ 36512 h 161"/>
              <a:gd name="T106" fmla="*/ 31750 w 79"/>
              <a:gd name="T107" fmla="*/ 7937 h 161"/>
              <a:gd name="T108" fmla="*/ 31750 w 79"/>
              <a:gd name="T109" fmla="*/ 15875 h 161"/>
              <a:gd name="T110" fmla="*/ 33338 w 79"/>
              <a:gd name="T111" fmla="*/ 34925 h 161"/>
              <a:gd name="T112" fmla="*/ 31750 w 79"/>
              <a:gd name="T113" fmla="*/ 65087 h 161"/>
              <a:gd name="T114" fmla="*/ 26988 w 79"/>
              <a:gd name="T115" fmla="*/ 100012 h 161"/>
              <a:gd name="T116" fmla="*/ 6350 w 79"/>
              <a:gd name="T117" fmla="*/ 161925 h 161"/>
              <a:gd name="T118" fmla="*/ 6350 w 79"/>
              <a:gd name="T119" fmla="*/ 227012 h 161"/>
              <a:gd name="T120" fmla="*/ 61913 w 79"/>
              <a:gd name="T121" fmla="*/ 254000 h 161"/>
              <a:gd name="T122" fmla="*/ 117475 w 79"/>
              <a:gd name="T123" fmla="*/ 228600 h 16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9" h="161">
                <a:moveTo>
                  <a:pt x="74" y="144"/>
                </a:moveTo>
                <a:lnTo>
                  <a:pt x="77" y="134"/>
                </a:lnTo>
                <a:lnTo>
                  <a:pt x="78" y="125"/>
                </a:lnTo>
                <a:lnTo>
                  <a:pt x="77" y="114"/>
                </a:lnTo>
                <a:lnTo>
                  <a:pt x="76" y="103"/>
                </a:lnTo>
                <a:lnTo>
                  <a:pt x="72" y="92"/>
                </a:lnTo>
                <a:lnTo>
                  <a:pt x="69" y="81"/>
                </a:lnTo>
                <a:lnTo>
                  <a:pt x="65" y="73"/>
                </a:lnTo>
                <a:lnTo>
                  <a:pt x="62" y="66"/>
                </a:lnTo>
                <a:lnTo>
                  <a:pt x="60" y="58"/>
                </a:lnTo>
                <a:lnTo>
                  <a:pt x="59" y="50"/>
                </a:lnTo>
                <a:lnTo>
                  <a:pt x="57" y="42"/>
                </a:lnTo>
                <a:lnTo>
                  <a:pt x="56" y="34"/>
                </a:lnTo>
                <a:lnTo>
                  <a:pt x="56" y="26"/>
                </a:lnTo>
                <a:lnTo>
                  <a:pt x="56" y="18"/>
                </a:lnTo>
                <a:lnTo>
                  <a:pt x="56" y="20"/>
                </a:lnTo>
                <a:lnTo>
                  <a:pt x="56" y="22"/>
                </a:lnTo>
                <a:lnTo>
                  <a:pt x="55" y="24"/>
                </a:lnTo>
                <a:lnTo>
                  <a:pt x="55" y="26"/>
                </a:lnTo>
                <a:lnTo>
                  <a:pt x="55" y="29"/>
                </a:lnTo>
                <a:lnTo>
                  <a:pt x="55" y="30"/>
                </a:lnTo>
                <a:lnTo>
                  <a:pt x="55" y="33"/>
                </a:lnTo>
                <a:lnTo>
                  <a:pt x="55" y="35"/>
                </a:lnTo>
                <a:lnTo>
                  <a:pt x="55" y="40"/>
                </a:lnTo>
                <a:lnTo>
                  <a:pt x="56" y="44"/>
                </a:lnTo>
                <a:lnTo>
                  <a:pt x="56" y="50"/>
                </a:lnTo>
                <a:lnTo>
                  <a:pt x="56" y="54"/>
                </a:lnTo>
                <a:lnTo>
                  <a:pt x="57" y="59"/>
                </a:lnTo>
                <a:lnTo>
                  <a:pt x="58" y="65"/>
                </a:lnTo>
                <a:lnTo>
                  <a:pt x="59" y="68"/>
                </a:lnTo>
                <a:lnTo>
                  <a:pt x="60" y="73"/>
                </a:lnTo>
                <a:lnTo>
                  <a:pt x="60" y="74"/>
                </a:lnTo>
                <a:lnTo>
                  <a:pt x="61" y="76"/>
                </a:lnTo>
                <a:lnTo>
                  <a:pt x="62" y="77"/>
                </a:lnTo>
                <a:lnTo>
                  <a:pt x="62" y="79"/>
                </a:lnTo>
                <a:lnTo>
                  <a:pt x="63" y="80"/>
                </a:lnTo>
                <a:lnTo>
                  <a:pt x="63" y="81"/>
                </a:lnTo>
                <a:lnTo>
                  <a:pt x="64" y="83"/>
                </a:lnTo>
                <a:lnTo>
                  <a:pt x="65" y="84"/>
                </a:lnTo>
                <a:lnTo>
                  <a:pt x="65" y="85"/>
                </a:lnTo>
                <a:lnTo>
                  <a:pt x="66" y="87"/>
                </a:lnTo>
                <a:lnTo>
                  <a:pt x="66" y="88"/>
                </a:lnTo>
                <a:lnTo>
                  <a:pt x="66" y="89"/>
                </a:lnTo>
                <a:lnTo>
                  <a:pt x="66" y="91"/>
                </a:lnTo>
                <a:lnTo>
                  <a:pt x="67" y="92"/>
                </a:lnTo>
                <a:lnTo>
                  <a:pt x="67" y="93"/>
                </a:lnTo>
                <a:lnTo>
                  <a:pt x="68" y="95"/>
                </a:lnTo>
                <a:lnTo>
                  <a:pt x="69" y="96"/>
                </a:lnTo>
                <a:lnTo>
                  <a:pt x="69" y="97"/>
                </a:lnTo>
                <a:lnTo>
                  <a:pt x="69" y="99"/>
                </a:lnTo>
                <a:lnTo>
                  <a:pt x="70" y="100"/>
                </a:lnTo>
                <a:lnTo>
                  <a:pt x="70" y="101"/>
                </a:lnTo>
                <a:lnTo>
                  <a:pt x="70" y="103"/>
                </a:lnTo>
                <a:lnTo>
                  <a:pt x="71" y="104"/>
                </a:lnTo>
                <a:lnTo>
                  <a:pt x="71" y="105"/>
                </a:lnTo>
                <a:lnTo>
                  <a:pt x="71" y="107"/>
                </a:lnTo>
                <a:lnTo>
                  <a:pt x="72" y="108"/>
                </a:lnTo>
                <a:lnTo>
                  <a:pt x="72" y="109"/>
                </a:lnTo>
                <a:lnTo>
                  <a:pt x="72" y="111"/>
                </a:lnTo>
                <a:lnTo>
                  <a:pt x="72" y="112"/>
                </a:lnTo>
                <a:lnTo>
                  <a:pt x="72" y="113"/>
                </a:lnTo>
                <a:lnTo>
                  <a:pt x="72" y="114"/>
                </a:lnTo>
                <a:lnTo>
                  <a:pt x="73" y="116"/>
                </a:lnTo>
                <a:lnTo>
                  <a:pt x="73" y="117"/>
                </a:lnTo>
                <a:lnTo>
                  <a:pt x="73" y="118"/>
                </a:lnTo>
                <a:lnTo>
                  <a:pt x="73" y="119"/>
                </a:lnTo>
                <a:lnTo>
                  <a:pt x="73" y="120"/>
                </a:lnTo>
                <a:lnTo>
                  <a:pt x="73" y="121"/>
                </a:lnTo>
                <a:lnTo>
                  <a:pt x="73" y="123"/>
                </a:lnTo>
                <a:lnTo>
                  <a:pt x="73" y="124"/>
                </a:lnTo>
                <a:lnTo>
                  <a:pt x="73" y="125"/>
                </a:lnTo>
                <a:lnTo>
                  <a:pt x="73" y="126"/>
                </a:lnTo>
                <a:lnTo>
                  <a:pt x="73" y="127"/>
                </a:lnTo>
                <a:lnTo>
                  <a:pt x="73" y="128"/>
                </a:lnTo>
                <a:lnTo>
                  <a:pt x="73" y="129"/>
                </a:lnTo>
                <a:lnTo>
                  <a:pt x="73" y="131"/>
                </a:lnTo>
                <a:lnTo>
                  <a:pt x="72" y="132"/>
                </a:lnTo>
                <a:lnTo>
                  <a:pt x="72" y="133"/>
                </a:lnTo>
                <a:lnTo>
                  <a:pt x="72" y="134"/>
                </a:lnTo>
                <a:lnTo>
                  <a:pt x="72" y="135"/>
                </a:lnTo>
                <a:lnTo>
                  <a:pt x="72" y="136"/>
                </a:lnTo>
                <a:lnTo>
                  <a:pt x="71" y="137"/>
                </a:lnTo>
                <a:lnTo>
                  <a:pt x="71" y="138"/>
                </a:lnTo>
                <a:lnTo>
                  <a:pt x="71" y="139"/>
                </a:lnTo>
                <a:lnTo>
                  <a:pt x="70" y="139"/>
                </a:lnTo>
                <a:lnTo>
                  <a:pt x="70" y="140"/>
                </a:lnTo>
                <a:lnTo>
                  <a:pt x="69" y="141"/>
                </a:lnTo>
                <a:lnTo>
                  <a:pt x="69" y="142"/>
                </a:lnTo>
                <a:lnTo>
                  <a:pt x="68" y="142"/>
                </a:lnTo>
                <a:lnTo>
                  <a:pt x="67" y="143"/>
                </a:lnTo>
                <a:lnTo>
                  <a:pt x="67" y="144"/>
                </a:lnTo>
                <a:lnTo>
                  <a:pt x="66" y="144"/>
                </a:lnTo>
                <a:lnTo>
                  <a:pt x="66" y="145"/>
                </a:lnTo>
                <a:lnTo>
                  <a:pt x="65" y="146"/>
                </a:lnTo>
                <a:lnTo>
                  <a:pt x="64" y="147"/>
                </a:lnTo>
                <a:lnTo>
                  <a:pt x="63" y="147"/>
                </a:lnTo>
                <a:lnTo>
                  <a:pt x="62" y="147"/>
                </a:lnTo>
                <a:lnTo>
                  <a:pt x="61" y="148"/>
                </a:lnTo>
                <a:lnTo>
                  <a:pt x="60" y="149"/>
                </a:lnTo>
                <a:lnTo>
                  <a:pt x="59" y="149"/>
                </a:lnTo>
                <a:lnTo>
                  <a:pt x="59" y="150"/>
                </a:lnTo>
                <a:lnTo>
                  <a:pt x="57" y="150"/>
                </a:lnTo>
                <a:lnTo>
                  <a:pt x="56" y="150"/>
                </a:lnTo>
                <a:lnTo>
                  <a:pt x="55" y="151"/>
                </a:lnTo>
                <a:lnTo>
                  <a:pt x="53" y="152"/>
                </a:lnTo>
                <a:lnTo>
                  <a:pt x="52" y="152"/>
                </a:lnTo>
                <a:lnTo>
                  <a:pt x="51" y="152"/>
                </a:lnTo>
                <a:lnTo>
                  <a:pt x="49" y="152"/>
                </a:lnTo>
                <a:lnTo>
                  <a:pt x="48" y="152"/>
                </a:lnTo>
                <a:lnTo>
                  <a:pt x="46" y="153"/>
                </a:lnTo>
                <a:lnTo>
                  <a:pt x="45" y="153"/>
                </a:lnTo>
                <a:lnTo>
                  <a:pt x="43" y="153"/>
                </a:lnTo>
                <a:lnTo>
                  <a:pt x="42" y="153"/>
                </a:lnTo>
                <a:lnTo>
                  <a:pt x="40" y="153"/>
                </a:lnTo>
                <a:lnTo>
                  <a:pt x="39" y="153"/>
                </a:lnTo>
                <a:lnTo>
                  <a:pt x="37" y="153"/>
                </a:lnTo>
                <a:lnTo>
                  <a:pt x="35" y="153"/>
                </a:lnTo>
                <a:lnTo>
                  <a:pt x="34" y="152"/>
                </a:lnTo>
                <a:lnTo>
                  <a:pt x="33" y="152"/>
                </a:lnTo>
                <a:lnTo>
                  <a:pt x="32" y="152"/>
                </a:lnTo>
                <a:lnTo>
                  <a:pt x="30" y="152"/>
                </a:lnTo>
                <a:lnTo>
                  <a:pt x="29" y="152"/>
                </a:lnTo>
                <a:lnTo>
                  <a:pt x="27" y="151"/>
                </a:lnTo>
                <a:lnTo>
                  <a:pt x="26" y="151"/>
                </a:lnTo>
                <a:lnTo>
                  <a:pt x="25" y="150"/>
                </a:lnTo>
                <a:lnTo>
                  <a:pt x="24" y="150"/>
                </a:lnTo>
                <a:lnTo>
                  <a:pt x="22" y="150"/>
                </a:lnTo>
                <a:lnTo>
                  <a:pt x="21" y="149"/>
                </a:lnTo>
                <a:lnTo>
                  <a:pt x="20" y="149"/>
                </a:lnTo>
                <a:lnTo>
                  <a:pt x="19" y="148"/>
                </a:lnTo>
                <a:lnTo>
                  <a:pt x="18" y="147"/>
                </a:lnTo>
                <a:lnTo>
                  <a:pt x="17" y="147"/>
                </a:lnTo>
                <a:lnTo>
                  <a:pt x="16" y="147"/>
                </a:lnTo>
                <a:lnTo>
                  <a:pt x="15" y="147"/>
                </a:lnTo>
                <a:lnTo>
                  <a:pt x="14" y="146"/>
                </a:lnTo>
                <a:lnTo>
                  <a:pt x="13" y="145"/>
                </a:lnTo>
                <a:lnTo>
                  <a:pt x="12" y="144"/>
                </a:lnTo>
                <a:lnTo>
                  <a:pt x="11" y="144"/>
                </a:lnTo>
                <a:lnTo>
                  <a:pt x="11" y="143"/>
                </a:lnTo>
                <a:lnTo>
                  <a:pt x="10" y="142"/>
                </a:lnTo>
                <a:lnTo>
                  <a:pt x="9" y="141"/>
                </a:lnTo>
                <a:lnTo>
                  <a:pt x="9" y="140"/>
                </a:lnTo>
                <a:lnTo>
                  <a:pt x="8" y="139"/>
                </a:lnTo>
                <a:lnTo>
                  <a:pt x="8" y="138"/>
                </a:lnTo>
                <a:lnTo>
                  <a:pt x="7" y="138"/>
                </a:lnTo>
                <a:lnTo>
                  <a:pt x="7" y="136"/>
                </a:lnTo>
                <a:lnTo>
                  <a:pt x="7" y="135"/>
                </a:lnTo>
                <a:lnTo>
                  <a:pt x="7" y="134"/>
                </a:lnTo>
                <a:lnTo>
                  <a:pt x="6" y="132"/>
                </a:lnTo>
                <a:lnTo>
                  <a:pt x="6" y="131"/>
                </a:lnTo>
                <a:lnTo>
                  <a:pt x="6" y="130"/>
                </a:lnTo>
                <a:lnTo>
                  <a:pt x="5" y="129"/>
                </a:lnTo>
                <a:lnTo>
                  <a:pt x="5" y="128"/>
                </a:lnTo>
                <a:lnTo>
                  <a:pt x="5" y="127"/>
                </a:lnTo>
                <a:lnTo>
                  <a:pt x="5" y="125"/>
                </a:lnTo>
                <a:lnTo>
                  <a:pt x="5" y="124"/>
                </a:lnTo>
                <a:lnTo>
                  <a:pt x="5" y="123"/>
                </a:lnTo>
                <a:lnTo>
                  <a:pt x="5" y="122"/>
                </a:lnTo>
                <a:lnTo>
                  <a:pt x="5" y="121"/>
                </a:lnTo>
                <a:lnTo>
                  <a:pt x="5" y="120"/>
                </a:lnTo>
                <a:lnTo>
                  <a:pt x="6" y="119"/>
                </a:lnTo>
                <a:lnTo>
                  <a:pt x="6" y="118"/>
                </a:lnTo>
                <a:lnTo>
                  <a:pt x="6" y="117"/>
                </a:lnTo>
                <a:lnTo>
                  <a:pt x="6" y="116"/>
                </a:lnTo>
                <a:lnTo>
                  <a:pt x="6" y="114"/>
                </a:lnTo>
                <a:lnTo>
                  <a:pt x="6" y="113"/>
                </a:lnTo>
                <a:lnTo>
                  <a:pt x="7" y="112"/>
                </a:lnTo>
                <a:lnTo>
                  <a:pt x="7" y="111"/>
                </a:lnTo>
                <a:lnTo>
                  <a:pt x="7" y="110"/>
                </a:lnTo>
                <a:lnTo>
                  <a:pt x="7" y="108"/>
                </a:lnTo>
                <a:lnTo>
                  <a:pt x="7" y="107"/>
                </a:lnTo>
                <a:lnTo>
                  <a:pt x="7" y="106"/>
                </a:lnTo>
                <a:lnTo>
                  <a:pt x="7" y="105"/>
                </a:lnTo>
                <a:lnTo>
                  <a:pt x="7" y="103"/>
                </a:lnTo>
                <a:lnTo>
                  <a:pt x="8" y="102"/>
                </a:lnTo>
                <a:lnTo>
                  <a:pt x="8" y="101"/>
                </a:lnTo>
                <a:lnTo>
                  <a:pt x="9" y="99"/>
                </a:lnTo>
                <a:lnTo>
                  <a:pt x="9" y="98"/>
                </a:lnTo>
                <a:lnTo>
                  <a:pt x="9" y="97"/>
                </a:lnTo>
                <a:lnTo>
                  <a:pt x="9" y="95"/>
                </a:lnTo>
                <a:lnTo>
                  <a:pt x="10" y="94"/>
                </a:lnTo>
                <a:lnTo>
                  <a:pt x="10" y="93"/>
                </a:lnTo>
                <a:lnTo>
                  <a:pt x="10" y="92"/>
                </a:lnTo>
                <a:lnTo>
                  <a:pt x="11" y="91"/>
                </a:lnTo>
                <a:lnTo>
                  <a:pt x="11" y="89"/>
                </a:lnTo>
                <a:lnTo>
                  <a:pt x="11" y="88"/>
                </a:lnTo>
                <a:lnTo>
                  <a:pt x="12" y="87"/>
                </a:lnTo>
                <a:lnTo>
                  <a:pt x="13" y="86"/>
                </a:lnTo>
                <a:lnTo>
                  <a:pt x="13" y="84"/>
                </a:lnTo>
                <a:lnTo>
                  <a:pt x="14" y="83"/>
                </a:lnTo>
                <a:lnTo>
                  <a:pt x="15" y="82"/>
                </a:lnTo>
                <a:lnTo>
                  <a:pt x="16" y="81"/>
                </a:lnTo>
                <a:lnTo>
                  <a:pt x="16" y="79"/>
                </a:lnTo>
                <a:lnTo>
                  <a:pt x="17" y="78"/>
                </a:lnTo>
                <a:lnTo>
                  <a:pt x="17" y="77"/>
                </a:lnTo>
                <a:lnTo>
                  <a:pt x="18" y="75"/>
                </a:lnTo>
                <a:lnTo>
                  <a:pt x="18" y="74"/>
                </a:lnTo>
                <a:lnTo>
                  <a:pt x="20" y="73"/>
                </a:lnTo>
                <a:lnTo>
                  <a:pt x="20" y="72"/>
                </a:lnTo>
                <a:lnTo>
                  <a:pt x="20" y="70"/>
                </a:lnTo>
                <a:lnTo>
                  <a:pt x="20" y="69"/>
                </a:lnTo>
                <a:lnTo>
                  <a:pt x="21" y="66"/>
                </a:lnTo>
                <a:lnTo>
                  <a:pt x="22" y="62"/>
                </a:lnTo>
                <a:lnTo>
                  <a:pt x="23" y="58"/>
                </a:lnTo>
                <a:lnTo>
                  <a:pt x="23" y="53"/>
                </a:lnTo>
                <a:lnTo>
                  <a:pt x="24" y="49"/>
                </a:lnTo>
                <a:lnTo>
                  <a:pt x="24" y="45"/>
                </a:lnTo>
                <a:lnTo>
                  <a:pt x="24" y="40"/>
                </a:lnTo>
                <a:lnTo>
                  <a:pt x="24" y="37"/>
                </a:lnTo>
                <a:lnTo>
                  <a:pt x="24" y="33"/>
                </a:lnTo>
                <a:lnTo>
                  <a:pt x="24" y="28"/>
                </a:lnTo>
                <a:lnTo>
                  <a:pt x="24" y="23"/>
                </a:lnTo>
                <a:lnTo>
                  <a:pt x="23" y="18"/>
                </a:lnTo>
                <a:lnTo>
                  <a:pt x="22" y="14"/>
                </a:lnTo>
                <a:lnTo>
                  <a:pt x="21" y="10"/>
                </a:lnTo>
                <a:lnTo>
                  <a:pt x="20" y="5"/>
                </a:lnTo>
                <a:lnTo>
                  <a:pt x="20" y="0"/>
                </a:lnTo>
                <a:lnTo>
                  <a:pt x="20" y="4"/>
                </a:lnTo>
                <a:lnTo>
                  <a:pt x="20" y="7"/>
                </a:lnTo>
                <a:lnTo>
                  <a:pt x="20" y="10"/>
                </a:lnTo>
                <a:lnTo>
                  <a:pt x="20" y="13"/>
                </a:lnTo>
                <a:lnTo>
                  <a:pt x="21" y="15"/>
                </a:lnTo>
                <a:lnTo>
                  <a:pt x="21" y="19"/>
                </a:lnTo>
                <a:lnTo>
                  <a:pt x="21" y="22"/>
                </a:lnTo>
                <a:lnTo>
                  <a:pt x="21" y="25"/>
                </a:lnTo>
                <a:lnTo>
                  <a:pt x="21" y="31"/>
                </a:lnTo>
                <a:lnTo>
                  <a:pt x="20" y="36"/>
                </a:lnTo>
                <a:lnTo>
                  <a:pt x="20" y="41"/>
                </a:lnTo>
                <a:lnTo>
                  <a:pt x="20" y="47"/>
                </a:lnTo>
                <a:lnTo>
                  <a:pt x="20" y="52"/>
                </a:lnTo>
                <a:lnTo>
                  <a:pt x="19" y="58"/>
                </a:lnTo>
                <a:lnTo>
                  <a:pt x="17" y="63"/>
                </a:lnTo>
                <a:lnTo>
                  <a:pt x="16" y="68"/>
                </a:lnTo>
                <a:lnTo>
                  <a:pt x="10" y="80"/>
                </a:lnTo>
                <a:lnTo>
                  <a:pt x="7" y="91"/>
                </a:lnTo>
                <a:lnTo>
                  <a:pt x="4" y="102"/>
                </a:lnTo>
                <a:lnTo>
                  <a:pt x="1" y="113"/>
                </a:lnTo>
                <a:lnTo>
                  <a:pt x="0" y="124"/>
                </a:lnTo>
                <a:lnTo>
                  <a:pt x="0" y="134"/>
                </a:lnTo>
                <a:lnTo>
                  <a:pt x="4" y="143"/>
                </a:lnTo>
                <a:lnTo>
                  <a:pt x="8" y="150"/>
                </a:lnTo>
                <a:lnTo>
                  <a:pt x="16" y="154"/>
                </a:lnTo>
                <a:lnTo>
                  <a:pt x="25" y="158"/>
                </a:lnTo>
                <a:lnTo>
                  <a:pt x="39" y="160"/>
                </a:lnTo>
                <a:lnTo>
                  <a:pt x="52" y="158"/>
                </a:lnTo>
                <a:lnTo>
                  <a:pt x="62" y="156"/>
                </a:lnTo>
                <a:lnTo>
                  <a:pt x="71" y="150"/>
                </a:lnTo>
                <a:lnTo>
                  <a:pt x="74" y="144"/>
                </a:lnTo>
              </a:path>
            </a:pathLst>
          </a:custGeom>
          <a:solidFill>
            <a:srgbClr val="A4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19" name="Freeform 3"/>
          <p:cNvSpPr>
            <a:spLocks/>
          </p:cNvSpPr>
          <p:nvPr/>
        </p:nvSpPr>
        <p:spPr bwMode="auto">
          <a:xfrm>
            <a:off x="4351338" y="4795838"/>
            <a:ext cx="128587" cy="241300"/>
          </a:xfrm>
          <a:custGeom>
            <a:avLst/>
            <a:gdLst>
              <a:gd name="T0" fmla="*/ 123825 w 81"/>
              <a:gd name="T1" fmla="*/ 168275 h 152"/>
              <a:gd name="T2" fmla="*/ 95250 w 81"/>
              <a:gd name="T3" fmla="*/ 84138 h 152"/>
              <a:gd name="T4" fmla="*/ 82550 w 81"/>
              <a:gd name="T5" fmla="*/ 33338 h 152"/>
              <a:gd name="T6" fmla="*/ 80962 w 81"/>
              <a:gd name="T7" fmla="*/ 20638 h 152"/>
              <a:gd name="T8" fmla="*/ 79375 w 81"/>
              <a:gd name="T9" fmla="*/ 39688 h 152"/>
              <a:gd name="T10" fmla="*/ 80962 w 81"/>
              <a:gd name="T11" fmla="*/ 61913 h 152"/>
              <a:gd name="T12" fmla="*/ 87312 w 81"/>
              <a:gd name="T13" fmla="*/ 79375 h 152"/>
              <a:gd name="T14" fmla="*/ 92075 w 81"/>
              <a:gd name="T15" fmla="*/ 88900 h 152"/>
              <a:gd name="T16" fmla="*/ 95250 w 81"/>
              <a:gd name="T17" fmla="*/ 98425 h 152"/>
              <a:gd name="T18" fmla="*/ 100012 w 81"/>
              <a:gd name="T19" fmla="*/ 107950 h 152"/>
              <a:gd name="T20" fmla="*/ 104775 w 81"/>
              <a:gd name="T21" fmla="*/ 119063 h 152"/>
              <a:gd name="T22" fmla="*/ 107950 w 81"/>
              <a:gd name="T23" fmla="*/ 128588 h 152"/>
              <a:gd name="T24" fmla="*/ 111125 w 81"/>
              <a:gd name="T25" fmla="*/ 138113 h 152"/>
              <a:gd name="T26" fmla="*/ 112712 w 81"/>
              <a:gd name="T27" fmla="*/ 147638 h 152"/>
              <a:gd name="T28" fmla="*/ 115887 w 81"/>
              <a:gd name="T29" fmla="*/ 158750 h 152"/>
              <a:gd name="T30" fmla="*/ 117475 w 81"/>
              <a:gd name="T31" fmla="*/ 168275 h 152"/>
              <a:gd name="T32" fmla="*/ 117475 w 81"/>
              <a:gd name="T33" fmla="*/ 177800 h 152"/>
              <a:gd name="T34" fmla="*/ 117475 w 81"/>
              <a:gd name="T35" fmla="*/ 187325 h 152"/>
              <a:gd name="T36" fmla="*/ 115887 w 81"/>
              <a:gd name="T37" fmla="*/ 195263 h 152"/>
              <a:gd name="T38" fmla="*/ 114300 w 81"/>
              <a:gd name="T39" fmla="*/ 204788 h 152"/>
              <a:gd name="T40" fmla="*/ 109537 w 81"/>
              <a:gd name="T41" fmla="*/ 211138 h 152"/>
              <a:gd name="T42" fmla="*/ 104775 w 81"/>
              <a:gd name="T43" fmla="*/ 217488 h 152"/>
              <a:gd name="T44" fmla="*/ 96837 w 81"/>
              <a:gd name="T45" fmla="*/ 220663 h 152"/>
              <a:gd name="T46" fmla="*/ 87312 w 81"/>
              <a:gd name="T47" fmla="*/ 225425 h 152"/>
              <a:gd name="T48" fmla="*/ 76200 w 81"/>
              <a:gd name="T49" fmla="*/ 227013 h 152"/>
              <a:gd name="T50" fmla="*/ 65087 w 81"/>
              <a:gd name="T51" fmla="*/ 227013 h 152"/>
              <a:gd name="T52" fmla="*/ 53975 w 81"/>
              <a:gd name="T53" fmla="*/ 227013 h 152"/>
              <a:gd name="T54" fmla="*/ 42862 w 81"/>
              <a:gd name="T55" fmla="*/ 223838 h 152"/>
              <a:gd name="T56" fmla="*/ 33337 w 81"/>
              <a:gd name="T57" fmla="*/ 222250 h 152"/>
              <a:gd name="T58" fmla="*/ 26987 w 81"/>
              <a:gd name="T59" fmla="*/ 217488 h 152"/>
              <a:gd name="T60" fmla="*/ 20637 w 81"/>
              <a:gd name="T61" fmla="*/ 212725 h 152"/>
              <a:gd name="T62" fmla="*/ 15875 w 81"/>
              <a:gd name="T63" fmla="*/ 206375 h 152"/>
              <a:gd name="T64" fmla="*/ 11112 w 81"/>
              <a:gd name="T65" fmla="*/ 198438 h 152"/>
              <a:gd name="T66" fmla="*/ 11112 w 81"/>
              <a:gd name="T67" fmla="*/ 188913 h 152"/>
              <a:gd name="T68" fmla="*/ 9525 w 81"/>
              <a:gd name="T69" fmla="*/ 180975 h 152"/>
              <a:gd name="T70" fmla="*/ 11112 w 81"/>
              <a:gd name="T71" fmla="*/ 171450 h 152"/>
              <a:gd name="T72" fmla="*/ 11112 w 81"/>
              <a:gd name="T73" fmla="*/ 163513 h 152"/>
              <a:gd name="T74" fmla="*/ 12700 w 81"/>
              <a:gd name="T75" fmla="*/ 152400 h 152"/>
              <a:gd name="T76" fmla="*/ 15875 w 81"/>
              <a:gd name="T77" fmla="*/ 142875 h 152"/>
              <a:gd name="T78" fmla="*/ 17462 w 81"/>
              <a:gd name="T79" fmla="*/ 131763 h 152"/>
              <a:gd name="T80" fmla="*/ 22225 w 81"/>
              <a:gd name="T81" fmla="*/ 120650 h 152"/>
              <a:gd name="T82" fmla="*/ 26987 w 81"/>
              <a:gd name="T83" fmla="*/ 111125 h 152"/>
              <a:gd name="T84" fmla="*/ 31750 w 81"/>
              <a:gd name="T85" fmla="*/ 100013 h 152"/>
              <a:gd name="T86" fmla="*/ 36512 w 81"/>
              <a:gd name="T87" fmla="*/ 90488 h 152"/>
              <a:gd name="T88" fmla="*/ 39687 w 81"/>
              <a:gd name="T89" fmla="*/ 80963 h 152"/>
              <a:gd name="T90" fmla="*/ 44450 w 81"/>
              <a:gd name="T91" fmla="*/ 71438 h 152"/>
              <a:gd name="T92" fmla="*/ 52387 w 81"/>
              <a:gd name="T93" fmla="*/ 47625 h 152"/>
              <a:gd name="T94" fmla="*/ 52387 w 81"/>
              <a:gd name="T95" fmla="*/ 22225 h 152"/>
              <a:gd name="T96" fmla="*/ 49212 w 81"/>
              <a:gd name="T97" fmla="*/ 3175 h 152"/>
              <a:gd name="T98" fmla="*/ 49212 w 81"/>
              <a:gd name="T99" fmla="*/ 11113 h 152"/>
              <a:gd name="T100" fmla="*/ 39687 w 81"/>
              <a:gd name="T101" fmla="*/ 61913 h 152"/>
              <a:gd name="T102" fmla="*/ 17462 w 81"/>
              <a:gd name="T103" fmla="*/ 111125 h 152"/>
              <a:gd name="T104" fmla="*/ 1587 w 81"/>
              <a:gd name="T105" fmla="*/ 198438 h 152"/>
              <a:gd name="T106" fmla="*/ 63500 w 81"/>
              <a:gd name="T107" fmla="*/ 239713 h 1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1" h="152">
                <a:moveTo>
                  <a:pt x="72" y="141"/>
                </a:moveTo>
                <a:lnTo>
                  <a:pt x="76" y="135"/>
                </a:lnTo>
                <a:lnTo>
                  <a:pt x="78" y="126"/>
                </a:lnTo>
                <a:lnTo>
                  <a:pt x="80" y="116"/>
                </a:lnTo>
                <a:lnTo>
                  <a:pt x="78" y="106"/>
                </a:lnTo>
                <a:lnTo>
                  <a:pt x="76" y="94"/>
                </a:lnTo>
                <a:lnTo>
                  <a:pt x="73" y="83"/>
                </a:lnTo>
                <a:lnTo>
                  <a:pt x="70" y="70"/>
                </a:lnTo>
                <a:lnTo>
                  <a:pt x="64" y="60"/>
                </a:lnTo>
                <a:lnTo>
                  <a:pt x="60" y="53"/>
                </a:lnTo>
                <a:lnTo>
                  <a:pt x="59" y="47"/>
                </a:lnTo>
                <a:lnTo>
                  <a:pt x="56" y="41"/>
                </a:lnTo>
                <a:lnTo>
                  <a:pt x="55" y="35"/>
                </a:lnTo>
                <a:lnTo>
                  <a:pt x="53" y="28"/>
                </a:lnTo>
                <a:lnTo>
                  <a:pt x="52" y="21"/>
                </a:lnTo>
                <a:lnTo>
                  <a:pt x="52" y="13"/>
                </a:lnTo>
                <a:lnTo>
                  <a:pt x="52" y="7"/>
                </a:lnTo>
                <a:lnTo>
                  <a:pt x="52" y="10"/>
                </a:lnTo>
                <a:lnTo>
                  <a:pt x="51" y="12"/>
                </a:lnTo>
                <a:lnTo>
                  <a:pt x="51" y="13"/>
                </a:lnTo>
                <a:lnTo>
                  <a:pt x="51" y="16"/>
                </a:lnTo>
                <a:lnTo>
                  <a:pt x="50" y="19"/>
                </a:lnTo>
                <a:lnTo>
                  <a:pt x="50" y="21"/>
                </a:lnTo>
                <a:lnTo>
                  <a:pt x="50" y="23"/>
                </a:lnTo>
                <a:lnTo>
                  <a:pt x="50" y="25"/>
                </a:lnTo>
                <a:lnTo>
                  <a:pt x="50" y="28"/>
                </a:lnTo>
                <a:lnTo>
                  <a:pt x="50" y="31"/>
                </a:lnTo>
                <a:lnTo>
                  <a:pt x="51" y="34"/>
                </a:lnTo>
                <a:lnTo>
                  <a:pt x="51" y="37"/>
                </a:lnTo>
                <a:lnTo>
                  <a:pt x="51" y="39"/>
                </a:lnTo>
                <a:lnTo>
                  <a:pt x="52" y="42"/>
                </a:lnTo>
                <a:lnTo>
                  <a:pt x="53" y="45"/>
                </a:lnTo>
                <a:lnTo>
                  <a:pt x="53" y="48"/>
                </a:lnTo>
                <a:lnTo>
                  <a:pt x="54" y="49"/>
                </a:lnTo>
                <a:lnTo>
                  <a:pt x="55" y="50"/>
                </a:lnTo>
                <a:lnTo>
                  <a:pt x="56" y="52"/>
                </a:lnTo>
                <a:lnTo>
                  <a:pt x="56" y="53"/>
                </a:lnTo>
                <a:lnTo>
                  <a:pt x="57" y="54"/>
                </a:lnTo>
                <a:lnTo>
                  <a:pt x="57" y="55"/>
                </a:lnTo>
                <a:lnTo>
                  <a:pt x="58" y="56"/>
                </a:lnTo>
                <a:lnTo>
                  <a:pt x="59" y="57"/>
                </a:lnTo>
                <a:lnTo>
                  <a:pt x="59" y="58"/>
                </a:lnTo>
                <a:lnTo>
                  <a:pt x="60" y="60"/>
                </a:lnTo>
                <a:lnTo>
                  <a:pt x="60" y="61"/>
                </a:lnTo>
                <a:lnTo>
                  <a:pt x="60" y="62"/>
                </a:lnTo>
                <a:lnTo>
                  <a:pt x="60" y="63"/>
                </a:lnTo>
                <a:lnTo>
                  <a:pt x="62" y="64"/>
                </a:lnTo>
                <a:lnTo>
                  <a:pt x="62" y="65"/>
                </a:lnTo>
                <a:lnTo>
                  <a:pt x="63" y="67"/>
                </a:lnTo>
                <a:lnTo>
                  <a:pt x="63" y="68"/>
                </a:lnTo>
                <a:lnTo>
                  <a:pt x="64" y="69"/>
                </a:lnTo>
                <a:lnTo>
                  <a:pt x="64" y="71"/>
                </a:lnTo>
                <a:lnTo>
                  <a:pt x="65" y="72"/>
                </a:lnTo>
                <a:lnTo>
                  <a:pt x="65" y="74"/>
                </a:lnTo>
                <a:lnTo>
                  <a:pt x="66" y="75"/>
                </a:lnTo>
                <a:lnTo>
                  <a:pt x="66" y="76"/>
                </a:lnTo>
                <a:lnTo>
                  <a:pt x="67" y="77"/>
                </a:lnTo>
                <a:lnTo>
                  <a:pt x="67" y="79"/>
                </a:lnTo>
                <a:lnTo>
                  <a:pt x="67" y="80"/>
                </a:lnTo>
                <a:lnTo>
                  <a:pt x="68" y="81"/>
                </a:lnTo>
                <a:lnTo>
                  <a:pt x="68" y="82"/>
                </a:lnTo>
                <a:lnTo>
                  <a:pt x="69" y="83"/>
                </a:lnTo>
                <a:lnTo>
                  <a:pt x="69" y="85"/>
                </a:lnTo>
                <a:lnTo>
                  <a:pt x="69" y="86"/>
                </a:lnTo>
                <a:lnTo>
                  <a:pt x="70" y="87"/>
                </a:lnTo>
                <a:lnTo>
                  <a:pt x="70" y="88"/>
                </a:lnTo>
                <a:lnTo>
                  <a:pt x="70" y="89"/>
                </a:lnTo>
                <a:lnTo>
                  <a:pt x="71" y="90"/>
                </a:lnTo>
                <a:lnTo>
                  <a:pt x="71" y="92"/>
                </a:lnTo>
                <a:lnTo>
                  <a:pt x="71" y="93"/>
                </a:lnTo>
                <a:lnTo>
                  <a:pt x="72" y="94"/>
                </a:lnTo>
                <a:lnTo>
                  <a:pt x="73" y="96"/>
                </a:lnTo>
                <a:lnTo>
                  <a:pt x="73" y="97"/>
                </a:lnTo>
                <a:lnTo>
                  <a:pt x="73" y="98"/>
                </a:lnTo>
                <a:lnTo>
                  <a:pt x="73" y="100"/>
                </a:lnTo>
                <a:lnTo>
                  <a:pt x="73" y="101"/>
                </a:lnTo>
                <a:lnTo>
                  <a:pt x="73" y="103"/>
                </a:lnTo>
                <a:lnTo>
                  <a:pt x="73" y="104"/>
                </a:lnTo>
                <a:lnTo>
                  <a:pt x="73" y="105"/>
                </a:lnTo>
                <a:lnTo>
                  <a:pt x="74" y="106"/>
                </a:lnTo>
                <a:lnTo>
                  <a:pt x="74" y="107"/>
                </a:lnTo>
                <a:lnTo>
                  <a:pt x="74" y="108"/>
                </a:lnTo>
                <a:lnTo>
                  <a:pt x="74" y="109"/>
                </a:lnTo>
                <a:lnTo>
                  <a:pt x="74" y="111"/>
                </a:lnTo>
                <a:lnTo>
                  <a:pt x="74" y="112"/>
                </a:lnTo>
                <a:lnTo>
                  <a:pt x="74" y="113"/>
                </a:lnTo>
                <a:lnTo>
                  <a:pt x="74" y="114"/>
                </a:lnTo>
                <a:lnTo>
                  <a:pt x="74" y="115"/>
                </a:lnTo>
                <a:lnTo>
                  <a:pt x="74" y="116"/>
                </a:lnTo>
                <a:lnTo>
                  <a:pt x="74" y="118"/>
                </a:lnTo>
                <a:lnTo>
                  <a:pt x="74" y="119"/>
                </a:lnTo>
                <a:lnTo>
                  <a:pt x="74" y="120"/>
                </a:lnTo>
                <a:lnTo>
                  <a:pt x="74" y="121"/>
                </a:lnTo>
                <a:lnTo>
                  <a:pt x="73" y="122"/>
                </a:lnTo>
                <a:lnTo>
                  <a:pt x="73" y="123"/>
                </a:lnTo>
                <a:lnTo>
                  <a:pt x="73" y="124"/>
                </a:lnTo>
                <a:lnTo>
                  <a:pt x="73" y="125"/>
                </a:lnTo>
                <a:lnTo>
                  <a:pt x="73" y="126"/>
                </a:lnTo>
                <a:lnTo>
                  <a:pt x="73" y="127"/>
                </a:lnTo>
                <a:lnTo>
                  <a:pt x="72" y="129"/>
                </a:lnTo>
                <a:lnTo>
                  <a:pt x="71" y="130"/>
                </a:lnTo>
                <a:lnTo>
                  <a:pt x="71" y="131"/>
                </a:lnTo>
                <a:lnTo>
                  <a:pt x="70" y="131"/>
                </a:lnTo>
                <a:lnTo>
                  <a:pt x="70" y="132"/>
                </a:lnTo>
                <a:lnTo>
                  <a:pt x="69" y="133"/>
                </a:lnTo>
                <a:lnTo>
                  <a:pt x="69" y="134"/>
                </a:lnTo>
                <a:lnTo>
                  <a:pt x="68" y="134"/>
                </a:lnTo>
                <a:lnTo>
                  <a:pt x="67" y="135"/>
                </a:lnTo>
                <a:lnTo>
                  <a:pt x="67" y="136"/>
                </a:lnTo>
                <a:lnTo>
                  <a:pt x="66" y="137"/>
                </a:lnTo>
                <a:lnTo>
                  <a:pt x="65" y="137"/>
                </a:lnTo>
                <a:lnTo>
                  <a:pt x="64" y="138"/>
                </a:lnTo>
                <a:lnTo>
                  <a:pt x="63" y="138"/>
                </a:lnTo>
                <a:lnTo>
                  <a:pt x="62" y="139"/>
                </a:lnTo>
                <a:lnTo>
                  <a:pt x="61" y="139"/>
                </a:lnTo>
                <a:lnTo>
                  <a:pt x="60" y="140"/>
                </a:lnTo>
                <a:lnTo>
                  <a:pt x="59" y="141"/>
                </a:lnTo>
                <a:lnTo>
                  <a:pt x="57" y="141"/>
                </a:lnTo>
                <a:lnTo>
                  <a:pt x="56" y="141"/>
                </a:lnTo>
                <a:lnTo>
                  <a:pt x="55" y="142"/>
                </a:lnTo>
                <a:lnTo>
                  <a:pt x="53" y="142"/>
                </a:lnTo>
                <a:lnTo>
                  <a:pt x="52" y="143"/>
                </a:lnTo>
                <a:lnTo>
                  <a:pt x="51" y="143"/>
                </a:lnTo>
                <a:lnTo>
                  <a:pt x="49" y="143"/>
                </a:lnTo>
                <a:lnTo>
                  <a:pt x="48" y="143"/>
                </a:lnTo>
                <a:lnTo>
                  <a:pt x="47" y="143"/>
                </a:lnTo>
                <a:lnTo>
                  <a:pt x="46" y="143"/>
                </a:lnTo>
                <a:lnTo>
                  <a:pt x="45" y="143"/>
                </a:lnTo>
                <a:lnTo>
                  <a:pt x="43" y="143"/>
                </a:lnTo>
                <a:lnTo>
                  <a:pt x="41" y="143"/>
                </a:lnTo>
                <a:lnTo>
                  <a:pt x="40" y="143"/>
                </a:lnTo>
                <a:lnTo>
                  <a:pt x="38" y="143"/>
                </a:lnTo>
                <a:lnTo>
                  <a:pt x="37" y="143"/>
                </a:lnTo>
                <a:lnTo>
                  <a:pt x="35" y="143"/>
                </a:lnTo>
                <a:lnTo>
                  <a:pt x="34" y="143"/>
                </a:lnTo>
                <a:lnTo>
                  <a:pt x="33" y="143"/>
                </a:lnTo>
                <a:lnTo>
                  <a:pt x="32" y="142"/>
                </a:lnTo>
                <a:lnTo>
                  <a:pt x="30" y="142"/>
                </a:lnTo>
                <a:lnTo>
                  <a:pt x="29" y="141"/>
                </a:lnTo>
                <a:lnTo>
                  <a:pt x="27" y="141"/>
                </a:lnTo>
                <a:lnTo>
                  <a:pt x="26" y="141"/>
                </a:lnTo>
                <a:lnTo>
                  <a:pt x="25" y="141"/>
                </a:lnTo>
                <a:lnTo>
                  <a:pt x="24" y="140"/>
                </a:lnTo>
                <a:lnTo>
                  <a:pt x="23" y="140"/>
                </a:lnTo>
                <a:lnTo>
                  <a:pt x="21" y="140"/>
                </a:lnTo>
                <a:lnTo>
                  <a:pt x="20" y="139"/>
                </a:lnTo>
                <a:lnTo>
                  <a:pt x="19" y="138"/>
                </a:lnTo>
                <a:lnTo>
                  <a:pt x="18" y="138"/>
                </a:lnTo>
                <a:lnTo>
                  <a:pt x="17" y="138"/>
                </a:lnTo>
                <a:lnTo>
                  <a:pt x="17" y="137"/>
                </a:lnTo>
                <a:lnTo>
                  <a:pt x="16" y="137"/>
                </a:lnTo>
                <a:lnTo>
                  <a:pt x="15" y="136"/>
                </a:lnTo>
                <a:lnTo>
                  <a:pt x="14" y="135"/>
                </a:lnTo>
                <a:lnTo>
                  <a:pt x="13" y="135"/>
                </a:lnTo>
                <a:lnTo>
                  <a:pt x="13" y="134"/>
                </a:lnTo>
                <a:lnTo>
                  <a:pt x="12" y="134"/>
                </a:lnTo>
                <a:lnTo>
                  <a:pt x="11" y="133"/>
                </a:lnTo>
                <a:lnTo>
                  <a:pt x="11" y="132"/>
                </a:lnTo>
                <a:lnTo>
                  <a:pt x="10" y="131"/>
                </a:lnTo>
                <a:lnTo>
                  <a:pt x="10" y="130"/>
                </a:lnTo>
                <a:lnTo>
                  <a:pt x="9" y="129"/>
                </a:lnTo>
                <a:lnTo>
                  <a:pt x="9" y="128"/>
                </a:lnTo>
                <a:lnTo>
                  <a:pt x="8" y="127"/>
                </a:lnTo>
                <a:lnTo>
                  <a:pt x="7" y="126"/>
                </a:lnTo>
                <a:lnTo>
                  <a:pt x="7" y="125"/>
                </a:lnTo>
                <a:lnTo>
                  <a:pt x="7" y="124"/>
                </a:lnTo>
                <a:lnTo>
                  <a:pt x="7" y="123"/>
                </a:lnTo>
                <a:lnTo>
                  <a:pt x="7" y="122"/>
                </a:lnTo>
                <a:lnTo>
                  <a:pt x="7" y="121"/>
                </a:lnTo>
                <a:lnTo>
                  <a:pt x="7" y="119"/>
                </a:lnTo>
                <a:lnTo>
                  <a:pt x="6" y="118"/>
                </a:lnTo>
                <a:lnTo>
                  <a:pt x="6" y="117"/>
                </a:lnTo>
                <a:lnTo>
                  <a:pt x="6" y="116"/>
                </a:lnTo>
                <a:lnTo>
                  <a:pt x="6" y="115"/>
                </a:lnTo>
                <a:lnTo>
                  <a:pt x="6" y="114"/>
                </a:lnTo>
                <a:lnTo>
                  <a:pt x="6" y="113"/>
                </a:lnTo>
                <a:lnTo>
                  <a:pt x="6" y="112"/>
                </a:lnTo>
                <a:lnTo>
                  <a:pt x="7" y="111"/>
                </a:lnTo>
                <a:lnTo>
                  <a:pt x="7" y="109"/>
                </a:lnTo>
                <a:lnTo>
                  <a:pt x="7" y="108"/>
                </a:lnTo>
                <a:lnTo>
                  <a:pt x="7" y="107"/>
                </a:lnTo>
                <a:lnTo>
                  <a:pt x="7" y="106"/>
                </a:lnTo>
                <a:lnTo>
                  <a:pt x="7" y="105"/>
                </a:lnTo>
                <a:lnTo>
                  <a:pt x="7" y="104"/>
                </a:lnTo>
                <a:lnTo>
                  <a:pt x="7" y="103"/>
                </a:lnTo>
                <a:lnTo>
                  <a:pt x="7" y="101"/>
                </a:lnTo>
                <a:lnTo>
                  <a:pt x="7" y="100"/>
                </a:lnTo>
                <a:lnTo>
                  <a:pt x="7" y="99"/>
                </a:lnTo>
                <a:lnTo>
                  <a:pt x="8" y="97"/>
                </a:lnTo>
                <a:lnTo>
                  <a:pt x="8" y="96"/>
                </a:lnTo>
                <a:lnTo>
                  <a:pt x="9" y="95"/>
                </a:lnTo>
                <a:lnTo>
                  <a:pt x="9" y="93"/>
                </a:lnTo>
                <a:lnTo>
                  <a:pt x="9" y="92"/>
                </a:lnTo>
                <a:lnTo>
                  <a:pt x="9" y="91"/>
                </a:lnTo>
                <a:lnTo>
                  <a:pt x="10" y="90"/>
                </a:lnTo>
                <a:lnTo>
                  <a:pt x="10" y="88"/>
                </a:lnTo>
                <a:lnTo>
                  <a:pt x="10" y="87"/>
                </a:lnTo>
                <a:lnTo>
                  <a:pt x="11" y="85"/>
                </a:lnTo>
                <a:lnTo>
                  <a:pt x="11" y="84"/>
                </a:lnTo>
                <a:lnTo>
                  <a:pt x="11" y="83"/>
                </a:lnTo>
                <a:lnTo>
                  <a:pt x="12" y="82"/>
                </a:lnTo>
                <a:lnTo>
                  <a:pt x="13" y="80"/>
                </a:lnTo>
                <a:lnTo>
                  <a:pt x="13" y="79"/>
                </a:lnTo>
                <a:lnTo>
                  <a:pt x="14" y="78"/>
                </a:lnTo>
                <a:lnTo>
                  <a:pt x="14" y="76"/>
                </a:lnTo>
                <a:lnTo>
                  <a:pt x="15" y="75"/>
                </a:lnTo>
                <a:lnTo>
                  <a:pt x="16" y="74"/>
                </a:lnTo>
                <a:lnTo>
                  <a:pt x="16" y="72"/>
                </a:lnTo>
                <a:lnTo>
                  <a:pt x="17" y="71"/>
                </a:lnTo>
                <a:lnTo>
                  <a:pt x="17" y="70"/>
                </a:lnTo>
                <a:lnTo>
                  <a:pt x="18" y="68"/>
                </a:lnTo>
                <a:lnTo>
                  <a:pt x="18" y="67"/>
                </a:lnTo>
                <a:lnTo>
                  <a:pt x="19" y="66"/>
                </a:lnTo>
                <a:lnTo>
                  <a:pt x="20" y="64"/>
                </a:lnTo>
                <a:lnTo>
                  <a:pt x="20" y="63"/>
                </a:lnTo>
                <a:lnTo>
                  <a:pt x="21" y="62"/>
                </a:lnTo>
                <a:lnTo>
                  <a:pt x="21" y="61"/>
                </a:lnTo>
                <a:lnTo>
                  <a:pt x="22" y="60"/>
                </a:lnTo>
                <a:lnTo>
                  <a:pt x="23" y="58"/>
                </a:lnTo>
                <a:lnTo>
                  <a:pt x="23" y="57"/>
                </a:lnTo>
                <a:lnTo>
                  <a:pt x="24" y="56"/>
                </a:lnTo>
                <a:lnTo>
                  <a:pt x="24" y="55"/>
                </a:lnTo>
                <a:lnTo>
                  <a:pt x="25" y="54"/>
                </a:lnTo>
                <a:lnTo>
                  <a:pt x="25" y="53"/>
                </a:lnTo>
                <a:lnTo>
                  <a:pt x="25" y="51"/>
                </a:lnTo>
                <a:lnTo>
                  <a:pt x="26" y="50"/>
                </a:lnTo>
                <a:lnTo>
                  <a:pt x="27" y="49"/>
                </a:lnTo>
                <a:lnTo>
                  <a:pt x="27" y="48"/>
                </a:lnTo>
                <a:lnTo>
                  <a:pt x="28" y="46"/>
                </a:lnTo>
                <a:lnTo>
                  <a:pt x="28" y="45"/>
                </a:lnTo>
                <a:lnTo>
                  <a:pt x="29" y="42"/>
                </a:lnTo>
                <a:lnTo>
                  <a:pt x="31" y="39"/>
                </a:lnTo>
                <a:lnTo>
                  <a:pt x="31" y="36"/>
                </a:lnTo>
                <a:lnTo>
                  <a:pt x="32" y="33"/>
                </a:lnTo>
                <a:lnTo>
                  <a:pt x="33" y="30"/>
                </a:lnTo>
                <a:lnTo>
                  <a:pt x="33" y="26"/>
                </a:lnTo>
                <a:lnTo>
                  <a:pt x="33" y="23"/>
                </a:lnTo>
                <a:lnTo>
                  <a:pt x="33" y="19"/>
                </a:lnTo>
                <a:lnTo>
                  <a:pt x="33" y="17"/>
                </a:lnTo>
                <a:lnTo>
                  <a:pt x="33" y="14"/>
                </a:lnTo>
                <a:lnTo>
                  <a:pt x="33" y="13"/>
                </a:lnTo>
                <a:lnTo>
                  <a:pt x="33" y="10"/>
                </a:lnTo>
                <a:lnTo>
                  <a:pt x="32" y="7"/>
                </a:lnTo>
                <a:lnTo>
                  <a:pt x="32" y="5"/>
                </a:lnTo>
                <a:lnTo>
                  <a:pt x="31" y="2"/>
                </a:lnTo>
                <a:lnTo>
                  <a:pt x="31" y="0"/>
                </a:lnTo>
                <a:lnTo>
                  <a:pt x="31" y="2"/>
                </a:lnTo>
                <a:lnTo>
                  <a:pt x="31" y="4"/>
                </a:lnTo>
                <a:lnTo>
                  <a:pt x="31" y="6"/>
                </a:lnTo>
                <a:lnTo>
                  <a:pt x="31" y="7"/>
                </a:lnTo>
                <a:lnTo>
                  <a:pt x="31" y="13"/>
                </a:lnTo>
                <a:lnTo>
                  <a:pt x="30" y="20"/>
                </a:lnTo>
                <a:lnTo>
                  <a:pt x="29" y="27"/>
                </a:lnTo>
                <a:lnTo>
                  <a:pt x="28" y="34"/>
                </a:lnTo>
                <a:lnTo>
                  <a:pt x="25" y="39"/>
                </a:lnTo>
                <a:lnTo>
                  <a:pt x="23" y="46"/>
                </a:lnTo>
                <a:lnTo>
                  <a:pt x="20" y="52"/>
                </a:lnTo>
                <a:lnTo>
                  <a:pt x="18" y="58"/>
                </a:lnTo>
                <a:lnTo>
                  <a:pt x="17" y="60"/>
                </a:lnTo>
                <a:lnTo>
                  <a:pt x="11" y="70"/>
                </a:lnTo>
                <a:lnTo>
                  <a:pt x="7" y="83"/>
                </a:lnTo>
                <a:lnTo>
                  <a:pt x="4" y="94"/>
                </a:lnTo>
                <a:lnTo>
                  <a:pt x="2" y="105"/>
                </a:lnTo>
                <a:lnTo>
                  <a:pt x="0" y="115"/>
                </a:lnTo>
                <a:lnTo>
                  <a:pt x="1" y="125"/>
                </a:lnTo>
                <a:lnTo>
                  <a:pt x="4" y="134"/>
                </a:lnTo>
                <a:lnTo>
                  <a:pt x="9" y="141"/>
                </a:lnTo>
                <a:lnTo>
                  <a:pt x="17" y="146"/>
                </a:lnTo>
                <a:lnTo>
                  <a:pt x="27" y="150"/>
                </a:lnTo>
                <a:lnTo>
                  <a:pt x="40" y="151"/>
                </a:lnTo>
                <a:lnTo>
                  <a:pt x="53" y="150"/>
                </a:lnTo>
                <a:lnTo>
                  <a:pt x="63" y="147"/>
                </a:lnTo>
                <a:lnTo>
                  <a:pt x="72" y="141"/>
                </a:lnTo>
              </a:path>
            </a:pathLst>
          </a:custGeom>
          <a:solidFill>
            <a:srgbClr val="A4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20" name="Freeform 4"/>
          <p:cNvSpPr>
            <a:spLocks/>
          </p:cNvSpPr>
          <p:nvPr/>
        </p:nvSpPr>
        <p:spPr bwMode="auto">
          <a:xfrm>
            <a:off x="4600575" y="5207000"/>
            <a:ext cx="9525" cy="28575"/>
          </a:xfrm>
          <a:custGeom>
            <a:avLst/>
            <a:gdLst>
              <a:gd name="T0" fmla="*/ 7938 w 6"/>
              <a:gd name="T1" fmla="*/ 26988 h 18"/>
              <a:gd name="T2" fmla="*/ 7938 w 6"/>
              <a:gd name="T3" fmla="*/ 23813 h 18"/>
              <a:gd name="T4" fmla="*/ 7938 w 6"/>
              <a:gd name="T5" fmla="*/ 20638 h 18"/>
              <a:gd name="T6" fmla="*/ 7938 w 6"/>
              <a:gd name="T7" fmla="*/ 19050 h 18"/>
              <a:gd name="T8" fmla="*/ 7938 w 6"/>
              <a:gd name="T9" fmla="*/ 15875 h 18"/>
              <a:gd name="T10" fmla="*/ 7938 w 6"/>
              <a:gd name="T11" fmla="*/ 11113 h 18"/>
              <a:gd name="T12" fmla="*/ 7938 w 6"/>
              <a:gd name="T13" fmla="*/ 6350 h 18"/>
              <a:gd name="T14" fmla="*/ 6350 w 6"/>
              <a:gd name="T15" fmla="*/ 3175 h 18"/>
              <a:gd name="T16" fmla="*/ 6350 w 6"/>
              <a:gd name="T17" fmla="*/ 0 h 18"/>
              <a:gd name="T18" fmla="*/ 4763 w 6"/>
              <a:gd name="T19" fmla="*/ 1588 h 18"/>
              <a:gd name="T20" fmla="*/ 4763 w 6"/>
              <a:gd name="T21" fmla="*/ 6350 h 18"/>
              <a:gd name="T22" fmla="*/ 4763 w 6"/>
              <a:gd name="T23" fmla="*/ 9525 h 18"/>
              <a:gd name="T24" fmla="*/ 3175 w 6"/>
              <a:gd name="T25" fmla="*/ 12700 h 18"/>
              <a:gd name="T26" fmla="*/ 3175 w 6"/>
              <a:gd name="T27" fmla="*/ 15875 h 18"/>
              <a:gd name="T28" fmla="*/ 1588 w 6"/>
              <a:gd name="T29" fmla="*/ 19050 h 18"/>
              <a:gd name="T30" fmla="*/ 1588 w 6"/>
              <a:gd name="T31" fmla="*/ 22225 h 18"/>
              <a:gd name="T32" fmla="*/ 0 w 6"/>
              <a:gd name="T33" fmla="*/ 25400 h 18"/>
              <a:gd name="T34" fmla="*/ 7938 w 6"/>
              <a:gd name="T35" fmla="*/ 26988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" h="18">
                <a:moveTo>
                  <a:pt x="5" y="17"/>
                </a:moveTo>
                <a:lnTo>
                  <a:pt x="5" y="15"/>
                </a:lnTo>
                <a:lnTo>
                  <a:pt x="5" y="13"/>
                </a:lnTo>
                <a:lnTo>
                  <a:pt x="5" y="12"/>
                </a:lnTo>
                <a:lnTo>
                  <a:pt x="5" y="10"/>
                </a:lnTo>
                <a:lnTo>
                  <a:pt x="5" y="7"/>
                </a:lnTo>
                <a:lnTo>
                  <a:pt x="5" y="4"/>
                </a:lnTo>
                <a:lnTo>
                  <a:pt x="4" y="2"/>
                </a:lnTo>
                <a:lnTo>
                  <a:pt x="4" y="0"/>
                </a:lnTo>
                <a:lnTo>
                  <a:pt x="3" y="1"/>
                </a:lnTo>
                <a:lnTo>
                  <a:pt x="3" y="4"/>
                </a:lnTo>
                <a:lnTo>
                  <a:pt x="3" y="6"/>
                </a:lnTo>
                <a:lnTo>
                  <a:pt x="2" y="8"/>
                </a:lnTo>
                <a:lnTo>
                  <a:pt x="2" y="10"/>
                </a:lnTo>
                <a:lnTo>
                  <a:pt x="1" y="12"/>
                </a:lnTo>
                <a:lnTo>
                  <a:pt x="1" y="14"/>
                </a:lnTo>
                <a:lnTo>
                  <a:pt x="0" y="16"/>
                </a:lnTo>
                <a:lnTo>
                  <a:pt x="5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21" name="Freeform 5"/>
          <p:cNvSpPr>
            <a:spLocks/>
          </p:cNvSpPr>
          <p:nvPr/>
        </p:nvSpPr>
        <p:spPr bwMode="auto">
          <a:xfrm>
            <a:off x="5167313" y="3833813"/>
            <a:ext cx="28575" cy="9525"/>
          </a:xfrm>
          <a:custGeom>
            <a:avLst/>
            <a:gdLst>
              <a:gd name="T0" fmla="*/ 26988 w 18"/>
              <a:gd name="T1" fmla="*/ 1588 h 6"/>
              <a:gd name="T2" fmla="*/ 23813 w 18"/>
              <a:gd name="T3" fmla="*/ 3175 h 6"/>
              <a:gd name="T4" fmla="*/ 20638 w 18"/>
              <a:gd name="T5" fmla="*/ 6350 h 6"/>
              <a:gd name="T6" fmla="*/ 14288 w 18"/>
              <a:gd name="T7" fmla="*/ 7938 h 6"/>
              <a:gd name="T8" fmla="*/ 9525 w 18"/>
              <a:gd name="T9" fmla="*/ 7938 h 6"/>
              <a:gd name="T10" fmla="*/ 0 w 18"/>
              <a:gd name="T11" fmla="*/ 3175 h 6"/>
              <a:gd name="T12" fmla="*/ 4763 w 18"/>
              <a:gd name="T13" fmla="*/ 3175 h 6"/>
              <a:gd name="T14" fmla="*/ 7938 w 18"/>
              <a:gd name="T15" fmla="*/ 1588 h 6"/>
              <a:gd name="T16" fmla="*/ 11113 w 18"/>
              <a:gd name="T17" fmla="*/ 0 h 6"/>
              <a:gd name="T18" fmla="*/ 15875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5" y="2"/>
                </a:lnTo>
                <a:lnTo>
                  <a:pt x="13" y="4"/>
                </a:lnTo>
                <a:lnTo>
                  <a:pt x="9" y="5"/>
                </a:lnTo>
                <a:lnTo>
                  <a:pt x="6" y="5"/>
                </a:lnTo>
                <a:lnTo>
                  <a:pt x="0" y="2"/>
                </a:lnTo>
                <a:lnTo>
                  <a:pt x="3" y="2"/>
                </a:lnTo>
                <a:lnTo>
                  <a:pt x="5" y="1"/>
                </a:lnTo>
                <a:lnTo>
                  <a:pt x="7" y="0"/>
                </a:lnTo>
                <a:lnTo>
                  <a:pt x="10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22" name="Freeform 6"/>
          <p:cNvSpPr>
            <a:spLocks/>
          </p:cNvSpPr>
          <p:nvPr/>
        </p:nvSpPr>
        <p:spPr bwMode="auto">
          <a:xfrm>
            <a:off x="4467225" y="3168650"/>
            <a:ext cx="9525" cy="28575"/>
          </a:xfrm>
          <a:custGeom>
            <a:avLst/>
            <a:gdLst>
              <a:gd name="T0" fmla="*/ 7938 w 6"/>
              <a:gd name="T1" fmla="*/ 26988 h 18"/>
              <a:gd name="T2" fmla="*/ 7938 w 6"/>
              <a:gd name="T3" fmla="*/ 23813 h 18"/>
              <a:gd name="T4" fmla="*/ 7938 w 6"/>
              <a:gd name="T5" fmla="*/ 20638 h 18"/>
              <a:gd name="T6" fmla="*/ 7938 w 6"/>
              <a:gd name="T7" fmla="*/ 19050 h 18"/>
              <a:gd name="T8" fmla="*/ 7938 w 6"/>
              <a:gd name="T9" fmla="*/ 15875 h 18"/>
              <a:gd name="T10" fmla="*/ 7938 w 6"/>
              <a:gd name="T11" fmla="*/ 11113 h 18"/>
              <a:gd name="T12" fmla="*/ 7938 w 6"/>
              <a:gd name="T13" fmla="*/ 6350 h 18"/>
              <a:gd name="T14" fmla="*/ 6350 w 6"/>
              <a:gd name="T15" fmla="*/ 3175 h 18"/>
              <a:gd name="T16" fmla="*/ 4763 w 6"/>
              <a:gd name="T17" fmla="*/ 0 h 18"/>
              <a:gd name="T18" fmla="*/ 4763 w 6"/>
              <a:gd name="T19" fmla="*/ 1588 h 18"/>
              <a:gd name="T20" fmla="*/ 4763 w 6"/>
              <a:gd name="T21" fmla="*/ 6350 h 18"/>
              <a:gd name="T22" fmla="*/ 4763 w 6"/>
              <a:gd name="T23" fmla="*/ 9525 h 18"/>
              <a:gd name="T24" fmla="*/ 3175 w 6"/>
              <a:gd name="T25" fmla="*/ 12700 h 18"/>
              <a:gd name="T26" fmla="*/ 3175 w 6"/>
              <a:gd name="T27" fmla="*/ 15875 h 18"/>
              <a:gd name="T28" fmla="*/ 1588 w 6"/>
              <a:gd name="T29" fmla="*/ 19050 h 18"/>
              <a:gd name="T30" fmla="*/ 1588 w 6"/>
              <a:gd name="T31" fmla="*/ 22225 h 18"/>
              <a:gd name="T32" fmla="*/ 0 w 6"/>
              <a:gd name="T33" fmla="*/ 25400 h 18"/>
              <a:gd name="T34" fmla="*/ 7938 w 6"/>
              <a:gd name="T35" fmla="*/ 26988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" h="18">
                <a:moveTo>
                  <a:pt x="5" y="17"/>
                </a:moveTo>
                <a:lnTo>
                  <a:pt x="5" y="15"/>
                </a:lnTo>
                <a:lnTo>
                  <a:pt x="5" y="13"/>
                </a:lnTo>
                <a:lnTo>
                  <a:pt x="5" y="12"/>
                </a:lnTo>
                <a:lnTo>
                  <a:pt x="5" y="10"/>
                </a:lnTo>
                <a:lnTo>
                  <a:pt x="5" y="7"/>
                </a:lnTo>
                <a:lnTo>
                  <a:pt x="5" y="4"/>
                </a:lnTo>
                <a:lnTo>
                  <a:pt x="4" y="2"/>
                </a:lnTo>
                <a:lnTo>
                  <a:pt x="3" y="0"/>
                </a:lnTo>
                <a:lnTo>
                  <a:pt x="3" y="1"/>
                </a:lnTo>
                <a:lnTo>
                  <a:pt x="3" y="4"/>
                </a:lnTo>
                <a:lnTo>
                  <a:pt x="3" y="6"/>
                </a:lnTo>
                <a:lnTo>
                  <a:pt x="2" y="8"/>
                </a:lnTo>
                <a:lnTo>
                  <a:pt x="2" y="10"/>
                </a:lnTo>
                <a:lnTo>
                  <a:pt x="1" y="12"/>
                </a:lnTo>
                <a:lnTo>
                  <a:pt x="1" y="14"/>
                </a:lnTo>
                <a:lnTo>
                  <a:pt x="0" y="16"/>
                </a:lnTo>
                <a:lnTo>
                  <a:pt x="5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23" name="Freeform 7"/>
          <p:cNvSpPr>
            <a:spLocks/>
          </p:cNvSpPr>
          <p:nvPr/>
        </p:nvSpPr>
        <p:spPr bwMode="auto">
          <a:xfrm>
            <a:off x="3462338" y="4411663"/>
            <a:ext cx="28575" cy="9525"/>
          </a:xfrm>
          <a:custGeom>
            <a:avLst/>
            <a:gdLst>
              <a:gd name="T0" fmla="*/ 26988 w 18"/>
              <a:gd name="T1" fmla="*/ 1588 h 6"/>
              <a:gd name="T2" fmla="*/ 23813 w 18"/>
              <a:gd name="T3" fmla="*/ 4763 h 6"/>
              <a:gd name="T4" fmla="*/ 20638 w 18"/>
              <a:gd name="T5" fmla="*/ 6350 h 6"/>
              <a:gd name="T6" fmla="*/ 14288 w 18"/>
              <a:gd name="T7" fmla="*/ 7938 h 6"/>
              <a:gd name="T8" fmla="*/ 9525 w 18"/>
              <a:gd name="T9" fmla="*/ 7938 h 6"/>
              <a:gd name="T10" fmla="*/ 0 w 18"/>
              <a:gd name="T11" fmla="*/ 3175 h 6"/>
              <a:gd name="T12" fmla="*/ 3175 w 18"/>
              <a:gd name="T13" fmla="*/ 3175 h 6"/>
              <a:gd name="T14" fmla="*/ 7938 w 18"/>
              <a:gd name="T15" fmla="*/ 3175 h 6"/>
              <a:gd name="T16" fmla="*/ 11113 w 18"/>
              <a:gd name="T17" fmla="*/ 1588 h 6"/>
              <a:gd name="T18" fmla="*/ 15875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5" y="3"/>
                </a:lnTo>
                <a:lnTo>
                  <a:pt x="13" y="4"/>
                </a:lnTo>
                <a:lnTo>
                  <a:pt x="9" y="5"/>
                </a:lnTo>
                <a:lnTo>
                  <a:pt x="6" y="5"/>
                </a:lnTo>
                <a:lnTo>
                  <a:pt x="0" y="2"/>
                </a:lnTo>
                <a:lnTo>
                  <a:pt x="2" y="2"/>
                </a:lnTo>
                <a:lnTo>
                  <a:pt x="5" y="2"/>
                </a:lnTo>
                <a:lnTo>
                  <a:pt x="7" y="1"/>
                </a:lnTo>
                <a:lnTo>
                  <a:pt x="10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4089400" y="4803775"/>
            <a:ext cx="0" cy="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225" name="Freeform 9"/>
          <p:cNvSpPr>
            <a:spLocks/>
          </p:cNvSpPr>
          <p:nvPr/>
        </p:nvSpPr>
        <p:spPr bwMode="auto">
          <a:xfrm>
            <a:off x="4068763" y="4860925"/>
            <a:ext cx="7937" cy="28575"/>
          </a:xfrm>
          <a:custGeom>
            <a:avLst/>
            <a:gdLst>
              <a:gd name="T0" fmla="*/ 6350 w 5"/>
              <a:gd name="T1" fmla="*/ 26988 h 18"/>
              <a:gd name="T2" fmla="*/ 6350 w 5"/>
              <a:gd name="T3" fmla="*/ 25400 h 18"/>
              <a:gd name="T4" fmla="*/ 6350 w 5"/>
              <a:gd name="T5" fmla="*/ 22225 h 18"/>
              <a:gd name="T6" fmla="*/ 6350 w 5"/>
              <a:gd name="T7" fmla="*/ 20638 h 18"/>
              <a:gd name="T8" fmla="*/ 6350 w 5"/>
              <a:gd name="T9" fmla="*/ 17463 h 18"/>
              <a:gd name="T10" fmla="*/ 6350 w 5"/>
              <a:gd name="T11" fmla="*/ 12700 h 18"/>
              <a:gd name="T12" fmla="*/ 6350 w 5"/>
              <a:gd name="T13" fmla="*/ 7938 h 18"/>
              <a:gd name="T14" fmla="*/ 4762 w 5"/>
              <a:gd name="T15" fmla="*/ 4763 h 18"/>
              <a:gd name="T16" fmla="*/ 4762 w 5"/>
              <a:gd name="T17" fmla="*/ 0 h 18"/>
              <a:gd name="T18" fmla="*/ 4762 w 5"/>
              <a:gd name="T19" fmla="*/ 3175 h 18"/>
              <a:gd name="T20" fmla="*/ 4762 w 5"/>
              <a:gd name="T21" fmla="*/ 6350 h 18"/>
              <a:gd name="T22" fmla="*/ 3175 w 5"/>
              <a:gd name="T23" fmla="*/ 11113 h 18"/>
              <a:gd name="T24" fmla="*/ 3175 w 5"/>
              <a:gd name="T25" fmla="*/ 14288 h 18"/>
              <a:gd name="T26" fmla="*/ 3175 w 5"/>
              <a:gd name="T27" fmla="*/ 17463 h 18"/>
              <a:gd name="T28" fmla="*/ 1587 w 5"/>
              <a:gd name="T29" fmla="*/ 20638 h 18"/>
              <a:gd name="T30" fmla="*/ 1587 w 5"/>
              <a:gd name="T31" fmla="*/ 23813 h 18"/>
              <a:gd name="T32" fmla="*/ 0 w 5"/>
              <a:gd name="T33" fmla="*/ 25400 h 18"/>
              <a:gd name="T34" fmla="*/ 6350 w 5"/>
              <a:gd name="T35" fmla="*/ 26988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" h="18">
                <a:moveTo>
                  <a:pt x="4" y="17"/>
                </a:moveTo>
                <a:lnTo>
                  <a:pt x="4" y="16"/>
                </a:lnTo>
                <a:lnTo>
                  <a:pt x="4" y="14"/>
                </a:lnTo>
                <a:lnTo>
                  <a:pt x="4" y="13"/>
                </a:lnTo>
                <a:lnTo>
                  <a:pt x="4" y="11"/>
                </a:lnTo>
                <a:lnTo>
                  <a:pt x="4" y="8"/>
                </a:lnTo>
                <a:lnTo>
                  <a:pt x="4" y="5"/>
                </a:lnTo>
                <a:lnTo>
                  <a:pt x="3" y="3"/>
                </a:lnTo>
                <a:lnTo>
                  <a:pt x="3" y="0"/>
                </a:lnTo>
                <a:lnTo>
                  <a:pt x="3" y="2"/>
                </a:lnTo>
                <a:lnTo>
                  <a:pt x="3" y="4"/>
                </a:lnTo>
                <a:lnTo>
                  <a:pt x="2" y="7"/>
                </a:lnTo>
                <a:lnTo>
                  <a:pt x="2" y="9"/>
                </a:lnTo>
                <a:lnTo>
                  <a:pt x="2" y="11"/>
                </a:lnTo>
                <a:lnTo>
                  <a:pt x="1" y="13"/>
                </a:lnTo>
                <a:lnTo>
                  <a:pt x="1" y="15"/>
                </a:lnTo>
                <a:lnTo>
                  <a:pt x="0" y="16"/>
                </a:lnTo>
                <a:lnTo>
                  <a:pt x="4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26" name="Freeform 10"/>
          <p:cNvSpPr>
            <a:spLocks/>
          </p:cNvSpPr>
          <p:nvPr/>
        </p:nvSpPr>
        <p:spPr bwMode="auto">
          <a:xfrm>
            <a:off x="4044950" y="4900613"/>
            <a:ext cx="28575" cy="9525"/>
          </a:xfrm>
          <a:custGeom>
            <a:avLst/>
            <a:gdLst>
              <a:gd name="T0" fmla="*/ 26988 w 18"/>
              <a:gd name="T1" fmla="*/ 1588 h 6"/>
              <a:gd name="T2" fmla="*/ 25400 w 18"/>
              <a:gd name="T3" fmla="*/ 4763 h 6"/>
              <a:gd name="T4" fmla="*/ 20638 w 18"/>
              <a:gd name="T5" fmla="*/ 6350 h 6"/>
              <a:gd name="T6" fmla="*/ 15875 w 18"/>
              <a:gd name="T7" fmla="*/ 7938 h 6"/>
              <a:gd name="T8" fmla="*/ 9525 w 18"/>
              <a:gd name="T9" fmla="*/ 7938 h 6"/>
              <a:gd name="T10" fmla="*/ 0 w 18"/>
              <a:gd name="T11" fmla="*/ 3175 h 6"/>
              <a:gd name="T12" fmla="*/ 4763 w 18"/>
              <a:gd name="T13" fmla="*/ 3175 h 6"/>
              <a:gd name="T14" fmla="*/ 9525 w 18"/>
              <a:gd name="T15" fmla="*/ 1588 h 6"/>
              <a:gd name="T16" fmla="*/ 12700 w 18"/>
              <a:gd name="T17" fmla="*/ 1588 h 6"/>
              <a:gd name="T18" fmla="*/ 15875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6" y="3"/>
                </a:lnTo>
                <a:lnTo>
                  <a:pt x="13" y="4"/>
                </a:lnTo>
                <a:lnTo>
                  <a:pt x="10" y="5"/>
                </a:lnTo>
                <a:lnTo>
                  <a:pt x="6" y="5"/>
                </a:lnTo>
                <a:lnTo>
                  <a:pt x="0" y="2"/>
                </a:lnTo>
                <a:lnTo>
                  <a:pt x="3" y="2"/>
                </a:lnTo>
                <a:lnTo>
                  <a:pt x="6" y="1"/>
                </a:lnTo>
                <a:lnTo>
                  <a:pt x="8" y="1"/>
                </a:lnTo>
                <a:lnTo>
                  <a:pt x="10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27" name="Freeform 11"/>
          <p:cNvSpPr>
            <a:spLocks/>
          </p:cNvSpPr>
          <p:nvPr/>
        </p:nvSpPr>
        <p:spPr bwMode="auto">
          <a:xfrm>
            <a:off x="4237038" y="4875213"/>
            <a:ext cx="28575" cy="7937"/>
          </a:xfrm>
          <a:custGeom>
            <a:avLst/>
            <a:gdLst>
              <a:gd name="T0" fmla="*/ 26988 w 18"/>
              <a:gd name="T1" fmla="*/ 1587 h 5"/>
              <a:gd name="T2" fmla="*/ 23813 w 18"/>
              <a:gd name="T3" fmla="*/ 3175 h 5"/>
              <a:gd name="T4" fmla="*/ 20638 w 18"/>
              <a:gd name="T5" fmla="*/ 4762 h 5"/>
              <a:gd name="T6" fmla="*/ 14288 w 18"/>
              <a:gd name="T7" fmla="*/ 6350 h 5"/>
              <a:gd name="T8" fmla="*/ 9525 w 18"/>
              <a:gd name="T9" fmla="*/ 6350 h 5"/>
              <a:gd name="T10" fmla="*/ 0 w 18"/>
              <a:gd name="T11" fmla="*/ 3175 h 5"/>
              <a:gd name="T12" fmla="*/ 4763 w 18"/>
              <a:gd name="T13" fmla="*/ 3175 h 5"/>
              <a:gd name="T14" fmla="*/ 7938 w 18"/>
              <a:gd name="T15" fmla="*/ 1587 h 5"/>
              <a:gd name="T16" fmla="*/ 11113 w 18"/>
              <a:gd name="T17" fmla="*/ 0 h 5"/>
              <a:gd name="T18" fmla="*/ 15875 w 18"/>
              <a:gd name="T19" fmla="*/ 0 h 5"/>
              <a:gd name="T20" fmla="*/ 26988 w 18"/>
              <a:gd name="T21" fmla="*/ 1587 h 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5">
                <a:moveTo>
                  <a:pt x="17" y="1"/>
                </a:moveTo>
                <a:lnTo>
                  <a:pt x="15" y="2"/>
                </a:lnTo>
                <a:lnTo>
                  <a:pt x="13" y="3"/>
                </a:lnTo>
                <a:lnTo>
                  <a:pt x="9" y="4"/>
                </a:lnTo>
                <a:lnTo>
                  <a:pt x="6" y="4"/>
                </a:lnTo>
                <a:lnTo>
                  <a:pt x="0" y="2"/>
                </a:lnTo>
                <a:lnTo>
                  <a:pt x="3" y="2"/>
                </a:lnTo>
                <a:lnTo>
                  <a:pt x="5" y="1"/>
                </a:lnTo>
                <a:lnTo>
                  <a:pt x="7" y="0"/>
                </a:lnTo>
                <a:lnTo>
                  <a:pt x="10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28" name="Freeform 12"/>
          <p:cNvSpPr>
            <a:spLocks/>
          </p:cNvSpPr>
          <p:nvPr/>
        </p:nvSpPr>
        <p:spPr bwMode="auto">
          <a:xfrm>
            <a:off x="4443413" y="4957763"/>
            <a:ext cx="7937" cy="28575"/>
          </a:xfrm>
          <a:custGeom>
            <a:avLst/>
            <a:gdLst>
              <a:gd name="T0" fmla="*/ 6350 w 5"/>
              <a:gd name="T1" fmla="*/ 26988 h 18"/>
              <a:gd name="T2" fmla="*/ 6350 w 5"/>
              <a:gd name="T3" fmla="*/ 25400 h 18"/>
              <a:gd name="T4" fmla="*/ 6350 w 5"/>
              <a:gd name="T5" fmla="*/ 20638 h 18"/>
              <a:gd name="T6" fmla="*/ 6350 w 5"/>
              <a:gd name="T7" fmla="*/ 15875 h 18"/>
              <a:gd name="T8" fmla="*/ 6350 w 5"/>
              <a:gd name="T9" fmla="*/ 12700 h 18"/>
              <a:gd name="T10" fmla="*/ 6350 w 5"/>
              <a:gd name="T11" fmla="*/ 7938 h 18"/>
              <a:gd name="T12" fmla="*/ 6350 w 5"/>
              <a:gd name="T13" fmla="*/ 3175 h 18"/>
              <a:gd name="T14" fmla="*/ 4762 w 5"/>
              <a:gd name="T15" fmla="*/ 0 h 18"/>
              <a:gd name="T16" fmla="*/ 4762 w 5"/>
              <a:gd name="T17" fmla="*/ 3175 h 18"/>
              <a:gd name="T18" fmla="*/ 4762 w 5"/>
              <a:gd name="T19" fmla="*/ 6350 h 18"/>
              <a:gd name="T20" fmla="*/ 3175 w 5"/>
              <a:gd name="T21" fmla="*/ 11113 h 18"/>
              <a:gd name="T22" fmla="*/ 3175 w 5"/>
              <a:gd name="T23" fmla="*/ 12700 h 18"/>
              <a:gd name="T24" fmla="*/ 3175 w 5"/>
              <a:gd name="T25" fmla="*/ 15875 h 18"/>
              <a:gd name="T26" fmla="*/ 1587 w 5"/>
              <a:gd name="T27" fmla="*/ 20638 h 18"/>
              <a:gd name="T28" fmla="*/ 1587 w 5"/>
              <a:gd name="T29" fmla="*/ 22225 h 18"/>
              <a:gd name="T30" fmla="*/ 0 w 5"/>
              <a:gd name="T31" fmla="*/ 25400 h 18"/>
              <a:gd name="T32" fmla="*/ 6350 w 5"/>
              <a:gd name="T33" fmla="*/ 26988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" h="18">
                <a:moveTo>
                  <a:pt x="4" y="17"/>
                </a:moveTo>
                <a:lnTo>
                  <a:pt x="4" y="16"/>
                </a:lnTo>
                <a:lnTo>
                  <a:pt x="4" y="13"/>
                </a:lnTo>
                <a:lnTo>
                  <a:pt x="4" y="10"/>
                </a:lnTo>
                <a:lnTo>
                  <a:pt x="4" y="8"/>
                </a:lnTo>
                <a:lnTo>
                  <a:pt x="4" y="5"/>
                </a:lnTo>
                <a:lnTo>
                  <a:pt x="4" y="2"/>
                </a:lnTo>
                <a:lnTo>
                  <a:pt x="3" y="0"/>
                </a:lnTo>
                <a:lnTo>
                  <a:pt x="3" y="2"/>
                </a:lnTo>
                <a:lnTo>
                  <a:pt x="3" y="4"/>
                </a:lnTo>
                <a:lnTo>
                  <a:pt x="2" y="7"/>
                </a:lnTo>
                <a:lnTo>
                  <a:pt x="2" y="8"/>
                </a:lnTo>
                <a:lnTo>
                  <a:pt x="2" y="10"/>
                </a:lnTo>
                <a:lnTo>
                  <a:pt x="1" y="13"/>
                </a:lnTo>
                <a:lnTo>
                  <a:pt x="1" y="14"/>
                </a:lnTo>
                <a:lnTo>
                  <a:pt x="0" y="16"/>
                </a:lnTo>
                <a:lnTo>
                  <a:pt x="4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29" name="Freeform 13"/>
          <p:cNvSpPr>
            <a:spLocks/>
          </p:cNvSpPr>
          <p:nvPr/>
        </p:nvSpPr>
        <p:spPr bwMode="auto">
          <a:xfrm>
            <a:off x="4421188" y="4995863"/>
            <a:ext cx="28575" cy="11112"/>
          </a:xfrm>
          <a:custGeom>
            <a:avLst/>
            <a:gdLst>
              <a:gd name="T0" fmla="*/ 26988 w 18"/>
              <a:gd name="T1" fmla="*/ 3175 h 7"/>
              <a:gd name="T2" fmla="*/ 23813 w 18"/>
              <a:gd name="T3" fmla="*/ 4762 h 7"/>
              <a:gd name="T4" fmla="*/ 19050 w 18"/>
              <a:gd name="T5" fmla="*/ 7937 h 7"/>
              <a:gd name="T6" fmla="*/ 14288 w 18"/>
              <a:gd name="T7" fmla="*/ 9525 h 7"/>
              <a:gd name="T8" fmla="*/ 9525 w 18"/>
              <a:gd name="T9" fmla="*/ 9525 h 7"/>
              <a:gd name="T10" fmla="*/ 0 w 18"/>
              <a:gd name="T11" fmla="*/ 4762 h 7"/>
              <a:gd name="T12" fmla="*/ 4763 w 18"/>
              <a:gd name="T13" fmla="*/ 4762 h 7"/>
              <a:gd name="T14" fmla="*/ 7938 w 18"/>
              <a:gd name="T15" fmla="*/ 3175 h 7"/>
              <a:gd name="T16" fmla="*/ 11113 w 18"/>
              <a:gd name="T17" fmla="*/ 1587 h 7"/>
              <a:gd name="T18" fmla="*/ 15875 w 18"/>
              <a:gd name="T19" fmla="*/ 0 h 7"/>
              <a:gd name="T20" fmla="*/ 26988 w 18"/>
              <a:gd name="T21" fmla="*/ 3175 h 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7">
                <a:moveTo>
                  <a:pt x="17" y="2"/>
                </a:moveTo>
                <a:lnTo>
                  <a:pt x="15" y="3"/>
                </a:lnTo>
                <a:lnTo>
                  <a:pt x="12" y="5"/>
                </a:lnTo>
                <a:lnTo>
                  <a:pt x="9" y="6"/>
                </a:lnTo>
                <a:lnTo>
                  <a:pt x="6" y="6"/>
                </a:lnTo>
                <a:lnTo>
                  <a:pt x="0" y="3"/>
                </a:lnTo>
                <a:lnTo>
                  <a:pt x="3" y="3"/>
                </a:lnTo>
                <a:lnTo>
                  <a:pt x="5" y="2"/>
                </a:lnTo>
                <a:lnTo>
                  <a:pt x="7" y="1"/>
                </a:lnTo>
                <a:lnTo>
                  <a:pt x="10" y="0"/>
                </a:lnTo>
                <a:lnTo>
                  <a:pt x="17" y="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30" name="Freeform 14"/>
          <p:cNvSpPr>
            <a:spLocks/>
          </p:cNvSpPr>
          <p:nvPr/>
        </p:nvSpPr>
        <p:spPr bwMode="auto">
          <a:xfrm>
            <a:off x="4619625" y="4860925"/>
            <a:ext cx="9525" cy="28575"/>
          </a:xfrm>
          <a:custGeom>
            <a:avLst/>
            <a:gdLst>
              <a:gd name="T0" fmla="*/ 6350 w 6"/>
              <a:gd name="T1" fmla="*/ 26988 h 18"/>
              <a:gd name="T2" fmla="*/ 7938 w 6"/>
              <a:gd name="T3" fmla="*/ 25400 h 18"/>
              <a:gd name="T4" fmla="*/ 7938 w 6"/>
              <a:gd name="T5" fmla="*/ 22225 h 18"/>
              <a:gd name="T6" fmla="*/ 7938 w 6"/>
              <a:gd name="T7" fmla="*/ 20638 h 18"/>
              <a:gd name="T8" fmla="*/ 7938 w 6"/>
              <a:gd name="T9" fmla="*/ 17463 h 18"/>
              <a:gd name="T10" fmla="*/ 7938 w 6"/>
              <a:gd name="T11" fmla="*/ 12700 h 18"/>
              <a:gd name="T12" fmla="*/ 7938 w 6"/>
              <a:gd name="T13" fmla="*/ 7938 h 18"/>
              <a:gd name="T14" fmla="*/ 6350 w 6"/>
              <a:gd name="T15" fmla="*/ 4763 h 18"/>
              <a:gd name="T16" fmla="*/ 6350 w 6"/>
              <a:gd name="T17" fmla="*/ 0 h 18"/>
              <a:gd name="T18" fmla="*/ 4763 w 6"/>
              <a:gd name="T19" fmla="*/ 3175 h 18"/>
              <a:gd name="T20" fmla="*/ 4763 w 6"/>
              <a:gd name="T21" fmla="*/ 6350 h 18"/>
              <a:gd name="T22" fmla="*/ 4763 w 6"/>
              <a:gd name="T23" fmla="*/ 11113 h 18"/>
              <a:gd name="T24" fmla="*/ 3175 w 6"/>
              <a:gd name="T25" fmla="*/ 12700 h 18"/>
              <a:gd name="T26" fmla="*/ 3175 w 6"/>
              <a:gd name="T27" fmla="*/ 15875 h 18"/>
              <a:gd name="T28" fmla="*/ 1588 w 6"/>
              <a:gd name="T29" fmla="*/ 20638 h 18"/>
              <a:gd name="T30" fmla="*/ 1588 w 6"/>
              <a:gd name="T31" fmla="*/ 22225 h 18"/>
              <a:gd name="T32" fmla="*/ 0 w 6"/>
              <a:gd name="T33" fmla="*/ 25400 h 18"/>
              <a:gd name="T34" fmla="*/ 6350 w 6"/>
              <a:gd name="T35" fmla="*/ 26988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" h="18">
                <a:moveTo>
                  <a:pt x="4" y="17"/>
                </a:moveTo>
                <a:lnTo>
                  <a:pt x="5" y="16"/>
                </a:lnTo>
                <a:lnTo>
                  <a:pt x="5" y="14"/>
                </a:lnTo>
                <a:lnTo>
                  <a:pt x="5" y="13"/>
                </a:lnTo>
                <a:lnTo>
                  <a:pt x="5" y="11"/>
                </a:lnTo>
                <a:lnTo>
                  <a:pt x="5" y="8"/>
                </a:lnTo>
                <a:lnTo>
                  <a:pt x="5" y="5"/>
                </a:lnTo>
                <a:lnTo>
                  <a:pt x="4" y="3"/>
                </a:lnTo>
                <a:lnTo>
                  <a:pt x="4" y="0"/>
                </a:lnTo>
                <a:lnTo>
                  <a:pt x="3" y="2"/>
                </a:lnTo>
                <a:lnTo>
                  <a:pt x="3" y="4"/>
                </a:lnTo>
                <a:lnTo>
                  <a:pt x="3" y="7"/>
                </a:lnTo>
                <a:lnTo>
                  <a:pt x="2" y="8"/>
                </a:lnTo>
                <a:lnTo>
                  <a:pt x="2" y="10"/>
                </a:lnTo>
                <a:lnTo>
                  <a:pt x="1" y="13"/>
                </a:lnTo>
                <a:lnTo>
                  <a:pt x="1" y="14"/>
                </a:lnTo>
                <a:lnTo>
                  <a:pt x="0" y="16"/>
                </a:lnTo>
                <a:lnTo>
                  <a:pt x="4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31" name="Freeform 15"/>
          <p:cNvSpPr>
            <a:spLocks/>
          </p:cNvSpPr>
          <p:nvPr/>
        </p:nvSpPr>
        <p:spPr bwMode="auto">
          <a:xfrm>
            <a:off x="4597400" y="4900613"/>
            <a:ext cx="28575" cy="9525"/>
          </a:xfrm>
          <a:custGeom>
            <a:avLst/>
            <a:gdLst>
              <a:gd name="T0" fmla="*/ 26988 w 18"/>
              <a:gd name="T1" fmla="*/ 1588 h 6"/>
              <a:gd name="T2" fmla="*/ 23813 w 18"/>
              <a:gd name="T3" fmla="*/ 3175 h 6"/>
              <a:gd name="T4" fmla="*/ 19050 w 18"/>
              <a:gd name="T5" fmla="*/ 6350 h 6"/>
              <a:gd name="T6" fmla="*/ 14288 w 18"/>
              <a:gd name="T7" fmla="*/ 7938 h 6"/>
              <a:gd name="T8" fmla="*/ 9525 w 18"/>
              <a:gd name="T9" fmla="*/ 7938 h 6"/>
              <a:gd name="T10" fmla="*/ 0 w 18"/>
              <a:gd name="T11" fmla="*/ 3175 h 6"/>
              <a:gd name="T12" fmla="*/ 4763 w 18"/>
              <a:gd name="T13" fmla="*/ 3175 h 6"/>
              <a:gd name="T14" fmla="*/ 7938 w 18"/>
              <a:gd name="T15" fmla="*/ 1588 h 6"/>
              <a:gd name="T16" fmla="*/ 11113 w 18"/>
              <a:gd name="T17" fmla="*/ 0 h 6"/>
              <a:gd name="T18" fmla="*/ 15875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5" y="2"/>
                </a:lnTo>
                <a:lnTo>
                  <a:pt x="12" y="4"/>
                </a:lnTo>
                <a:lnTo>
                  <a:pt x="9" y="5"/>
                </a:lnTo>
                <a:lnTo>
                  <a:pt x="6" y="5"/>
                </a:lnTo>
                <a:lnTo>
                  <a:pt x="0" y="2"/>
                </a:lnTo>
                <a:lnTo>
                  <a:pt x="3" y="2"/>
                </a:lnTo>
                <a:lnTo>
                  <a:pt x="5" y="1"/>
                </a:lnTo>
                <a:lnTo>
                  <a:pt x="7" y="0"/>
                </a:lnTo>
                <a:lnTo>
                  <a:pt x="10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32" name="Freeform 16"/>
          <p:cNvSpPr>
            <a:spLocks/>
          </p:cNvSpPr>
          <p:nvPr/>
        </p:nvSpPr>
        <p:spPr bwMode="auto">
          <a:xfrm>
            <a:off x="3767138" y="5070475"/>
            <a:ext cx="28575" cy="9525"/>
          </a:xfrm>
          <a:custGeom>
            <a:avLst/>
            <a:gdLst>
              <a:gd name="T0" fmla="*/ 26988 w 18"/>
              <a:gd name="T1" fmla="*/ 1588 h 6"/>
              <a:gd name="T2" fmla="*/ 25400 w 18"/>
              <a:gd name="T3" fmla="*/ 4763 h 6"/>
              <a:gd name="T4" fmla="*/ 20638 w 18"/>
              <a:gd name="T5" fmla="*/ 6350 h 6"/>
              <a:gd name="T6" fmla="*/ 14288 w 18"/>
              <a:gd name="T7" fmla="*/ 7938 h 6"/>
              <a:gd name="T8" fmla="*/ 9525 w 18"/>
              <a:gd name="T9" fmla="*/ 7938 h 6"/>
              <a:gd name="T10" fmla="*/ 0 w 18"/>
              <a:gd name="T11" fmla="*/ 4763 h 6"/>
              <a:gd name="T12" fmla="*/ 4763 w 18"/>
              <a:gd name="T13" fmla="*/ 3175 h 6"/>
              <a:gd name="T14" fmla="*/ 7938 w 18"/>
              <a:gd name="T15" fmla="*/ 3175 h 6"/>
              <a:gd name="T16" fmla="*/ 11113 w 18"/>
              <a:gd name="T17" fmla="*/ 1588 h 6"/>
              <a:gd name="T18" fmla="*/ 15875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6" y="3"/>
                </a:lnTo>
                <a:lnTo>
                  <a:pt x="13" y="4"/>
                </a:lnTo>
                <a:lnTo>
                  <a:pt x="9" y="5"/>
                </a:lnTo>
                <a:lnTo>
                  <a:pt x="6" y="5"/>
                </a:lnTo>
                <a:lnTo>
                  <a:pt x="0" y="3"/>
                </a:lnTo>
                <a:lnTo>
                  <a:pt x="3" y="2"/>
                </a:lnTo>
                <a:lnTo>
                  <a:pt x="5" y="2"/>
                </a:lnTo>
                <a:lnTo>
                  <a:pt x="7" y="1"/>
                </a:lnTo>
                <a:lnTo>
                  <a:pt x="10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33" name="Freeform 17"/>
          <p:cNvSpPr>
            <a:spLocks/>
          </p:cNvSpPr>
          <p:nvPr/>
        </p:nvSpPr>
        <p:spPr bwMode="auto">
          <a:xfrm>
            <a:off x="3789363" y="5032375"/>
            <a:ext cx="9525" cy="28575"/>
          </a:xfrm>
          <a:custGeom>
            <a:avLst/>
            <a:gdLst>
              <a:gd name="T0" fmla="*/ 7938 w 6"/>
              <a:gd name="T1" fmla="*/ 26988 h 18"/>
              <a:gd name="T2" fmla="*/ 7938 w 6"/>
              <a:gd name="T3" fmla="*/ 25400 h 18"/>
              <a:gd name="T4" fmla="*/ 7938 w 6"/>
              <a:gd name="T5" fmla="*/ 22225 h 18"/>
              <a:gd name="T6" fmla="*/ 7938 w 6"/>
              <a:gd name="T7" fmla="*/ 20638 h 18"/>
              <a:gd name="T8" fmla="*/ 7938 w 6"/>
              <a:gd name="T9" fmla="*/ 17463 h 18"/>
              <a:gd name="T10" fmla="*/ 7938 w 6"/>
              <a:gd name="T11" fmla="*/ 12700 h 18"/>
              <a:gd name="T12" fmla="*/ 7938 w 6"/>
              <a:gd name="T13" fmla="*/ 7938 h 18"/>
              <a:gd name="T14" fmla="*/ 6350 w 6"/>
              <a:gd name="T15" fmla="*/ 4763 h 18"/>
              <a:gd name="T16" fmla="*/ 6350 w 6"/>
              <a:gd name="T17" fmla="*/ 0 h 18"/>
              <a:gd name="T18" fmla="*/ 4763 w 6"/>
              <a:gd name="T19" fmla="*/ 3175 h 18"/>
              <a:gd name="T20" fmla="*/ 4763 w 6"/>
              <a:gd name="T21" fmla="*/ 6350 h 18"/>
              <a:gd name="T22" fmla="*/ 4763 w 6"/>
              <a:gd name="T23" fmla="*/ 11113 h 18"/>
              <a:gd name="T24" fmla="*/ 3175 w 6"/>
              <a:gd name="T25" fmla="*/ 14288 h 18"/>
              <a:gd name="T26" fmla="*/ 3175 w 6"/>
              <a:gd name="T27" fmla="*/ 17463 h 18"/>
              <a:gd name="T28" fmla="*/ 1588 w 6"/>
              <a:gd name="T29" fmla="*/ 20638 h 18"/>
              <a:gd name="T30" fmla="*/ 1588 w 6"/>
              <a:gd name="T31" fmla="*/ 23813 h 18"/>
              <a:gd name="T32" fmla="*/ 0 w 6"/>
              <a:gd name="T33" fmla="*/ 25400 h 18"/>
              <a:gd name="T34" fmla="*/ 7938 w 6"/>
              <a:gd name="T35" fmla="*/ 26988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" h="18">
                <a:moveTo>
                  <a:pt x="5" y="17"/>
                </a:moveTo>
                <a:lnTo>
                  <a:pt x="5" y="16"/>
                </a:lnTo>
                <a:lnTo>
                  <a:pt x="5" y="14"/>
                </a:lnTo>
                <a:lnTo>
                  <a:pt x="5" y="13"/>
                </a:lnTo>
                <a:lnTo>
                  <a:pt x="5" y="11"/>
                </a:lnTo>
                <a:lnTo>
                  <a:pt x="5" y="8"/>
                </a:lnTo>
                <a:lnTo>
                  <a:pt x="5" y="5"/>
                </a:lnTo>
                <a:lnTo>
                  <a:pt x="4" y="3"/>
                </a:lnTo>
                <a:lnTo>
                  <a:pt x="4" y="0"/>
                </a:lnTo>
                <a:lnTo>
                  <a:pt x="3" y="2"/>
                </a:lnTo>
                <a:lnTo>
                  <a:pt x="3" y="4"/>
                </a:lnTo>
                <a:lnTo>
                  <a:pt x="3" y="7"/>
                </a:lnTo>
                <a:lnTo>
                  <a:pt x="2" y="9"/>
                </a:lnTo>
                <a:lnTo>
                  <a:pt x="2" y="11"/>
                </a:lnTo>
                <a:lnTo>
                  <a:pt x="1" y="13"/>
                </a:lnTo>
                <a:lnTo>
                  <a:pt x="1" y="15"/>
                </a:lnTo>
                <a:lnTo>
                  <a:pt x="0" y="16"/>
                </a:lnTo>
                <a:lnTo>
                  <a:pt x="5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34" name="Freeform 18"/>
          <p:cNvSpPr>
            <a:spLocks/>
          </p:cNvSpPr>
          <p:nvPr/>
        </p:nvSpPr>
        <p:spPr bwMode="auto">
          <a:xfrm>
            <a:off x="4144963" y="5229225"/>
            <a:ext cx="28575" cy="9525"/>
          </a:xfrm>
          <a:custGeom>
            <a:avLst/>
            <a:gdLst>
              <a:gd name="T0" fmla="*/ 26988 w 18"/>
              <a:gd name="T1" fmla="*/ 1588 h 6"/>
              <a:gd name="T2" fmla="*/ 23813 w 18"/>
              <a:gd name="T3" fmla="*/ 4763 h 6"/>
              <a:gd name="T4" fmla="*/ 20638 w 18"/>
              <a:gd name="T5" fmla="*/ 6350 h 6"/>
              <a:gd name="T6" fmla="*/ 14288 w 18"/>
              <a:gd name="T7" fmla="*/ 7938 h 6"/>
              <a:gd name="T8" fmla="*/ 9525 w 18"/>
              <a:gd name="T9" fmla="*/ 7938 h 6"/>
              <a:gd name="T10" fmla="*/ 0 w 18"/>
              <a:gd name="T11" fmla="*/ 3175 h 6"/>
              <a:gd name="T12" fmla="*/ 4763 w 18"/>
              <a:gd name="T13" fmla="*/ 3175 h 6"/>
              <a:gd name="T14" fmla="*/ 7938 w 18"/>
              <a:gd name="T15" fmla="*/ 1588 h 6"/>
              <a:gd name="T16" fmla="*/ 11113 w 18"/>
              <a:gd name="T17" fmla="*/ 1588 h 6"/>
              <a:gd name="T18" fmla="*/ 15875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5" y="3"/>
                </a:lnTo>
                <a:lnTo>
                  <a:pt x="13" y="4"/>
                </a:lnTo>
                <a:lnTo>
                  <a:pt x="9" y="5"/>
                </a:lnTo>
                <a:lnTo>
                  <a:pt x="6" y="5"/>
                </a:lnTo>
                <a:lnTo>
                  <a:pt x="0" y="2"/>
                </a:lnTo>
                <a:lnTo>
                  <a:pt x="3" y="2"/>
                </a:lnTo>
                <a:lnTo>
                  <a:pt x="5" y="1"/>
                </a:lnTo>
                <a:lnTo>
                  <a:pt x="7" y="1"/>
                </a:lnTo>
                <a:lnTo>
                  <a:pt x="10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35" name="Freeform 19"/>
          <p:cNvSpPr>
            <a:spLocks/>
          </p:cNvSpPr>
          <p:nvPr/>
        </p:nvSpPr>
        <p:spPr bwMode="auto">
          <a:xfrm>
            <a:off x="4167188" y="5191125"/>
            <a:ext cx="9525" cy="28575"/>
          </a:xfrm>
          <a:custGeom>
            <a:avLst/>
            <a:gdLst>
              <a:gd name="T0" fmla="*/ 7938 w 6"/>
              <a:gd name="T1" fmla="*/ 26988 h 18"/>
              <a:gd name="T2" fmla="*/ 7938 w 6"/>
              <a:gd name="T3" fmla="*/ 23813 h 18"/>
              <a:gd name="T4" fmla="*/ 7938 w 6"/>
              <a:gd name="T5" fmla="*/ 20638 h 18"/>
              <a:gd name="T6" fmla="*/ 7938 w 6"/>
              <a:gd name="T7" fmla="*/ 19050 h 18"/>
              <a:gd name="T8" fmla="*/ 7938 w 6"/>
              <a:gd name="T9" fmla="*/ 15875 h 18"/>
              <a:gd name="T10" fmla="*/ 7938 w 6"/>
              <a:gd name="T11" fmla="*/ 11113 h 18"/>
              <a:gd name="T12" fmla="*/ 7938 w 6"/>
              <a:gd name="T13" fmla="*/ 7938 h 18"/>
              <a:gd name="T14" fmla="*/ 6350 w 6"/>
              <a:gd name="T15" fmla="*/ 3175 h 18"/>
              <a:gd name="T16" fmla="*/ 6350 w 6"/>
              <a:gd name="T17" fmla="*/ 0 h 18"/>
              <a:gd name="T18" fmla="*/ 4763 w 6"/>
              <a:gd name="T19" fmla="*/ 3175 h 18"/>
              <a:gd name="T20" fmla="*/ 4763 w 6"/>
              <a:gd name="T21" fmla="*/ 6350 h 18"/>
              <a:gd name="T22" fmla="*/ 4763 w 6"/>
              <a:gd name="T23" fmla="*/ 9525 h 18"/>
              <a:gd name="T24" fmla="*/ 3175 w 6"/>
              <a:gd name="T25" fmla="*/ 12700 h 18"/>
              <a:gd name="T26" fmla="*/ 3175 w 6"/>
              <a:gd name="T27" fmla="*/ 15875 h 18"/>
              <a:gd name="T28" fmla="*/ 1588 w 6"/>
              <a:gd name="T29" fmla="*/ 19050 h 18"/>
              <a:gd name="T30" fmla="*/ 1588 w 6"/>
              <a:gd name="T31" fmla="*/ 22225 h 18"/>
              <a:gd name="T32" fmla="*/ 0 w 6"/>
              <a:gd name="T33" fmla="*/ 25400 h 18"/>
              <a:gd name="T34" fmla="*/ 7938 w 6"/>
              <a:gd name="T35" fmla="*/ 26988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" h="18">
                <a:moveTo>
                  <a:pt x="5" y="17"/>
                </a:moveTo>
                <a:lnTo>
                  <a:pt x="5" y="15"/>
                </a:lnTo>
                <a:lnTo>
                  <a:pt x="5" y="13"/>
                </a:lnTo>
                <a:lnTo>
                  <a:pt x="5" y="12"/>
                </a:lnTo>
                <a:lnTo>
                  <a:pt x="5" y="10"/>
                </a:lnTo>
                <a:lnTo>
                  <a:pt x="5" y="7"/>
                </a:lnTo>
                <a:lnTo>
                  <a:pt x="5" y="5"/>
                </a:lnTo>
                <a:lnTo>
                  <a:pt x="4" y="2"/>
                </a:lnTo>
                <a:lnTo>
                  <a:pt x="4" y="0"/>
                </a:lnTo>
                <a:lnTo>
                  <a:pt x="3" y="2"/>
                </a:lnTo>
                <a:lnTo>
                  <a:pt x="3" y="4"/>
                </a:lnTo>
                <a:lnTo>
                  <a:pt x="3" y="6"/>
                </a:lnTo>
                <a:lnTo>
                  <a:pt x="2" y="8"/>
                </a:lnTo>
                <a:lnTo>
                  <a:pt x="2" y="10"/>
                </a:lnTo>
                <a:lnTo>
                  <a:pt x="1" y="12"/>
                </a:lnTo>
                <a:lnTo>
                  <a:pt x="1" y="14"/>
                </a:lnTo>
                <a:lnTo>
                  <a:pt x="0" y="16"/>
                </a:lnTo>
                <a:lnTo>
                  <a:pt x="5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36" name="Freeform 20"/>
          <p:cNvSpPr>
            <a:spLocks/>
          </p:cNvSpPr>
          <p:nvPr/>
        </p:nvSpPr>
        <p:spPr bwMode="auto">
          <a:xfrm>
            <a:off x="4329113" y="5400675"/>
            <a:ext cx="28575" cy="9525"/>
          </a:xfrm>
          <a:custGeom>
            <a:avLst/>
            <a:gdLst>
              <a:gd name="T0" fmla="*/ 26988 w 18"/>
              <a:gd name="T1" fmla="*/ 1588 h 6"/>
              <a:gd name="T2" fmla="*/ 23813 w 18"/>
              <a:gd name="T3" fmla="*/ 3175 h 6"/>
              <a:gd name="T4" fmla="*/ 20638 w 18"/>
              <a:gd name="T5" fmla="*/ 6350 h 6"/>
              <a:gd name="T6" fmla="*/ 14288 w 18"/>
              <a:gd name="T7" fmla="*/ 7938 h 6"/>
              <a:gd name="T8" fmla="*/ 9525 w 18"/>
              <a:gd name="T9" fmla="*/ 7938 h 6"/>
              <a:gd name="T10" fmla="*/ 0 w 18"/>
              <a:gd name="T11" fmla="*/ 3175 h 6"/>
              <a:gd name="T12" fmla="*/ 3175 w 18"/>
              <a:gd name="T13" fmla="*/ 3175 h 6"/>
              <a:gd name="T14" fmla="*/ 7938 w 18"/>
              <a:gd name="T15" fmla="*/ 1588 h 6"/>
              <a:gd name="T16" fmla="*/ 11113 w 18"/>
              <a:gd name="T17" fmla="*/ 0 h 6"/>
              <a:gd name="T18" fmla="*/ 15875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5" y="2"/>
                </a:lnTo>
                <a:lnTo>
                  <a:pt x="13" y="4"/>
                </a:lnTo>
                <a:lnTo>
                  <a:pt x="9" y="5"/>
                </a:lnTo>
                <a:lnTo>
                  <a:pt x="6" y="5"/>
                </a:lnTo>
                <a:lnTo>
                  <a:pt x="0" y="2"/>
                </a:lnTo>
                <a:lnTo>
                  <a:pt x="2" y="2"/>
                </a:lnTo>
                <a:lnTo>
                  <a:pt x="5" y="1"/>
                </a:lnTo>
                <a:lnTo>
                  <a:pt x="7" y="0"/>
                </a:lnTo>
                <a:lnTo>
                  <a:pt x="10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37" name="Freeform 21"/>
          <p:cNvSpPr>
            <a:spLocks/>
          </p:cNvSpPr>
          <p:nvPr/>
        </p:nvSpPr>
        <p:spPr bwMode="auto">
          <a:xfrm>
            <a:off x="4351338" y="5360988"/>
            <a:ext cx="9525" cy="28575"/>
          </a:xfrm>
          <a:custGeom>
            <a:avLst/>
            <a:gdLst>
              <a:gd name="T0" fmla="*/ 7938 w 6"/>
              <a:gd name="T1" fmla="*/ 26988 h 18"/>
              <a:gd name="T2" fmla="*/ 7938 w 6"/>
              <a:gd name="T3" fmla="*/ 25400 h 18"/>
              <a:gd name="T4" fmla="*/ 7938 w 6"/>
              <a:gd name="T5" fmla="*/ 22225 h 18"/>
              <a:gd name="T6" fmla="*/ 7938 w 6"/>
              <a:gd name="T7" fmla="*/ 20638 h 18"/>
              <a:gd name="T8" fmla="*/ 7938 w 6"/>
              <a:gd name="T9" fmla="*/ 17463 h 18"/>
              <a:gd name="T10" fmla="*/ 7938 w 6"/>
              <a:gd name="T11" fmla="*/ 12700 h 18"/>
              <a:gd name="T12" fmla="*/ 7938 w 6"/>
              <a:gd name="T13" fmla="*/ 7938 h 18"/>
              <a:gd name="T14" fmla="*/ 6350 w 6"/>
              <a:gd name="T15" fmla="*/ 4763 h 18"/>
              <a:gd name="T16" fmla="*/ 4763 w 6"/>
              <a:gd name="T17" fmla="*/ 0 h 18"/>
              <a:gd name="T18" fmla="*/ 4763 w 6"/>
              <a:gd name="T19" fmla="*/ 3175 h 18"/>
              <a:gd name="T20" fmla="*/ 4763 w 6"/>
              <a:gd name="T21" fmla="*/ 6350 h 18"/>
              <a:gd name="T22" fmla="*/ 4763 w 6"/>
              <a:gd name="T23" fmla="*/ 11113 h 18"/>
              <a:gd name="T24" fmla="*/ 3175 w 6"/>
              <a:gd name="T25" fmla="*/ 14288 h 18"/>
              <a:gd name="T26" fmla="*/ 3175 w 6"/>
              <a:gd name="T27" fmla="*/ 17463 h 18"/>
              <a:gd name="T28" fmla="*/ 1588 w 6"/>
              <a:gd name="T29" fmla="*/ 20638 h 18"/>
              <a:gd name="T30" fmla="*/ 1588 w 6"/>
              <a:gd name="T31" fmla="*/ 23813 h 18"/>
              <a:gd name="T32" fmla="*/ 0 w 6"/>
              <a:gd name="T33" fmla="*/ 25400 h 18"/>
              <a:gd name="T34" fmla="*/ 7938 w 6"/>
              <a:gd name="T35" fmla="*/ 26988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" h="18">
                <a:moveTo>
                  <a:pt x="5" y="17"/>
                </a:moveTo>
                <a:lnTo>
                  <a:pt x="5" y="16"/>
                </a:lnTo>
                <a:lnTo>
                  <a:pt x="5" y="14"/>
                </a:lnTo>
                <a:lnTo>
                  <a:pt x="5" y="13"/>
                </a:lnTo>
                <a:lnTo>
                  <a:pt x="5" y="11"/>
                </a:lnTo>
                <a:lnTo>
                  <a:pt x="5" y="8"/>
                </a:lnTo>
                <a:lnTo>
                  <a:pt x="5" y="5"/>
                </a:lnTo>
                <a:lnTo>
                  <a:pt x="4" y="3"/>
                </a:lnTo>
                <a:lnTo>
                  <a:pt x="3" y="0"/>
                </a:lnTo>
                <a:lnTo>
                  <a:pt x="3" y="2"/>
                </a:lnTo>
                <a:lnTo>
                  <a:pt x="3" y="4"/>
                </a:lnTo>
                <a:lnTo>
                  <a:pt x="3" y="7"/>
                </a:lnTo>
                <a:lnTo>
                  <a:pt x="2" y="9"/>
                </a:lnTo>
                <a:lnTo>
                  <a:pt x="2" y="11"/>
                </a:lnTo>
                <a:lnTo>
                  <a:pt x="1" y="13"/>
                </a:lnTo>
                <a:lnTo>
                  <a:pt x="1" y="15"/>
                </a:lnTo>
                <a:lnTo>
                  <a:pt x="0" y="16"/>
                </a:lnTo>
                <a:lnTo>
                  <a:pt x="5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38" name="Freeform 22"/>
          <p:cNvSpPr>
            <a:spLocks/>
          </p:cNvSpPr>
          <p:nvPr/>
        </p:nvSpPr>
        <p:spPr bwMode="auto">
          <a:xfrm>
            <a:off x="4945063" y="4927600"/>
            <a:ext cx="28575" cy="9525"/>
          </a:xfrm>
          <a:custGeom>
            <a:avLst/>
            <a:gdLst>
              <a:gd name="T0" fmla="*/ 26988 w 18"/>
              <a:gd name="T1" fmla="*/ 1588 h 6"/>
              <a:gd name="T2" fmla="*/ 23813 w 18"/>
              <a:gd name="T3" fmla="*/ 4763 h 6"/>
              <a:gd name="T4" fmla="*/ 19050 w 18"/>
              <a:gd name="T5" fmla="*/ 6350 h 6"/>
              <a:gd name="T6" fmla="*/ 14288 w 18"/>
              <a:gd name="T7" fmla="*/ 7938 h 6"/>
              <a:gd name="T8" fmla="*/ 9525 w 18"/>
              <a:gd name="T9" fmla="*/ 7938 h 6"/>
              <a:gd name="T10" fmla="*/ 0 w 18"/>
              <a:gd name="T11" fmla="*/ 4763 h 6"/>
              <a:gd name="T12" fmla="*/ 3175 w 18"/>
              <a:gd name="T13" fmla="*/ 3175 h 6"/>
              <a:gd name="T14" fmla="*/ 7938 w 18"/>
              <a:gd name="T15" fmla="*/ 3175 h 6"/>
              <a:gd name="T16" fmla="*/ 11113 w 18"/>
              <a:gd name="T17" fmla="*/ 1588 h 6"/>
              <a:gd name="T18" fmla="*/ 14288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5" y="3"/>
                </a:lnTo>
                <a:lnTo>
                  <a:pt x="12" y="4"/>
                </a:lnTo>
                <a:lnTo>
                  <a:pt x="9" y="5"/>
                </a:lnTo>
                <a:lnTo>
                  <a:pt x="6" y="5"/>
                </a:lnTo>
                <a:lnTo>
                  <a:pt x="0" y="3"/>
                </a:lnTo>
                <a:lnTo>
                  <a:pt x="2" y="2"/>
                </a:lnTo>
                <a:lnTo>
                  <a:pt x="5" y="2"/>
                </a:lnTo>
                <a:lnTo>
                  <a:pt x="7" y="1"/>
                </a:lnTo>
                <a:lnTo>
                  <a:pt x="9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39" name="Freeform 23"/>
          <p:cNvSpPr>
            <a:spLocks/>
          </p:cNvSpPr>
          <p:nvPr/>
        </p:nvSpPr>
        <p:spPr bwMode="auto">
          <a:xfrm>
            <a:off x="5167313" y="4438650"/>
            <a:ext cx="28575" cy="9525"/>
          </a:xfrm>
          <a:custGeom>
            <a:avLst/>
            <a:gdLst>
              <a:gd name="T0" fmla="*/ 26988 w 18"/>
              <a:gd name="T1" fmla="*/ 1588 h 6"/>
              <a:gd name="T2" fmla="*/ 23813 w 18"/>
              <a:gd name="T3" fmla="*/ 4763 h 6"/>
              <a:gd name="T4" fmla="*/ 20638 w 18"/>
              <a:gd name="T5" fmla="*/ 6350 h 6"/>
              <a:gd name="T6" fmla="*/ 14288 w 18"/>
              <a:gd name="T7" fmla="*/ 7938 h 6"/>
              <a:gd name="T8" fmla="*/ 9525 w 18"/>
              <a:gd name="T9" fmla="*/ 7938 h 6"/>
              <a:gd name="T10" fmla="*/ 0 w 18"/>
              <a:gd name="T11" fmla="*/ 4763 h 6"/>
              <a:gd name="T12" fmla="*/ 4763 w 18"/>
              <a:gd name="T13" fmla="*/ 3175 h 6"/>
              <a:gd name="T14" fmla="*/ 7938 w 18"/>
              <a:gd name="T15" fmla="*/ 3175 h 6"/>
              <a:gd name="T16" fmla="*/ 11113 w 18"/>
              <a:gd name="T17" fmla="*/ 1588 h 6"/>
              <a:gd name="T18" fmla="*/ 15875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5" y="3"/>
                </a:lnTo>
                <a:lnTo>
                  <a:pt x="13" y="4"/>
                </a:lnTo>
                <a:lnTo>
                  <a:pt x="9" y="5"/>
                </a:lnTo>
                <a:lnTo>
                  <a:pt x="6" y="5"/>
                </a:lnTo>
                <a:lnTo>
                  <a:pt x="0" y="3"/>
                </a:lnTo>
                <a:lnTo>
                  <a:pt x="3" y="2"/>
                </a:lnTo>
                <a:lnTo>
                  <a:pt x="5" y="2"/>
                </a:lnTo>
                <a:lnTo>
                  <a:pt x="7" y="1"/>
                </a:lnTo>
                <a:lnTo>
                  <a:pt x="10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40" name="Freeform 24"/>
          <p:cNvSpPr>
            <a:spLocks/>
          </p:cNvSpPr>
          <p:nvPr/>
        </p:nvSpPr>
        <p:spPr bwMode="auto">
          <a:xfrm>
            <a:off x="5189538" y="4400550"/>
            <a:ext cx="9525" cy="28575"/>
          </a:xfrm>
          <a:custGeom>
            <a:avLst/>
            <a:gdLst>
              <a:gd name="T0" fmla="*/ 7938 w 6"/>
              <a:gd name="T1" fmla="*/ 26988 h 18"/>
              <a:gd name="T2" fmla="*/ 7938 w 6"/>
              <a:gd name="T3" fmla="*/ 25400 h 18"/>
              <a:gd name="T4" fmla="*/ 7938 w 6"/>
              <a:gd name="T5" fmla="*/ 22225 h 18"/>
              <a:gd name="T6" fmla="*/ 7938 w 6"/>
              <a:gd name="T7" fmla="*/ 20638 h 18"/>
              <a:gd name="T8" fmla="*/ 7938 w 6"/>
              <a:gd name="T9" fmla="*/ 17463 h 18"/>
              <a:gd name="T10" fmla="*/ 7938 w 6"/>
              <a:gd name="T11" fmla="*/ 12700 h 18"/>
              <a:gd name="T12" fmla="*/ 7938 w 6"/>
              <a:gd name="T13" fmla="*/ 7938 h 18"/>
              <a:gd name="T14" fmla="*/ 6350 w 6"/>
              <a:gd name="T15" fmla="*/ 4763 h 18"/>
              <a:gd name="T16" fmla="*/ 4763 w 6"/>
              <a:gd name="T17" fmla="*/ 0 h 18"/>
              <a:gd name="T18" fmla="*/ 4763 w 6"/>
              <a:gd name="T19" fmla="*/ 3175 h 18"/>
              <a:gd name="T20" fmla="*/ 4763 w 6"/>
              <a:gd name="T21" fmla="*/ 6350 h 18"/>
              <a:gd name="T22" fmla="*/ 4763 w 6"/>
              <a:gd name="T23" fmla="*/ 11113 h 18"/>
              <a:gd name="T24" fmla="*/ 3175 w 6"/>
              <a:gd name="T25" fmla="*/ 14288 h 18"/>
              <a:gd name="T26" fmla="*/ 3175 w 6"/>
              <a:gd name="T27" fmla="*/ 17463 h 18"/>
              <a:gd name="T28" fmla="*/ 1588 w 6"/>
              <a:gd name="T29" fmla="*/ 20638 h 18"/>
              <a:gd name="T30" fmla="*/ 1588 w 6"/>
              <a:gd name="T31" fmla="*/ 23813 h 18"/>
              <a:gd name="T32" fmla="*/ 0 w 6"/>
              <a:gd name="T33" fmla="*/ 25400 h 18"/>
              <a:gd name="T34" fmla="*/ 7938 w 6"/>
              <a:gd name="T35" fmla="*/ 26988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" h="18">
                <a:moveTo>
                  <a:pt x="5" y="17"/>
                </a:moveTo>
                <a:lnTo>
                  <a:pt x="5" y="16"/>
                </a:lnTo>
                <a:lnTo>
                  <a:pt x="5" y="14"/>
                </a:lnTo>
                <a:lnTo>
                  <a:pt x="5" y="13"/>
                </a:lnTo>
                <a:lnTo>
                  <a:pt x="5" y="11"/>
                </a:lnTo>
                <a:lnTo>
                  <a:pt x="5" y="8"/>
                </a:lnTo>
                <a:lnTo>
                  <a:pt x="5" y="5"/>
                </a:lnTo>
                <a:lnTo>
                  <a:pt x="4" y="3"/>
                </a:lnTo>
                <a:lnTo>
                  <a:pt x="3" y="0"/>
                </a:lnTo>
                <a:lnTo>
                  <a:pt x="3" y="2"/>
                </a:lnTo>
                <a:lnTo>
                  <a:pt x="3" y="4"/>
                </a:lnTo>
                <a:lnTo>
                  <a:pt x="3" y="7"/>
                </a:lnTo>
                <a:lnTo>
                  <a:pt x="2" y="9"/>
                </a:lnTo>
                <a:lnTo>
                  <a:pt x="2" y="11"/>
                </a:lnTo>
                <a:lnTo>
                  <a:pt x="1" y="13"/>
                </a:lnTo>
                <a:lnTo>
                  <a:pt x="1" y="15"/>
                </a:lnTo>
                <a:lnTo>
                  <a:pt x="0" y="16"/>
                </a:lnTo>
                <a:lnTo>
                  <a:pt x="5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41" name="Freeform 25"/>
          <p:cNvSpPr>
            <a:spLocks/>
          </p:cNvSpPr>
          <p:nvPr/>
        </p:nvSpPr>
        <p:spPr bwMode="auto">
          <a:xfrm>
            <a:off x="5024438" y="3455988"/>
            <a:ext cx="28575" cy="9525"/>
          </a:xfrm>
          <a:custGeom>
            <a:avLst/>
            <a:gdLst>
              <a:gd name="T0" fmla="*/ 26988 w 18"/>
              <a:gd name="T1" fmla="*/ 1588 h 6"/>
              <a:gd name="T2" fmla="*/ 23813 w 18"/>
              <a:gd name="T3" fmla="*/ 4763 h 6"/>
              <a:gd name="T4" fmla="*/ 19050 w 18"/>
              <a:gd name="T5" fmla="*/ 6350 h 6"/>
              <a:gd name="T6" fmla="*/ 14288 w 18"/>
              <a:gd name="T7" fmla="*/ 7938 h 6"/>
              <a:gd name="T8" fmla="*/ 9525 w 18"/>
              <a:gd name="T9" fmla="*/ 7938 h 6"/>
              <a:gd name="T10" fmla="*/ 0 w 18"/>
              <a:gd name="T11" fmla="*/ 4763 h 6"/>
              <a:gd name="T12" fmla="*/ 3175 w 18"/>
              <a:gd name="T13" fmla="*/ 3175 h 6"/>
              <a:gd name="T14" fmla="*/ 7938 w 18"/>
              <a:gd name="T15" fmla="*/ 3175 h 6"/>
              <a:gd name="T16" fmla="*/ 11113 w 18"/>
              <a:gd name="T17" fmla="*/ 1588 h 6"/>
              <a:gd name="T18" fmla="*/ 14288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5" y="3"/>
                </a:lnTo>
                <a:lnTo>
                  <a:pt x="12" y="4"/>
                </a:lnTo>
                <a:lnTo>
                  <a:pt x="9" y="5"/>
                </a:lnTo>
                <a:lnTo>
                  <a:pt x="6" y="5"/>
                </a:lnTo>
                <a:lnTo>
                  <a:pt x="0" y="3"/>
                </a:lnTo>
                <a:lnTo>
                  <a:pt x="2" y="2"/>
                </a:lnTo>
                <a:lnTo>
                  <a:pt x="5" y="2"/>
                </a:lnTo>
                <a:lnTo>
                  <a:pt x="7" y="1"/>
                </a:lnTo>
                <a:lnTo>
                  <a:pt x="9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42" name="Freeform 26"/>
          <p:cNvSpPr>
            <a:spLocks/>
          </p:cNvSpPr>
          <p:nvPr/>
        </p:nvSpPr>
        <p:spPr bwMode="auto">
          <a:xfrm>
            <a:off x="5046663" y="3417888"/>
            <a:ext cx="7937" cy="28575"/>
          </a:xfrm>
          <a:custGeom>
            <a:avLst/>
            <a:gdLst>
              <a:gd name="T0" fmla="*/ 6350 w 5"/>
              <a:gd name="T1" fmla="*/ 26988 h 18"/>
              <a:gd name="T2" fmla="*/ 6350 w 5"/>
              <a:gd name="T3" fmla="*/ 25400 h 18"/>
              <a:gd name="T4" fmla="*/ 6350 w 5"/>
              <a:gd name="T5" fmla="*/ 22225 h 18"/>
              <a:gd name="T6" fmla="*/ 6350 w 5"/>
              <a:gd name="T7" fmla="*/ 20638 h 18"/>
              <a:gd name="T8" fmla="*/ 6350 w 5"/>
              <a:gd name="T9" fmla="*/ 17463 h 18"/>
              <a:gd name="T10" fmla="*/ 6350 w 5"/>
              <a:gd name="T11" fmla="*/ 12700 h 18"/>
              <a:gd name="T12" fmla="*/ 6350 w 5"/>
              <a:gd name="T13" fmla="*/ 7938 h 18"/>
              <a:gd name="T14" fmla="*/ 6350 w 5"/>
              <a:gd name="T15" fmla="*/ 4763 h 18"/>
              <a:gd name="T16" fmla="*/ 4762 w 5"/>
              <a:gd name="T17" fmla="*/ 0 h 18"/>
              <a:gd name="T18" fmla="*/ 3175 w 5"/>
              <a:gd name="T19" fmla="*/ 3175 h 18"/>
              <a:gd name="T20" fmla="*/ 3175 w 5"/>
              <a:gd name="T21" fmla="*/ 6350 h 18"/>
              <a:gd name="T22" fmla="*/ 3175 w 5"/>
              <a:gd name="T23" fmla="*/ 11113 h 18"/>
              <a:gd name="T24" fmla="*/ 3175 w 5"/>
              <a:gd name="T25" fmla="*/ 14288 h 18"/>
              <a:gd name="T26" fmla="*/ 3175 w 5"/>
              <a:gd name="T27" fmla="*/ 17463 h 18"/>
              <a:gd name="T28" fmla="*/ 1587 w 5"/>
              <a:gd name="T29" fmla="*/ 20638 h 18"/>
              <a:gd name="T30" fmla="*/ 0 w 5"/>
              <a:gd name="T31" fmla="*/ 23813 h 18"/>
              <a:gd name="T32" fmla="*/ 0 w 5"/>
              <a:gd name="T33" fmla="*/ 25400 h 18"/>
              <a:gd name="T34" fmla="*/ 6350 w 5"/>
              <a:gd name="T35" fmla="*/ 26988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" h="18">
                <a:moveTo>
                  <a:pt x="4" y="17"/>
                </a:moveTo>
                <a:lnTo>
                  <a:pt x="4" y="16"/>
                </a:lnTo>
                <a:lnTo>
                  <a:pt x="4" y="14"/>
                </a:lnTo>
                <a:lnTo>
                  <a:pt x="4" y="13"/>
                </a:lnTo>
                <a:lnTo>
                  <a:pt x="4" y="11"/>
                </a:lnTo>
                <a:lnTo>
                  <a:pt x="4" y="8"/>
                </a:lnTo>
                <a:lnTo>
                  <a:pt x="4" y="5"/>
                </a:lnTo>
                <a:lnTo>
                  <a:pt x="4" y="3"/>
                </a:lnTo>
                <a:lnTo>
                  <a:pt x="3" y="0"/>
                </a:lnTo>
                <a:lnTo>
                  <a:pt x="2" y="2"/>
                </a:lnTo>
                <a:lnTo>
                  <a:pt x="2" y="4"/>
                </a:lnTo>
                <a:lnTo>
                  <a:pt x="2" y="7"/>
                </a:lnTo>
                <a:lnTo>
                  <a:pt x="2" y="9"/>
                </a:lnTo>
                <a:lnTo>
                  <a:pt x="2" y="11"/>
                </a:lnTo>
                <a:lnTo>
                  <a:pt x="1" y="13"/>
                </a:lnTo>
                <a:lnTo>
                  <a:pt x="0" y="15"/>
                </a:lnTo>
                <a:lnTo>
                  <a:pt x="0" y="16"/>
                </a:lnTo>
                <a:lnTo>
                  <a:pt x="4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43" name="Freeform 27"/>
          <p:cNvSpPr>
            <a:spLocks/>
          </p:cNvSpPr>
          <p:nvPr/>
        </p:nvSpPr>
        <p:spPr bwMode="auto">
          <a:xfrm>
            <a:off x="4630738" y="2868613"/>
            <a:ext cx="28575" cy="9525"/>
          </a:xfrm>
          <a:custGeom>
            <a:avLst/>
            <a:gdLst>
              <a:gd name="T0" fmla="*/ 26988 w 18"/>
              <a:gd name="T1" fmla="*/ 1588 h 6"/>
              <a:gd name="T2" fmla="*/ 23813 w 18"/>
              <a:gd name="T3" fmla="*/ 4763 h 6"/>
              <a:gd name="T4" fmla="*/ 20638 w 18"/>
              <a:gd name="T5" fmla="*/ 6350 h 6"/>
              <a:gd name="T6" fmla="*/ 14288 w 18"/>
              <a:gd name="T7" fmla="*/ 7938 h 6"/>
              <a:gd name="T8" fmla="*/ 9525 w 18"/>
              <a:gd name="T9" fmla="*/ 7938 h 6"/>
              <a:gd name="T10" fmla="*/ 0 w 18"/>
              <a:gd name="T11" fmla="*/ 3175 h 6"/>
              <a:gd name="T12" fmla="*/ 4763 w 18"/>
              <a:gd name="T13" fmla="*/ 3175 h 6"/>
              <a:gd name="T14" fmla="*/ 7938 w 18"/>
              <a:gd name="T15" fmla="*/ 3175 h 6"/>
              <a:gd name="T16" fmla="*/ 11113 w 18"/>
              <a:gd name="T17" fmla="*/ 1588 h 6"/>
              <a:gd name="T18" fmla="*/ 15875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5" y="3"/>
                </a:lnTo>
                <a:lnTo>
                  <a:pt x="13" y="4"/>
                </a:lnTo>
                <a:lnTo>
                  <a:pt x="9" y="5"/>
                </a:lnTo>
                <a:lnTo>
                  <a:pt x="6" y="5"/>
                </a:lnTo>
                <a:lnTo>
                  <a:pt x="0" y="2"/>
                </a:lnTo>
                <a:lnTo>
                  <a:pt x="3" y="2"/>
                </a:lnTo>
                <a:lnTo>
                  <a:pt x="5" y="2"/>
                </a:lnTo>
                <a:lnTo>
                  <a:pt x="7" y="1"/>
                </a:lnTo>
                <a:lnTo>
                  <a:pt x="10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44" name="Freeform 28"/>
          <p:cNvSpPr>
            <a:spLocks/>
          </p:cNvSpPr>
          <p:nvPr/>
        </p:nvSpPr>
        <p:spPr bwMode="auto">
          <a:xfrm>
            <a:off x="4652963" y="2830513"/>
            <a:ext cx="9525" cy="28575"/>
          </a:xfrm>
          <a:custGeom>
            <a:avLst/>
            <a:gdLst>
              <a:gd name="T0" fmla="*/ 7938 w 6"/>
              <a:gd name="T1" fmla="*/ 26988 h 18"/>
              <a:gd name="T2" fmla="*/ 7938 w 6"/>
              <a:gd name="T3" fmla="*/ 25400 h 18"/>
              <a:gd name="T4" fmla="*/ 7938 w 6"/>
              <a:gd name="T5" fmla="*/ 20638 h 18"/>
              <a:gd name="T6" fmla="*/ 7938 w 6"/>
              <a:gd name="T7" fmla="*/ 15875 h 18"/>
              <a:gd name="T8" fmla="*/ 7938 w 6"/>
              <a:gd name="T9" fmla="*/ 11113 h 18"/>
              <a:gd name="T10" fmla="*/ 7938 w 6"/>
              <a:gd name="T11" fmla="*/ 7938 h 18"/>
              <a:gd name="T12" fmla="*/ 6350 w 6"/>
              <a:gd name="T13" fmla="*/ 4763 h 18"/>
              <a:gd name="T14" fmla="*/ 4763 w 6"/>
              <a:gd name="T15" fmla="*/ 0 h 18"/>
              <a:gd name="T16" fmla="*/ 4763 w 6"/>
              <a:gd name="T17" fmla="*/ 3175 h 18"/>
              <a:gd name="T18" fmla="*/ 4763 w 6"/>
              <a:gd name="T19" fmla="*/ 6350 h 18"/>
              <a:gd name="T20" fmla="*/ 4763 w 6"/>
              <a:gd name="T21" fmla="*/ 11113 h 18"/>
              <a:gd name="T22" fmla="*/ 3175 w 6"/>
              <a:gd name="T23" fmla="*/ 14288 h 18"/>
              <a:gd name="T24" fmla="*/ 3175 w 6"/>
              <a:gd name="T25" fmla="*/ 15875 h 18"/>
              <a:gd name="T26" fmla="*/ 1588 w 6"/>
              <a:gd name="T27" fmla="*/ 20638 h 18"/>
              <a:gd name="T28" fmla="*/ 1588 w 6"/>
              <a:gd name="T29" fmla="*/ 23813 h 18"/>
              <a:gd name="T30" fmla="*/ 0 w 6"/>
              <a:gd name="T31" fmla="*/ 25400 h 18"/>
              <a:gd name="T32" fmla="*/ 7938 w 6"/>
              <a:gd name="T33" fmla="*/ 26988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" h="18">
                <a:moveTo>
                  <a:pt x="5" y="17"/>
                </a:moveTo>
                <a:lnTo>
                  <a:pt x="5" y="16"/>
                </a:lnTo>
                <a:lnTo>
                  <a:pt x="5" y="13"/>
                </a:lnTo>
                <a:lnTo>
                  <a:pt x="5" y="10"/>
                </a:lnTo>
                <a:lnTo>
                  <a:pt x="5" y="7"/>
                </a:lnTo>
                <a:lnTo>
                  <a:pt x="5" y="5"/>
                </a:lnTo>
                <a:lnTo>
                  <a:pt x="4" y="3"/>
                </a:lnTo>
                <a:lnTo>
                  <a:pt x="3" y="0"/>
                </a:lnTo>
                <a:lnTo>
                  <a:pt x="3" y="2"/>
                </a:lnTo>
                <a:lnTo>
                  <a:pt x="3" y="4"/>
                </a:lnTo>
                <a:lnTo>
                  <a:pt x="3" y="7"/>
                </a:lnTo>
                <a:lnTo>
                  <a:pt x="2" y="9"/>
                </a:lnTo>
                <a:lnTo>
                  <a:pt x="2" y="10"/>
                </a:lnTo>
                <a:lnTo>
                  <a:pt x="1" y="13"/>
                </a:lnTo>
                <a:lnTo>
                  <a:pt x="1" y="15"/>
                </a:lnTo>
                <a:lnTo>
                  <a:pt x="0" y="16"/>
                </a:lnTo>
                <a:lnTo>
                  <a:pt x="5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45" name="Freeform 29"/>
          <p:cNvSpPr>
            <a:spLocks/>
          </p:cNvSpPr>
          <p:nvPr/>
        </p:nvSpPr>
        <p:spPr bwMode="auto">
          <a:xfrm>
            <a:off x="3789363" y="3425825"/>
            <a:ext cx="28575" cy="9525"/>
          </a:xfrm>
          <a:custGeom>
            <a:avLst/>
            <a:gdLst>
              <a:gd name="T0" fmla="*/ 26988 w 18"/>
              <a:gd name="T1" fmla="*/ 1588 h 6"/>
              <a:gd name="T2" fmla="*/ 23813 w 18"/>
              <a:gd name="T3" fmla="*/ 4763 h 6"/>
              <a:gd name="T4" fmla="*/ 20638 w 18"/>
              <a:gd name="T5" fmla="*/ 6350 h 6"/>
              <a:gd name="T6" fmla="*/ 14288 w 18"/>
              <a:gd name="T7" fmla="*/ 7938 h 6"/>
              <a:gd name="T8" fmla="*/ 9525 w 18"/>
              <a:gd name="T9" fmla="*/ 7938 h 6"/>
              <a:gd name="T10" fmla="*/ 0 w 18"/>
              <a:gd name="T11" fmla="*/ 4763 h 6"/>
              <a:gd name="T12" fmla="*/ 4763 w 18"/>
              <a:gd name="T13" fmla="*/ 3175 h 6"/>
              <a:gd name="T14" fmla="*/ 7938 w 18"/>
              <a:gd name="T15" fmla="*/ 3175 h 6"/>
              <a:gd name="T16" fmla="*/ 11113 w 18"/>
              <a:gd name="T17" fmla="*/ 1588 h 6"/>
              <a:gd name="T18" fmla="*/ 15875 w 18"/>
              <a:gd name="T19" fmla="*/ 0 h 6"/>
              <a:gd name="T20" fmla="*/ 26988 w 18"/>
              <a:gd name="T21" fmla="*/ 1588 h 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" h="6">
                <a:moveTo>
                  <a:pt x="17" y="1"/>
                </a:moveTo>
                <a:lnTo>
                  <a:pt x="15" y="3"/>
                </a:lnTo>
                <a:lnTo>
                  <a:pt x="13" y="4"/>
                </a:lnTo>
                <a:lnTo>
                  <a:pt x="9" y="5"/>
                </a:lnTo>
                <a:lnTo>
                  <a:pt x="6" y="5"/>
                </a:lnTo>
                <a:lnTo>
                  <a:pt x="0" y="3"/>
                </a:lnTo>
                <a:lnTo>
                  <a:pt x="3" y="2"/>
                </a:lnTo>
                <a:lnTo>
                  <a:pt x="5" y="2"/>
                </a:lnTo>
                <a:lnTo>
                  <a:pt x="7" y="1"/>
                </a:lnTo>
                <a:lnTo>
                  <a:pt x="10" y="0"/>
                </a:lnTo>
                <a:lnTo>
                  <a:pt x="17" y="1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46" name="Freeform 30"/>
          <p:cNvSpPr>
            <a:spLocks/>
          </p:cNvSpPr>
          <p:nvPr/>
        </p:nvSpPr>
        <p:spPr bwMode="auto">
          <a:xfrm>
            <a:off x="3416300" y="3832225"/>
            <a:ext cx="9525" cy="28575"/>
          </a:xfrm>
          <a:custGeom>
            <a:avLst/>
            <a:gdLst>
              <a:gd name="T0" fmla="*/ 7938 w 6"/>
              <a:gd name="T1" fmla="*/ 26988 h 18"/>
              <a:gd name="T2" fmla="*/ 7938 w 6"/>
              <a:gd name="T3" fmla="*/ 23813 h 18"/>
              <a:gd name="T4" fmla="*/ 7938 w 6"/>
              <a:gd name="T5" fmla="*/ 20638 h 18"/>
              <a:gd name="T6" fmla="*/ 7938 w 6"/>
              <a:gd name="T7" fmla="*/ 19050 h 18"/>
              <a:gd name="T8" fmla="*/ 7938 w 6"/>
              <a:gd name="T9" fmla="*/ 15875 h 18"/>
              <a:gd name="T10" fmla="*/ 7938 w 6"/>
              <a:gd name="T11" fmla="*/ 11113 h 18"/>
              <a:gd name="T12" fmla="*/ 7938 w 6"/>
              <a:gd name="T13" fmla="*/ 6350 h 18"/>
              <a:gd name="T14" fmla="*/ 6350 w 6"/>
              <a:gd name="T15" fmla="*/ 3175 h 18"/>
              <a:gd name="T16" fmla="*/ 6350 w 6"/>
              <a:gd name="T17" fmla="*/ 0 h 18"/>
              <a:gd name="T18" fmla="*/ 4763 w 6"/>
              <a:gd name="T19" fmla="*/ 1588 h 18"/>
              <a:gd name="T20" fmla="*/ 4763 w 6"/>
              <a:gd name="T21" fmla="*/ 6350 h 18"/>
              <a:gd name="T22" fmla="*/ 4763 w 6"/>
              <a:gd name="T23" fmla="*/ 9525 h 18"/>
              <a:gd name="T24" fmla="*/ 3175 w 6"/>
              <a:gd name="T25" fmla="*/ 12700 h 18"/>
              <a:gd name="T26" fmla="*/ 3175 w 6"/>
              <a:gd name="T27" fmla="*/ 15875 h 18"/>
              <a:gd name="T28" fmla="*/ 1588 w 6"/>
              <a:gd name="T29" fmla="*/ 19050 h 18"/>
              <a:gd name="T30" fmla="*/ 1588 w 6"/>
              <a:gd name="T31" fmla="*/ 22225 h 18"/>
              <a:gd name="T32" fmla="*/ 0 w 6"/>
              <a:gd name="T33" fmla="*/ 25400 h 18"/>
              <a:gd name="T34" fmla="*/ 7938 w 6"/>
              <a:gd name="T35" fmla="*/ 26988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" h="18">
                <a:moveTo>
                  <a:pt x="5" y="17"/>
                </a:moveTo>
                <a:lnTo>
                  <a:pt x="5" y="15"/>
                </a:lnTo>
                <a:lnTo>
                  <a:pt x="5" y="13"/>
                </a:lnTo>
                <a:lnTo>
                  <a:pt x="5" y="12"/>
                </a:lnTo>
                <a:lnTo>
                  <a:pt x="5" y="10"/>
                </a:lnTo>
                <a:lnTo>
                  <a:pt x="5" y="7"/>
                </a:lnTo>
                <a:lnTo>
                  <a:pt x="5" y="4"/>
                </a:lnTo>
                <a:lnTo>
                  <a:pt x="4" y="2"/>
                </a:lnTo>
                <a:lnTo>
                  <a:pt x="4" y="0"/>
                </a:lnTo>
                <a:lnTo>
                  <a:pt x="3" y="1"/>
                </a:lnTo>
                <a:lnTo>
                  <a:pt x="3" y="4"/>
                </a:lnTo>
                <a:lnTo>
                  <a:pt x="3" y="6"/>
                </a:lnTo>
                <a:lnTo>
                  <a:pt x="2" y="8"/>
                </a:lnTo>
                <a:lnTo>
                  <a:pt x="2" y="10"/>
                </a:lnTo>
                <a:lnTo>
                  <a:pt x="1" y="12"/>
                </a:lnTo>
                <a:lnTo>
                  <a:pt x="1" y="14"/>
                </a:lnTo>
                <a:lnTo>
                  <a:pt x="0" y="16"/>
                </a:lnTo>
                <a:lnTo>
                  <a:pt x="5" y="1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47" name="Freeform 31"/>
          <p:cNvSpPr>
            <a:spLocks/>
          </p:cNvSpPr>
          <p:nvPr/>
        </p:nvSpPr>
        <p:spPr bwMode="auto">
          <a:xfrm>
            <a:off x="4168775" y="4754563"/>
            <a:ext cx="128588" cy="158750"/>
          </a:xfrm>
          <a:custGeom>
            <a:avLst/>
            <a:gdLst>
              <a:gd name="T0" fmla="*/ 127000 w 81"/>
              <a:gd name="T1" fmla="*/ 104775 h 100"/>
              <a:gd name="T2" fmla="*/ 115888 w 81"/>
              <a:gd name="T3" fmla="*/ 52388 h 100"/>
              <a:gd name="T4" fmla="*/ 107950 w 81"/>
              <a:gd name="T5" fmla="*/ 26988 h 100"/>
              <a:gd name="T6" fmla="*/ 106363 w 81"/>
              <a:gd name="T7" fmla="*/ 23813 h 100"/>
              <a:gd name="T8" fmla="*/ 106363 w 81"/>
              <a:gd name="T9" fmla="*/ 36513 h 100"/>
              <a:gd name="T10" fmla="*/ 107950 w 81"/>
              <a:gd name="T11" fmla="*/ 55563 h 100"/>
              <a:gd name="T12" fmla="*/ 111125 w 81"/>
              <a:gd name="T13" fmla="*/ 65088 h 100"/>
              <a:gd name="T14" fmla="*/ 112713 w 81"/>
              <a:gd name="T15" fmla="*/ 71438 h 100"/>
              <a:gd name="T16" fmla="*/ 114300 w 81"/>
              <a:gd name="T17" fmla="*/ 77788 h 100"/>
              <a:gd name="T18" fmla="*/ 115888 w 81"/>
              <a:gd name="T19" fmla="*/ 82550 h 100"/>
              <a:gd name="T20" fmla="*/ 115888 w 81"/>
              <a:gd name="T21" fmla="*/ 88900 h 100"/>
              <a:gd name="T22" fmla="*/ 117475 w 81"/>
              <a:gd name="T23" fmla="*/ 93663 h 100"/>
              <a:gd name="T24" fmla="*/ 117475 w 81"/>
              <a:gd name="T25" fmla="*/ 100013 h 100"/>
              <a:gd name="T26" fmla="*/ 117475 w 81"/>
              <a:gd name="T27" fmla="*/ 104775 h 100"/>
              <a:gd name="T28" fmla="*/ 115888 w 81"/>
              <a:gd name="T29" fmla="*/ 111125 h 100"/>
              <a:gd name="T30" fmla="*/ 115888 w 81"/>
              <a:gd name="T31" fmla="*/ 115888 h 100"/>
              <a:gd name="T32" fmla="*/ 114300 w 81"/>
              <a:gd name="T33" fmla="*/ 120650 h 100"/>
              <a:gd name="T34" fmla="*/ 111125 w 81"/>
              <a:gd name="T35" fmla="*/ 127000 h 100"/>
              <a:gd name="T36" fmla="*/ 109538 w 81"/>
              <a:gd name="T37" fmla="*/ 130175 h 100"/>
              <a:gd name="T38" fmla="*/ 104775 w 81"/>
              <a:gd name="T39" fmla="*/ 134938 h 100"/>
              <a:gd name="T40" fmla="*/ 100013 w 81"/>
              <a:gd name="T41" fmla="*/ 138113 h 100"/>
              <a:gd name="T42" fmla="*/ 95250 w 81"/>
              <a:gd name="T43" fmla="*/ 141288 h 100"/>
              <a:gd name="T44" fmla="*/ 92075 w 81"/>
              <a:gd name="T45" fmla="*/ 144463 h 100"/>
              <a:gd name="T46" fmla="*/ 85725 w 81"/>
              <a:gd name="T47" fmla="*/ 144463 h 100"/>
              <a:gd name="T48" fmla="*/ 79375 w 81"/>
              <a:gd name="T49" fmla="*/ 146050 h 100"/>
              <a:gd name="T50" fmla="*/ 73025 w 81"/>
              <a:gd name="T51" fmla="*/ 146050 h 100"/>
              <a:gd name="T52" fmla="*/ 65088 w 81"/>
              <a:gd name="T53" fmla="*/ 147638 h 100"/>
              <a:gd name="T54" fmla="*/ 57150 w 81"/>
              <a:gd name="T55" fmla="*/ 146050 h 100"/>
              <a:gd name="T56" fmla="*/ 50800 w 81"/>
              <a:gd name="T57" fmla="*/ 144463 h 100"/>
              <a:gd name="T58" fmla="*/ 44450 w 81"/>
              <a:gd name="T59" fmla="*/ 144463 h 100"/>
              <a:gd name="T60" fmla="*/ 38100 w 81"/>
              <a:gd name="T61" fmla="*/ 144463 h 100"/>
              <a:gd name="T62" fmla="*/ 33338 w 81"/>
              <a:gd name="T63" fmla="*/ 142875 h 100"/>
              <a:gd name="T64" fmla="*/ 28575 w 81"/>
              <a:gd name="T65" fmla="*/ 139700 h 100"/>
              <a:gd name="T66" fmla="*/ 22225 w 81"/>
              <a:gd name="T67" fmla="*/ 134938 h 100"/>
              <a:gd name="T68" fmla="*/ 17463 w 81"/>
              <a:gd name="T69" fmla="*/ 131763 h 100"/>
              <a:gd name="T70" fmla="*/ 15875 w 81"/>
              <a:gd name="T71" fmla="*/ 127000 h 100"/>
              <a:gd name="T72" fmla="*/ 12700 w 81"/>
              <a:gd name="T73" fmla="*/ 122238 h 100"/>
              <a:gd name="T74" fmla="*/ 11113 w 81"/>
              <a:gd name="T75" fmla="*/ 117475 h 100"/>
              <a:gd name="T76" fmla="*/ 9525 w 81"/>
              <a:gd name="T77" fmla="*/ 111125 h 100"/>
              <a:gd name="T78" fmla="*/ 7938 w 81"/>
              <a:gd name="T79" fmla="*/ 104775 h 100"/>
              <a:gd name="T80" fmla="*/ 7938 w 81"/>
              <a:gd name="T81" fmla="*/ 100013 h 100"/>
              <a:gd name="T82" fmla="*/ 9525 w 81"/>
              <a:gd name="T83" fmla="*/ 93663 h 100"/>
              <a:gd name="T84" fmla="*/ 11113 w 81"/>
              <a:gd name="T85" fmla="*/ 87313 h 100"/>
              <a:gd name="T86" fmla="*/ 11113 w 81"/>
              <a:gd name="T87" fmla="*/ 80963 h 100"/>
              <a:gd name="T88" fmla="*/ 11113 w 81"/>
              <a:gd name="T89" fmla="*/ 76200 h 100"/>
              <a:gd name="T90" fmla="*/ 12700 w 81"/>
              <a:gd name="T91" fmla="*/ 69850 h 100"/>
              <a:gd name="T92" fmla="*/ 14288 w 81"/>
              <a:gd name="T93" fmla="*/ 65088 h 100"/>
              <a:gd name="T94" fmla="*/ 15875 w 81"/>
              <a:gd name="T95" fmla="*/ 58738 h 100"/>
              <a:gd name="T96" fmla="*/ 17463 w 81"/>
              <a:gd name="T97" fmla="*/ 52388 h 100"/>
              <a:gd name="T98" fmla="*/ 19050 w 81"/>
              <a:gd name="T99" fmla="*/ 46038 h 100"/>
              <a:gd name="T100" fmla="*/ 22225 w 81"/>
              <a:gd name="T101" fmla="*/ 39688 h 100"/>
              <a:gd name="T102" fmla="*/ 25400 w 81"/>
              <a:gd name="T103" fmla="*/ 34925 h 100"/>
              <a:gd name="T104" fmla="*/ 28575 w 81"/>
              <a:gd name="T105" fmla="*/ 25400 h 100"/>
              <a:gd name="T106" fmla="*/ 31750 w 81"/>
              <a:gd name="T107" fmla="*/ 12700 h 100"/>
              <a:gd name="T108" fmla="*/ 30163 w 81"/>
              <a:gd name="T109" fmla="*/ 3175 h 100"/>
              <a:gd name="T110" fmla="*/ 30163 w 81"/>
              <a:gd name="T111" fmla="*/ 6350 h 100"/>
              <a:gd name="T112" fmla="*/ 25400 w 81"/>
              <a:gd name="T113" fmla="*/ 12700 h 100"/>
              <a:gd name="T114" fmla="*/ 6350 w 81"/>
              <a:gd name="T115" fmla="*/ 68263 h 100"/>
              <a:gd name="T116" fmla="*/ 1588 w 81"/>
              <a:gd name="T117" fmla="*/ 117475 h 100"/>
              <a:gd name="T118" fmla="*/ 25400 w 81"/>
              <a:gd name="T119" fmla="*/ 149225 h 100"/>
              <a:gd name="T120" fmla="*/ 84138 w 81"/>
              <a:gd name="T121" fmla="*/ 155575 h 100"/>
              <a:gd name="T122" fmla="*/ 120650 w 81"/>
              <a:gd name="T123" fmla="*/ 133350 h 1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1" h="100">
                <a:moveTo>
                  <a:pt x="76" y="84"/>
                </a:moveTo>
                <a:lnTo>
                  <a:pt x="79" y="75"/>
                </a:lnTo>
                <a:lnTo>
                  <a:pt x="80" y="66"/>
                </a:lnTo>
                <a:lnTo>
                  <a:pt x="79" y="56"/>
                </a:lnTo>
                <a:lnTo>
                  <a:pt x="76" y="43"/>
                </a:lnTo>
                <a:lnTo>
                  <a:pt x="73" y="33"/>
                </a:lnTo>
                <a:lnTo>
                  <a:pt x="70" y="22"/>
                </a:lnTo>
                <a:lnTo>
                  <a:pt x="69" y="19"/>
                </a:lnTo>
                <a:lnTo>
                  <a:pt x="68" y="17"/>
                </a:lnTo>
                <a:lnTo>
                  <a:pt x="68" y="15"/>
                </a:lnTo>
                <a:lnTo>
                  <a:pt x="68" y="12"/>
                </a:lnTo>
                <a:lnTo>
                  <a:pt x="67" y="15"/>
                </a:lnTo>
                <a:lnTo>
                  <a:pt x="67" y="18"/>
                </a:lnTo>
                <a:lnTo>
                  <a:pt x="67" y="20"/>
                </a:lnTo>
                <a:lnTo>
                  <a:pt x="67" y="23"/>
                </a:lnTo>
                <a:lnTo>
                  <a:pt x="67" y="26"/>
                </a:lnTo>
                <a:lnTo>
                  <a:pt x="68" y="30"/>
                </a:lnTo>
                <a:lnTo>
                  <a:pt x="68" y="35"/>
                </a:lnTo>
                <a:lnTo>
                  <a:pt x="69" y="39"/>
                </a:lnTo>
                <a:lnTo>
                  <a:pt x="69" y="40"/>
                </a:lnTo>
                <a:lnTo>
                  <a:pt x="70" y="41"/>
                </a:lnTo>
                <a:lnTo>
                  <a:pt x="71" y="42"/>
                </a:lnTo>
                <a:lnTo>
                  <a:pt x="71" y="43"/>
                </a:lnTo>
                <a:lnTo>
                  <a:pt x="71" y="45"/>
                </a:lnTo>
                <a:lnTo>
                  <a:pt x="72" y="46"/>
                </a:lnTo>
                <a:lnTo>
                  <a:pt x="72" y="47"/>
                </a:lnTo>
                <a:lnTo>
                  <a:pt x="72" y="49"/>
                </a:lnTo>
                <a:lnTo>
                  <a:pt x="73" y="50"/>
                </a:lnTo>
                <a:lnTo>
                  <a:pt x="73" y="51"/>
                </a:lnTo>
                <a:lnTo>
                  <a:pt x="73" y="52"/>
                </a:lnTo>
                <a:lnTo>
                  <a:pt x="73" y="54"/>
                </a:lnTo>
                <a:lnTo>
                  <a:pt x="73" y="55"/>
                </a:lnTo>
                <a:lnTo>
                  <a:pt x="73" y="56"/>
                </a:lnTo>
                <a:lnTo>
                  <a:pt x="73" y="58"/>
                </a:lnTo>
                <a:lnTo>
                  <a:pt x="74" y="58"/>
                </a:lnTo>
                <a:lnTo>
                  <a:pt x="74" y="59"/>
                </a:lnTo>
                <a:lnTo>
                  <a:pt x="74" y="61"/>
                </a:lnTo>
                <a:lnTo>
                  <a:pt x="74" y="62"/>
                </a:lnTo>
                <a:lnTo>
                  <a:pt x="74" y="63"/>
                </a:lnTo>
                <a:lnTo>
                  <a:pt x="74" y="64"/>
                </a:lnTo>
                <a:lnTo>
                  <a:pt x="74" y="65"/>
                </a:lnTo>
                <a:lnTo>
                  <a:pt x="74" y="66"/>
                </a:lnTo>
                <a:lnTo>
                  <a:pt x="74" y="68"/>
                </a:lnTo>
                <a:lnTo>
                  <a:pt x="74" y="69"/>
                </a:lnTo>
                <a:lnTo>
                  <a:pt x="73" y="70"/>
                </a:lnTo>
                <a:lnTo>
                  <a:pt x="73" y="71"/>
                </a:lnTo>
                <a:lnTo>
                  <a:pt x="73" y="72"/>
                </a:lnTo>
                <a:lnTo>
                  <a:pt x="73" y="73"/>
                </a:lnTo>
                <a:lnTo>
                  <a:pt x="73" y="74"/>
                </a:lnTo>
                <a:lnTo>
                  <a:pt x="73" y="75"/>
                </a:lnTo>
                <a:lnTo>
                  <a:pt x="72" y="76"/>
                </a:lnTo>
                <a:lnTo>
                  <a:pt x="72" y="77"/>
                </a:lnTo>
                <a:lnTo>
                  <a:pt x="71" y="79"/>
                </a:lnTo>
                <a:lnTo>
                  <a:pt x="70" y="80"/>
                </a:lnTo>
                <a:lnTo>
                  <a:pt x="70" y="81"/>
                </a:lnTo>
                <a:lnTo>
                  <a:pt x="69" y="81"/>
                </a:lnTo>
                <a:lnTo>
                  <a:pt x="69" y="82"/>
                </a:lnTo>
                <a:lnTo>
                  <a:pt x="68" y="83"/>
                </a:lnTo>
                <a:lnTo>
                  <a:pt x="67" y="84"/>
                </a:lnTo>
                <a:lnTo>
                  <a:pt x="66" y="85"/>
                </a:lnTo>
                <a:lnTo>
                  <a:pt x="65" y="85"/>
                </a:lnTo>
                <a:lnTo>
                  <a:pt x="64" y="87"/>
                </a:lnTo>
                <a:lnTo>
                  <a:pt x="63" y="87"/>
                </a:lnTo>
                <a:lnTo>
                  <a:pt x="63" y="88"/>
                </a:lnTo>
                <a:lnTo>
                  <a:pt x="61" y="88"/>
                </a:lnTo>
                <a:lnTo>
                  <a:pt x="60" y="89"/>
                </a:lnTo>
                <a:lnTo>
                  <a:pt x="60" y="90"/>
                </a:lnTo>
                <a:lnTo>
                  <a:pt x="59" y="90"/>
                </a:lnTo>
                <a:lnTo>
                  <a:pt x="58" y="91"/>
                </a:lnTo>
                <a:lnTo>
                  <a:pt x="57" y="91"/>
                </a:lnTo>
                <a:lnTo>
                  <a:pt x="56" y="91"/>
                </a:lnTo>
                <a:lnTo>
                  <a:pt x="54" y="91"/>
                </a:lnTo>
                <a:lnTo>
                  <a:pt x="53" y="91"/>
                </a:lnTo>
                <a:lnTo>
                  <a:pt x="51" y="91"/>
                </a:lnTo>
                <a:lnTo>
                  <a:pt x="50" y="92"/>
                </a:lnTo>
                <a:lnTo>
                  <a:pt x="49" y="92"/>
                </a:lnTo>
                <a:lnTo>
                  <a:pt x="47" y="92"/>
                </a:lnTo>
                <a:lnTo>
                  <a:pt x="46" y="92"/>
                </a:lnTo>
                <a:lnTo>
                  <a:pt x="44" y="93"/>
                </a:lnTo>
                <a:lnTo>
                  <a:pt x="42" y="93"/>
                </a:lnTo>
                <a:lnTo>
                  <a:pt x="41" y="93"/>
                </a:lnTo>
                <a:lnTo>
                  <a:pt x="39" y="92"/>
                </a:lnTo>
                <a:lnTo>
                  <a:pt x="38" y="92"/>
                </a:lnTo>
                <a:lnTo>
                  <a:pt x="36" y="92"/>
                </a:lnTo>
                <a:lnTo>
                  <a:pt x="35" y="92"/>
                </a:lnTo>
                <a:lnTo>
                  <a:pt x="33" y="92"/>
                </a:lnTo>
                <a:lnTo>
                  <a:pt x="32" y="91"/>
                </a:lnTo>
                <a:lnTo>
                  <a:pt x="31" y="91"/>
                </a:lnTo>
                <a:lnTo>
                  <a:pt x="29" y="91"/>
                </a:lnTo>
                <a:lnTo>
                  <a:pt x="28" y="91"/>
                </a:lnTo>
                <a:lnTo>
                  <a:pt x="26" y="91"/>
                </a:lnTo>
                <a:lnTo>
                  <a:pt x="25" y="91"/>
                </a:lnTo>
                <a:lnTo>
                  <a:pt x="24" y="91"/>
                </a:lnTo>
                <a:lnTo>
                  <a:pt x="23" y="91"/>
                </a:lnTo>
                <a:lnTo>
                  <a:pt x="22" y="90"/>
                </a:lnTo>
                <a:lnTo>
                  <a:pt x="21" y="90"/>
                </a:lnTo>
                <a:lnTo>
                  <a:pt x="20" y="90"/>
                </a:lnTo>
                <a:lnTo>
                  <a:pt x="19" y="89"/>
                </a:lnTo>
                <a:lnTo>
                  <a:pt x="18" y="88"/>
                </a:lnTo>
                <a:lnTo>
                  <a:pt x="16" y="87"/>
                </a:lnTo>
                <a:lnTo>
                  <a:pt x="15" y="86"/>
                </a:lnTo>
                <a:lnTo>
                  <a:pt x="14" y="85"/>
                </a:lnTo>
                <a:lnTo>
                  <a:pt x="12" y="84"/>
                </a:lnTo>
                <a:lnTo>
                  <a:pt x="12" y="83"/>
                </a:lnTo>
                <a:lnTo>
                  <a:pt x="11" y="83"/>
                </a:lnTo>
                <a:lnTo>
                  <a:pt x="11" y="82"/>
                </a:lnTo>
                <a:lnTo>
                  <a:pt x="10" y="81"/>
                </a:lnTo>
                <a:lnTo>
                  <a:pt x="10" y="80"/>
                </a:lnTo>
                <a:lnTo>
                  <a:pt x="9" y="79"/>
                </a:lnTo>
                <a:lnTo>
                  <a:pt x="8" y="78"/>
                </a:lnTo>
                <a:lnTo>
                  <a:pt x="8" y="77"/>
                </a:lnTo>
                <a:lnTo>
                  <a:pt x="7" y="76"/>
                </a:lnTo>
                <a:lnTo>
                  <a:pt x="7" y="75"/>
                </a:lnTo>
                <a:lnTo>
                  <a:pt x="7" y="74"/>
                </a:lnTo>
                <a:lnTo>
                  <a:pt x="7" y="73"/>
                </a:lnTo>
                <a:lnTo>
                  <a:pt x="7" y="72"/>
                </a:lnTo>
                <a:lnTo>
                  <a:pt x="6" y="70"/>
                </a:lnTo>
                <a:lnTo>
                  <a:pt x="6" y="69"/>
                </a:lnTo>
                <a:lnTo>
                  <a:pt x="5" y="67"/>
                </a:lnTo>
                <a:lnTo>
                  <a:pt x="5" y="66"/>
                </a:lnTo>
                <a:lnTo>
                  <a:pt x="5" y="65"/>
                </a:lnTo>
                <a:lnTo>
                  <a:pt x="5" y="64"/>
                </a:lnTo>
                <a:lnTo>
                  <a:pt x="5" y="63"/>
                </a:lnTo>
                <a:lnTo>
                  <a:pt x="5" y="62"/>
                </a:lnTo>
                <a:lnTo>
                  <a:pt x="6" y="61"/>
                </a:lnTo>
                <a:lnTo>
                  <a:pt x="6" y="59"/>
                </a:lnTo>
                <a:lnTo>
                  <a:pt x="6" y="58"/>
                </a:lnTo>
                <a:lnTo>
                  <a:pt x="7" y="56"/>
                </a:lnTo>
                <a:lnTo>
                  <a:pt x="7" y="55"/>
                </a:lnTo>
                <a:lnTo>
                  <a:pt x="7" y="54"/>
                </a:lnTo>
                <a:lnTo>
                  <a:pt x="7" y="53"/>
                </a:lnTo>
                <a:lnTo>
                  <a:pt x="7" y="51"/>
                </a:lnTo>
                <a:lnTo>
                  <a:pt x="7" y="50"/>
                </a:lnTo>
                <a:lnTo>
                  <a:pt x="7" y="49"/>
                </a:lnTo>
                <a:lnTo>
                  <a:pt x="7" y="48"/>
                </a:lnTo>
                <a:lnTo>
                  <a:pt x="8" y="47"/>
                </a:lnTo>
                <a:lnTo>
                  <a:pt x="8" y="45"/>
                </a:lnTo>
                <a:lnTo>
                  <a:pt x="8" y="44"/>
                </a:lnTo>
                <a:lnTo>
                  <a:pt x="8" y="43"/>
                </a:lnTo>
                <a:lnTo>
                  <a:pt x="8" y="41"/>
                </a:lnTo>
                <a:lnTo>
                  <a:pt x="9" y="41"/>
                </a:lnTo>
                <a:lnTo>
                  <a:pt x="9" y="40"/>
                </a:lnTo>
                <a:lnTo>
                  <a:pt x="10" y="38"/>
                </a:lnTo>
                <a:lnTo>
                  <a:pt x="10" y="37"/>
                </a:lnTo>
                <a:lnTo>
                  <a:pt x="10" y="36"/>
                </a:lnTo>
                <a:lnTo>
                  <a:pt x="11" y="34"/>
                </a:lnTo>
                <a:lnTo>
                  <a:pt x="11" y="33"/>
                </a:lnTo>
                <a:lnTo>
                  <a:pt x="11" y="31"/>
                </a:lnTo>
                <a:lnTo>
                  <a:pt x="12" y="30"/>
                </a:lnTo>
                <a:lnTo>
                  <a:pt x="12" y="29"/>
                </a:lnTo>
                <a:lnTo>
                  <a:pt x="13" y="28"/>
                </a:lnTo>
                <a:lnTo>
                  <a:pt x="14" y="26"/>
                </a:lnTo>
                <a:lnTo>
                  <a:pt x="14" y="25"/>
                </a:lnTo>
                <a:lnTo>
                  <a:pt x="15" y="25"/>
                </a:lnTo>
                <a:lnTo>
                  <a:pt x="15" y="23"/>
                </a:lnTo>
                <a:lnTo>
                  <a:pt x="16" y="22"/>
                </a:lnTo>
                <a:lnTo>
                  <a:pt x="16" y="21"/>
                </a:lnTo>
                <a:lnTo>
                  <a:pt x="17" y="19"/>
                </a:lnTo>
                <a:lnTo>
                  <a:pt x="18" y="16"/>
                </a:lnTo>
                <a:lnTo>
                  <a:pt x="19" y="13"/>
                </a:lnTo>
                <a:lnTo>
                  <a:pt x="20" y="10"/>
                </a:lnTo>
                <a:lnTo>
                  <a:pt x="20" y="8"/>
                </a:lnTo>
                <a:lnTo>
                  <a:pt x="20" y="6"/>
                </a:lnTo>
                <a:lnTo>
                  <a:pt x="20" y="4"/>
                </a:lnTo>
                <a:lnTo>
                  <a:pt x="19" y="2"/>
                </a:lnTo>
                <a:lnTo>
                  <a:pt x="19" y="0"/>
                </a:lnTo>
                <a:lnTo>
                  <a:pt x="19" y="1"/>
                </a:lnTo>
                <a:lnTo>
                  <a:pt x="19" y="4"/>
                </a:lnTo>
                <a:lnTo>
                  <a:pt x="18" y="5"/>
                </a:lnTo>
                <a:lnTo>
                  <a:pt x="18" y="8"/>
                </a:lnTo>
                <a:lnTo>
                  <a:pt x="16" y="8"/>
                </a:lnTo>
                <a:lnTo>
                  <a:pt x="12" y="22"/>
                </a:lnTo>
                <a:lnTo>
                  <a:pt x="7" y="33"/>
                </a:lnTo>
                <a:lnTo>
                  <a:pt x="4" y="43"/>
                </a:lnTo>
                <a:lnTo>
                  <a:pt x="1" y="55"/>
                </a:lnTo>
                <a:lnTo>
                  <a:pt x="0" y="65"/>
                </a:lnTo>
                <a:lnTo>
                  <a:pt x="1" y="74"/>
                </a:lnTo>
                <a:lnTo>
                  <a:pt x="4" y="82"/>
                </a:lnTo>
                <a:lnTo>
                  <a:pt x="9" y="90"/>
                </a:lnTo>
                <a:lnTo>
                  <a:pt x="16" y="94"/>
                </a:lnTo>
                <a:lnTo>
                  <a:pt x="26" y="98"/>
                </a:lnTo>
                <a:lnTo>
                  <a:pt x="40" y="99"/>
                </a:lnTo>
                <a:lnTo>
                  <a:pt x="53" y="98"/>
                </a:lnTo>
                <a:lnTo>
                  <a:pt x="64" y="95"/>
                </a:lnTo>
                <a:lnTo>
                  <a:pt x="71" y="91"/>
                </a:lnTo>
                <a:lnTo>
                  <a:pt x="76" y="84"/>
                </a:lnTo>
              </a:path>
            </a:pathLst>
          </a:custGeom>
          <a:solidFill>
            <a:srgbClr val="A4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9248" name="Group 32"/>
          <p:cNvGrpSpPr>
            <a:grpSpLocks/>
          </p:cNvGrpSpPr>
          <p:nvPr/>
        </p:nvGrpSpPr>
        <p:grpSpPr bwMode="auto">
          <a:xfrm>
            <a:off x="3811588" y="3041650"/>
            <a:ext cx="252412" cy="374650"/>
            <a:chOff x="2401" y="1916"/>
            <a:chExt cx="159" cy="236"/>
          </a:xfrm>
        </p:grpSpPr>
        <p:sp>
          <p:nvSpPr>
            <p:cNvPr id="9258" name="Freeform 33"/>
            <p:cNvSpPr>
              <a:spLocks/>
            </p:cNvSpPr>
            <p:nvPr/>
          </p:nvSpPr>
          <p:spPr bwMode="auto">
            <a:xfrm>
              <a:off x="2542" y="1916"/>
              <a:ext cx="18" cy="6"/>
            </a:xfrm>
            <a:custGeom>
              <a:avLst/>
              <a:gdLst>
                <a:gd name="T0" fmla="*/ 17 w 18"/>
                <a:gd name="T1" fmla="*/ 1 h 6"/>
                <a:gd name="T2" fmla="*/ 15 w 18"/>
                <a:gd name="T3" fmla="*/ 3 h 6"/>
                <a:gd name="T4" fmla="*/ 13 w 18"/>
                <a:gd name="T5" fmla="*/ 4 h 6"/>
                <a:gd name="T6" fmla="*/ 9 w 18"/>
                <a:gd name="T7" fmla="*/ 5 h 6"/>
                <a:gd name="T8" fmla="*/ 6 w 18"/>
                <a:gd name="T9" fmla="*/ 5 h 6"/>
                <a:gd name="T10" fmla="*/ 0 w 18"/>
                <a:gd name="T11" fmla="*/ 2 h 6"/>
                <a:gd name="T12" fmla="*/ 3 w 18"/>
                <a:gd name="T13" fmla="*/ 2 h 6"/>
                <a:gd name="T14" fmla="*/ 5 w 18"/>
                <a:gd name="T15" fmla="*/ 2 h 6"/>
                <a:gd name="T16" fmla="*/ 7 w 18"/>
                <a:gd name="T17" fmla="*/ 1 h 6"/>
                <a:gd name="T18" fmla="*/ 10 w 18"/>
                <a:gd name="T19" fmla="*/ 0 h 6"/>
                <a:gd name="T20" fmla="*/ 17 w 18"/>
                <a:gd name="T21" fmla="*/ 1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" h="6">
                  <a:moveTo>
                    <a:pt x="17" y="1"/>
                  </a:moveTo>
                  <a:lnTo>
                    <a:pt x="15" y="3"/>
                  </a:lnTo>
                  <a:lnTo>
                    <a:pt x="13" y="4"/>
                  </a:lnTo>
                  <a:lnTo>
                    <a:pt x="9" y="5"/>
                  </a:lnTo>
                  <a:lnTo>
                    <a:pt x="6" y="5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7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59" name="Freeform 34"/>
            <p:cNvSpPr>
              <a:spLocks/>
            </p:cNvSpPr>
            <p:nvPr/>
          </p:nvSpPr>
          <p:spPr bwMode="auto">
            <a:xfrm>
              <a:off x="2401" y="2134"/>
              <a:ext cx="6" cy="18"/>
            </a:xfrm>
            <a:custGeom>
              <a:avLst/>
              <a:gdLst>
                <a:gd name="T0" fmla="*/ 5 w 6"/>
                <a:gd name="T1" fmla="*/ 17 h 18"/>
                <a:gd name="T2" fmla="*/ 5 w 6"/>
                <a:gd name="T3" fmla="*/ 16 h 18"/>
                <a:gd name="T4" fmla="*/ 5 w 6"/>
                <a:gd name="T5" fmla="*/ 14 h 18"/>
                <a:gd name="T6" fmla="*/ 5 w 6"/>
                <a:gd name="T7" fmla="*/ 13 h 18"/>
                <a:gd name="T8" fmla="*/ 5 w 6"/>
                <a:gd name="T9" fmla="*/ 11 h 18"/>
                <a:gd name="T10" fmla="*/ 5 w 6"/>
                <a:gd name="T11" fmla="*/ 8 h 18"/>
                <a:gd name="T12" fmla="*/ 5 w 6"/>
                <a:gd name="T13" fmla="*/ 5 h 18"/>
                <a:gd name="T14" fmla="*/ 4 w 6"/>
                <a:gd name="T15" fmla="*/ 3 h 18"/>
                <a:gd name="T16" fmla="*/ 3 w 6"/>
                <a:gd name="T17" fmla="*/ 0 h 18"/>
                <a:gd name="T18" fmla="*/ 3 w 6"/>
                <a:gd name="T19" fmla="*/ 2 h 18"/>
                <a:gd name="T20" fmla="*/ 3 w 6"/>
                <a:gd name="T21" fmla="*/ 4 h 18"/>
                <a:gd name="T22" fmla="*/ 3 w 6"/>
                <a:gd name="T23" fmla="*/ 7 h 18"/>
                <a:gd name="T24" fmla="*/ 2 w 6"/>
                <a:gd name="T25" fmla="*/ 9 h 18"/>
                <a:gd name="T26" fmla="*/ 2 w 6"/>
                <a:gd name="T27" fmla="*/ 11 h 18"/>
                <a:gd name="T28" fmla="*/ 1 w 6"/>
                <a:gd name="T29" fmla="*/ 13 h 18"/>
                <a:gd name="T30" fmla="*/ 1 w 6"/>
                <a:gd name="T31" fmla="*/ 15 h 18"/>
                <a:gd name="T32" fmla="*/ 0 w 6"/>
                <a:gd name="T33" fmla="*/ 16 h 18"/>
                <a:gd name="T34" fmla="*/ 5 w 6"/>
                <a:gd name="T35" fmla="*/ 17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" h="18">
                  <a:moveTo>
                    <a:pt x="5" y="17"/>
                  </a:moveTo>
                  <a:lnTo>
                    <a:pt x="5" y="16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5" y="11"/>
                  </a:lnTo>
                  <a:lnTo>
                    <a:pt x="5" y="8"/>
                  </a:lnTo>
                  <a:lnTo>
                    <a:pt x="5" y="5"/>
                  </a:lnTo>
                  <a:lnTo>
                    <a:pt x="4" y="3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7"/>
                  </a:lnTo>
                  <a:lnTo>
                    <a:pt x="2" y="9"/>
                  </a:lnTo>
                  <a:lnTo>
                    <a:pt x="2" y="11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0" y="16"/>
                  </a:lnTo>
                  <a:lnTo>
                    <a:pt x="5" y="1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249" name="Rectangle 36"/>
          <p:cNvSpPr>
            <a:spLocks noChangeArrowheads="1"/>
          </p:cNvSpPr>
          <p:nvPr/>
        </p:nvSpPr>
        <p:spPr bwMode="auto">
          <a:xfrm>
            <a:off x="630238" y="381000"/>
            <a:ext cx="868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279F"/>
              </a:buClr>
              <a:buSzPct val="75000"/>
              <a:buFont typeface="Monotype Sorts" pitchFamily="2" charset="2"/>
              <a:buChar char="n"/>
              <a:defRPr sz="28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279F"/>
              </a:buClr>
              <a:buSzPct val="75000"/>
              <a:buFont typeface="Monotype Sorts" pitchFamily="2" charset="2"/>
              <a:buChar char="n"/>
              <a:defRPr sz="28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279F"/>
              </a:buClr>
              <a:buSzPct val="75000"/>
              <a:buFont typeface="Monotype Sorts" pitchFamily="2" charset="2"/>
              <a:buChar char="n"/>
              <a:defRPr sz="28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279F"/>
              </a:buClr>
              <a:buSzPct val="75000"/>
              <a:buFont typeface="Monotype Sorts" pitchFamily="2" charset="2"/>
              <a:buChar char="n"/>
              <a:defRPr sz="28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pt-BR" altLang="pt-BR" sz="3600" dirty="0">
                <a:solidFill>
                  <a:schemeClr val="tx1"/>
                </a:solidFill>
                <a:latin typeface="Symbol" panose="05050102010706020507" pitchFamily="18" charset="2"/>
              </a:rPr>
              <a:t>D</a:t>
            </a:r>
            <a:r>
              <a:rPr kumimoji="1" lang="pt-BR" altLang="pt-BR" sz="3400" dirty="0">
                <a:solidFill>
                  <a:schemeClr val="tx1"/>
                </a:solidFill>
                <a:latin typeface="+mn-lt"/>
              </a:rPr>
              <a:t>TML - Condensador</a:t>
            </a:r>
          </a:p>
        </p:txBody>
      </p:sp>
      <p:grpSp>
        <p:nvGrpSpPr>
          <p:cNvPr id="9250" name="Group 45"/>
          <p:cNvGrpSpPr>
            <a:grpSpLocks/>
          </p:cNvGrpSpPr>
          <p:nvPr/>
        </p:nvGrpSpPr>
        <p:grpSpPr bwMode="auto">
          <a:xfrm>
            <a:off x="571500" y="1169193"/>
            <a:ext cx="6254750" cy="5354638"/>
            <a:chOff x="0" y="720"/>
            <a:chExt cx="3940" cy="3373"/>
          </a:xfrm>
        </p:grpSpPr>
        <p:pic>
          <p:nvPicPr>
            <p:cNvPr id="9252" name="Picture 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20"/>
              <a:ext cx="3940" cy="33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53" name="Text Box 38"/>
            <p:cNvSpPr txBox="1">
              <a:spLocks noChangeArrowheads="1"/>
            </p:cNvSpPr>
            <p:nvPr/>
          </p:nvSpPr>
          <p:spPr bwMode="auto">
            <a:xfrm>
              <a:off x="3216" y="2880"/>
              <a:ext cx="384" cy="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279F"/>
                </a:buClr>
                <a:buSzPct val="75000"/>
                <a:buFont typeface="Monotype Sorts" pitchFamily="2" charset="2"/>
                <a:buChar char="n"/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279F"/>
                </a:buClr>
                <a:buSzPct val="75000"/>
                <a:buFont typeface="Monotype Sorts" pitchFamily="2" charset="2"/>
                <a:buChar char="n"/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279F"/>
                </a:buClr>
                <a:buSzPct val="75000"/>
                <a:buFont typeface="Monotype Sorts" pitchFamily="2" charset="2"/>
                <a:buChar char="n"/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279F"/>
                </a:buClr>
                <a:buSzPct val="75000"/>
                <a:buFont typeface="Monotype Sorts" pitchFamily="2" charset="2"/>
                <a:buChar char="n"/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GB" altLang="pt-BR" sz="3200">
                  <a:latin typeface="Times New Roman" pitchFamily="18" charset="0"/>
                </a:rPr>
                <a:t>T</a:t>
              </a:r>
              <a:r>
                <a:rPr lang="en-GB" altLang="pt-BR" sz="3200" baseline="-25000">
                  <a:latin typeface="Times New Roman" pitchFamily="18" charset="0"/>
                </a:rPr>
                <a:t>1</a:t>
              </a:r>
              <a:endParaRPr lang="pt-BR" altLang="pt-BR" sz="3200" baseline="-25000">
                <a:latin typeface="Times New Roman" pitchFamily="18" charset="0"/>
              </a:endParaRPr>
            </a:p>
          </p:txBody>
        </p:sp>
        <p:sp>
          <p:nvSpPr>
            <p:cNvPr id="9254" name="Text Box 39"/>
            <p:cNvSpPr txBox="1">
              <a:spLocks noChangeArrowheads="1"/>
            </p:cNvSpPr>
            <p:nvPr/>
          </p:nvSpPr>
          <p:spPr bwMode="auto">
            <a:xfrm>
              <a:off x="192" y="1488"/>
              <a:ext cx="384" cy="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279F"/>
                </a:buClr>
                <a:buSzPct val="75000"/>
                <a:buFont typeface="Monotype Sorts" pitchFamily="2" charset="2"/>
                <a:buChar char="n"/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279F"/>
                </a:buClr>
                <a:buSzPct val="75000"/>
                <a:buFont typeface="Monotype Sorts" pitchFamily="2" charset="2"/>
                <a:buChar char="n"/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279F"/>
                </a:buClr>
                <a:buSzPct val="75000"/>
                <a:buFont typeface="Monotype Sorts" pitchFamily="2" charset="2"/>
                <a:buChar char="n"/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279F"/>
                </a:buClr>
                <a:buSzPct val="75000"/>
                <a:buFont typeface="Monotype Sorts" pitchFamily="2" charset="2"/>
                <a:buChar char="n"/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GB" altLang="pt-BR" sz="3200">
                  <a:latin typeface="Times New Roman" pitchFamily="18" charset="0"/>
                </a:rPr>
                <a:t>T</a:t>
              </a:r>
              <a:r>
                <a:rPr lang="en-GB" altLang="pt-BR" sz="3200" baseline="-25000">
                  <a:latin typeface="Times New Roman" pitchFamily="18" charset="0"/>
                </a:rPr>
                <a:t>2</a:t>
              </a:r>
              <a:endParaRPr lang="pt-BR" altLang="pt-BR" sz="3200" baseline="-25000">
                <a:latin typeface="Times New Roman" pitchFamily="18" charset="0"/>
              </a:endParaRPr>
            </a:p>
          </p:txBody>
        </p:sp>
        <p:sp>
          <p:nvSpPr>
            <p:cNvPr id="9255" name="Text Box 40"/>
            <p:cNvSpPr txBox="1">
              <a:spLocks noChangeArrowheads="1"/>
            </p:cNvSpPr>
            <p:nvPr/>
          </p:nvSpPr>
          <p:spPr bwMode="auto">
            <a:xfrm>
              <a:off x="144" y="1104"/>
              <a:ext cx="432" cy="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279F"/>
                </a:buClr>
                <a:buSzPct val="75000"/>
                <a:buFont typeface="Monotype Sorts" pitchFamily="2" charset="2"/>
                <a:buChar char="n"/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279F"/>
                </a:buClr>
                <a:buSzPct val="75000"/>
                <a:buFont typeface="Monotype Sorts" pitchFamily="2" charset="2"/>
                <a:buChar char="n"/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279F"/>
                </a:buClr>
                <a:buSzPct val="75000"/>
                <a:buFont typeface="Monotype Sorts" pitchFamily="2" charset="2"/>
                <a:buChar char="n"/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279F"/>
                </a:buClr>
                <a:buSzPct val="75000"/>
                <a:buFont typeface="Monotype Sorts" pitchFamily="2" charset="2"/>
                <a:buChar char="n"/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GB" altLang="pt-BR" sz="3200">
                  <a:latin typeface="Times New Roman" pitchFamily="18" charset="0"/>
                </a:rPr>
                <a:t>T</a:t>
              </a:r>
              <a:r>
                <a:rPr lang="en-GB" altLang="pt-BR" sz="3200" baseline="-25000">
                  <a:latin typeface="Times New Roman" pitchFamily="18" charset="0"/>
                </a:rPr>
                <a:t>cd</a:t>
              </a:r>
              <a:endParaRPr lang="pt-BR" altLang="pt-BR" sz="3200" baseline="-25000">
                <a:latin typeface="Times New Roman" pitchFamily="18" charset="0"/>
              </a:endParaRPr>
            </a:p>
          </p:txBody>
        </p:sp>
        <p:sp>
          <p:nvSpPr>
            <p:cNvPr id="9256" name="Text Box 41"/>
            <p:cNvSpPr txBox="1">
              <a:spLocks noChangeArrowheads="1"/>
            </p:cNvSpPr>
            <p:nvPr/>
          </p:nvSpPr>
          <p:spPr bwMode="auto">
            <a:xfrm>
              <a:off x="3168" y="1248"/>
              <a:ext cx="432" cy="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279F"/>
                </a:buClr>
                <a:buSzPct val="75000"/>
                <a:buFont typeface="Monotype Sorts" pitchFamily="2" charset="2"/>
                <a:buChar char="n"/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279F"/>
                </a:buClr>
                <a:buSzPct val="75000"/>
                <a:buFont typeface="Monotype Sorts" pitchFamily="2" charset="2"/>
                <a:buChar char="n"/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279F"/>
                </a:buClr>
                <a:buSzPct val="75000"/>
                <a:buFont typeface="Monotype Sorts" pitchFamily="2" charset="2"/>
                <a:buChar char="n"/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279F"/>
                </a:buClr>
                <a:buSzPct val="75000"/>
                <a:buFont typeface="Monotype Sorts" pitchFamily="2" charset="2"/>
                <a:buChar char="n"/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GB" altLang="pt-BR" sz="3200">
                  <a:latin typeface="Times New Roman" pitchFamily="18" charset="0"/>
                </a:rPr>
                <a:t>T</a:t>
              </a:r>
              <a:r>
                <a:rPr lang="en-GB" altLang="pt-BR" sz="3200" baseline="-25000">
                  <a:latin typeface="Times New Roman" pitchFamily="18" charset="0"/>
                </a:rPr>
                <a:t>cd</a:t>
              </a:r>
              <a:endParaRPr lang="pt-BR" altLang="pt-BR" sz="3200" baseline="-25000">
                <a:latin typeface="Times New Roman" pitchFamily="18" charset="0"/>
              </a:endParaRPr>
            </a:p>
          </p:txBody>
        </p:sp>
        <p:sp>
          <p:nvSpPr>
            <p:cNvPr id="9257" name="Text Box 42"/>
            <p:cNvSpPr txBox="1">
              <a:spLocks noChangeArrowheads="1"/>
            </p:cNvSpPr>
            <p:nvPr/>
          </p:nvSpPr>
          <p:spPr bwMode="auto">
            <a:xfrm>
              <a:off x="240" y="2928"/>
              <a:ext cx="384" cy="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279F"/>
                </a:buClr>
                <a:buSzPct val="75000"/>
                <a:buFont typeface="Monotype Sorts" pitchFamily="2" charset="2"/>
                <a:buChar char="n"/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279F"/>
                </a:buClr>
                <a:buSzPct val="75000"/>
                <a:buFont typeface="Monotype Sorts" pitchFamily="2" charset="2"/>
                <a:buChar char="n"/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279F"/>
                </a:buClr>
                <a:buSzPct val="75000"/>
                <a:buFont typeface="Monotype Sorts" pitchFamily="2" charset="2"/>
                <a:buChar char="n"/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rgbClr val="00279F"/>
                </a:buClr>
                <a:buSzPct val="75000"/>
                <a:buFont typeface="Monotype Sorts" pitchFamily="2" charset="2"/>
                <a:buChar char="n"/>
                <a:defRPr sz="28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GB" altLang="pt-BR" sz="3200">
                  <a:latin typeface="Times New Roman" pitchFamily="18" charset="0"/>
                </a:rPr>
                <a:t>T</a:t>
              </a:r>
              <a:r>
                <a:rPr lang="en-GB" altLang="pt-BR" sz="3200" baseline="-25000">
                  <a:latin typeface="Times New Roman" pitchFamily="18" charset="0"/>
                </a:rPr>
                <a:t>1</a:t>
              </a:r>
              <a:endParaRPr lang="pt-BR" altLang="pt-BR" sz="3200" baseline="-25000">
                <a:latin typeface="Times New Roman" pitchFamily="18" charset="0"/>
              </a:endParaRPr>
            </a:p>
          </p:txBody>
        </p:sp>
      </p:grpSp>
      <p:graphicFrame>
        <p:nvGraphicFramePr>
          <p:cNvPr id="925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603590"/>
              </p:ext>
            </p:extLst>
          </p:nvPr>
        </p:nvGraphicFramePr>
        <p:xfrm>
          <a:off x="5792788" y="2818606"/>
          <a:ext cx="3262312" cy="144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4" imgW="1362178" imgH="600222" progId="Equation.3">
                  <p:embed/>
                </p:oleObj>
              </mc:Choice>
              <mc:Fallback>
                <p:oleObj name="Equation" r:id="rId4" imgW="1362178" imgH="60022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88" y="2818606"/>
                        <a:ext cx="3262312" cy="14493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38"/>
          <p:cNvSpPr>
            <a:spLocks noChangeArrowheads="1"/>
          </p:cNvSpPr>
          <p:nvPr/>
        </p:nvSpPr>
        <p:spPr bwMode="auto">
          <a:xfrm>
            <a:off x="3161704" y="1269206"/>
            <a:ext cx="1995091" cy="50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b"/>
          <a:lstStyle>
            <a:lvl1pPr>
              <a:defRPr sz="28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279F"/>
              </a:buClr>
              <a:buSzPct val="75000"/>
              <a:buFont typeface="Monotype Sorts" pitchFamily="2" charset="2"/>
              <a:buChar char="n"/>
              <a:defRPr sz="28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279F"/>
              </a:buClr>
              <a:buSzPct val="75000"/>
              <a:buFont typeface="Monotype Sorts" pitchFamily="2" charset="2"/>
              <a:buChar char="n"/>
              <a:defRPr sz="28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279F"/>
              </a:buClr>
              <a:buSzPct val="75000"/>
              <a:buFont typeface="Monotype Sorts" pitchFamily="2" charset="2"/>
              <a:buChar char="n"/>
              <a:defRPr sz="28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279F"/>
              </a:buClr>
              <a:buSzPct val="75000"/>
              <a:buFont typeface="Monotype Sorts" pitchFamily="2" charset="2"/>
              <a:buChar char="n"/>
              <a:defRPr sz="28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pt-BR" altLang="pt-BR" sz="2300" dirty="0" smtClean="0">
                <a:solidFill>
                  <a:schemeClr val="tx1"/>
                </a:solidFill>
                <a:latin typeface="+mn-lt"/>
              </a:rPr>
              <a:t>Condensador</a:t>
            </a:r>
            <a:endParaRPr kumimoji="1" lang="pt-BR" altLang="pt-BR" sz="23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151561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153400" cy="3352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pt-BR" altLang="pt-BR" sz="2700" b="0" dirty="0" smtClean="0"/>
              <a:t>O desempenho do trocador e a avaliação de novas condições de operação NÃO podem ser analisadas pelas equações dos fluidos.</a:t>
            </a:r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endParaRPr lang="pt-BR" altLang="pt-BR" sz="2700" b="0" dirty="0" smtClean="0"/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700" b="0" dirty="0" smtClean="0"/>
              <a:t>A </a:t>
            </a:r>
            <a:r>
              <a:rPr lang="en-GB" altLang="pt-BR" sz="2700" b="0" dirty="0" err="1" smtClean="0"/>
              <a:t>equação</a:t>
            </a:r>
            <a:r>
              <a:rPr lang="en-GB" altLang="pt-BR" sz="2700" b="0" dirty="0" smtClean="0"/>
              <a:t> do </a:t>
            </a:r>
            <a:r>
              <a:rPr lang="en-GB" altLang="pt-BR" sz="2700" b="0" dirty="0" err="1" smtClean="0"/>
              <a:t>trocador</a:t>
            </a:r>
            <a:r>
              <a:rPr lang="en-GB" altLang="pt-BR" sz="2700" b="0" dirty="0" smtClean="0"/>
              <a:t>, </a:t>
            </a:r>
            <a:r>
              <a:rPr lang="en-GB" altLang="pt-BR" sz="2700" b="0" dirty="0" err="1" smtClean="0"/>
              <a:t>apesar</a:t>
            </a:r>
            <a:r>
              <a:rPr lang="en-GB" altLang="pt-BR" sz="2700" b="0" dirty="0" smtClean="0"/>
              <a:t> de </a:t>
            </a:r>
            <a:r>
              <a:rPr lang="en-GB" altLang="pt-BR" sz="2700" b="0" dirty="0" err="1" smtClean="0"/>
              <a:t>complexa</a:t>
            </a:r>
            <a:r>
              <a:rPr lang="en-GB" altLang="pt-BR" sz="2700" b="0" dirty="0" smtClean="0"/>
              <a:t>, é a </a:t>
            </a:r>
            <a:r>
              <a:rPr lang="en-GB" altLang="pt-BR" sz="2700" b="0" dirty="0" err="1" smtClean="0"/>
              <a:t>única</a:t>
            </a:r>
            <a:r>
              <a:rPr lang="en-GB" altLang="pt-BR" sz="2700" b="0" dirty="0" smtClean="0"/>
              <a:t> que </a:t>
            </a:r>
            <a:r>
              <a:rPr lang="en-GB" altLang="pt-BR" sz="2700" b="0" dirty="0" err="1" smtClean="0"/>
              <a:t>indica</a:t>
            </a:r>
            <a:r>
              <a:rPr lang="en-GB" altLang="pt-BR" sz="2700" b="0" dirty="0" smtClean="0"/>
              <a:t> o </a:t>
            </a:r>
            <a:r>
              <a:rPr lang="en-GB" altLang="pt-BR" sz="2700" b="0" dirty="0" err="1" smtClean="0"/>
              <a:t>seu</a:t>
            </a:r>
            <a:r>
              <a:rPr lang="en-GB" altLang="pt-BR" sz="2700" b="0" dirty="0" smtClean="0"/>
              <a:t> </a:t>
            </a:r>
            <a:r>
              <a:rPr lang="en-GB" altLang="pt-BR" sz="2700" b="0" dirty="0" err="1" smtClean="0"/>
              <a:t>comportamento</a:t>
            </a:r>
            <a:r>
              <a:rPr lang="en-GB" altLang="pt-BR" sz="2700" b="0" dirty="0" smtClean="0"/>
              <a:t> real.</a:t>
            </a:r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None/>
            </a:pPr>
            <a:r>
              <a:rPr lang="en-GB" altLang="pt-BR" sz="2700" b="0" dirty="0" smtClean="0"/>
              <a:t>			</a:t>
            </a:r>
          </a:p>
        </p:txBody>
      </p:sp>
      <p:sp>
        <p:nvSpPr>
          <p:cNvPr id="10243" name="Rectangle 1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162800" cy="609600"/>
          </a:xfrm>
          <a:noFill/>
        </p:spPr>
        <p:txBody>
          <a:bodyPr/>
          <a:lstStyle/>
          <a:p>
            <a:r>
              <a:rPr lang="pt-BR" altLang="pt-BR" sz="3100" b="0" smtClean="0">
                <a:solidFill>
                  <a:schemeClr val="tx1"/>
                </a:solidFill>
              </a:rPr>
              <a:t>Equações dos Trocadores de Calor</a:t>
            </a:r>
          </a:p>
        </p:txBody>
      </p:sp>
    </p:spTree>
    <p:extLst>
      <p:ext uri="{BB962C8B-B14F-4D97-AF65-F5344CB8AC3E}">
        <p14:creationId xmlns:p14="http://schemas.microsoft.com/office/powerpoint/2010/main" val="159185365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934200" cy="762000"/>
          </a:xfrm>
        </p:spPr>
        <p:txBody>
          <a:bodyPr/>
          <a:lstStyle/>
          <a:p>
            <a:r>
              <a:rPr lang="pt-BR" altLang="pt-BR" sz="3100" b="0" dirty="0" smtClean="0">
                <a:solidFill>
                  <a:schemeClr val="tx1"/>
                </a:solidFill>
              </a:rPr>
              <a:t>Eficiência Energética – SI – COP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95400"/>
            <a:ext cx="8305800" cy="609600"/>
          </a:xfrm>
        </p:spPr>
        <p:txBody>
          <a:bodyPr/>
          <a:lstStyle/>
          <a:p>
            <a:pPr marL="0" indent="0" algn="just">
              <a:buClr>
                <a:srgbClr val="3D06B8"/>
              </a:buClr>
              <a:buSzPct val="50000"/>
              <a:buNone/>
            </a:pPr>
            <a:r>
              <a:rPr lang="pt-BR" altLang="pt-BR" sz="2700" dirty="0" smtClean="0">
                <a:solidFill>
                  <a:srgbClr val="13046A"/>
                </a:solidFill>
                <a:latin typeface="Arial" charset="0"/>
              </a:rPr>
              <a:t>COP (</a:t>
            </a:r>
            <a:r>
              <a:rPr lang="en-GB" altLang="pt-BR" sz="2700" dirty="0" smtClean="0">
                <a:solidFill>
                  <a:srgbClr val="13046A"/>
                </a:solidFill>
                <a:latin typeface="Arial" charset="0"/>
              </a:rPr>
              <a:t>Coefficient Of Performance</a:t>
            </a:r>
            <a:r>
              <a:rPr lang="pt-BR" altLang="pt-BR" sz="2700" dirty="0" smtClean="0">
                <a:solidFill>
                  <a:srgbClr val="13046A"/>
                </a:solidFill>
                <a:latin typeface="Arial" charset="0"/>
              </a:rPr>
              <a:t>)</a:t>
            </a:r>
          </a:p>
        </p:txBody>
      </p:sp>
      <p:graphicFrame>
        <p:nvGraphicFramePr>
          <p:cNvPr id="410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194408"/>
              </p:ext>
            </p:extLst>
          </p:nvPr>
        </p:nvGraphicFramePr>
        <p:xfrm>
          <a:off x="2647950" y="2609850"/>
          <a:ext cx="2127250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Equação" r:id="rId3" imgW="749160" imgH="406080" progId="Equation.3">
                  <p:embed/>
                </p:oleObj>
              </mc:Choice>
              <mc:Fallback>
                <p:oleObj name="Equação" r:id="rId3" imgW="7491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950" y="2609850"/>
                        <a:ext cx="2127250" cy="122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102408"/>
              </p:ext>
            </p:extLst>
          </p:nvPr>
        </p:nvGraphicFramePr>
        <p:xfrm>
          <a:off x="2386013" y="4648200"/>
          <a:ext cx="3605212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ção" r:id="rId5" imgW="1269720" imgH="419040" progId="Equation.3">
                  <p:embed/>
                </p:oleObj>
              </mc:Choice>
              <mc:Fallback>
                <p:oleObj name="Equação" r:id="rId5" imgW="1269720" imgH="419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6013" y="4648200"/>
                        <a:ext cx="3605212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652462" y="19812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buClr>
                <a:srgbClr val="3D06B8"/>
              </a:buClr>
              <a:buSzPct val="50000"/>
              <a:buFont typeface="Monotype Sorts" pitchFamily="2" charset="2"/>
              <a:buChar char="n"/>
            </a:pPr>
            <a:r>
              <a:rPr lang="pt-BR" altLang="pt-BR" sz="2800" dirty="0" smtClean="0">
                <a:solidFill>
                  <a:srgbClr val="13046A"/>
                </a:solidFill>
                <a:latin typeface="Arial" charset="0"/>
              </a:rPr>
              <a:t>Chiller – Condensação a Água</a:t>
            </a:r>
            <a:endParaRPr lang="pt-BR" altLang="pt-BR" sz="2800" dirty="0">
              <a:solidFill>
                <a:srgbClr val="13046A"/>
              </a:solidFill>
              <a:latin typeface="Arial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619124" y="41148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buClr>
                <a:srgbClr val="3D06B8"/>
              </a:buClr>
              <a:buSzPct val="50000"/>
              <a:buFont typeface="Monotype Sorts" pitchFamily="2" charset="2"/>
              <a:buChar char="n"/>
            </a:pPr>
            <a:r>
              <a:rPr lang="pt-BR" altLang="pt-BR" sz="2800" dirty="0" smtClean="0">
                <a:solidFill>
                  <a:srgbClr val="13046A"/>
                </a:solidFill>
                <a:latin typeface="Arial" charset="0"/>
              </a:rPr>
              <a:t>Chiller – Condensação a Ar</a:t>
            </a:r>
            <a:endParaRPr lang="pt-BR" altLang="pt-BR" sz="2800" dirty="0">
              <a:solidFill>
                <a:srgbClr val="13046A"/>
              </a:solidFill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09345-6F65-4A94-B4C5-3EA002B58048}" type="slidenum">
              <a:rPr lang="en-US" altLang="pt-BR" smtClean="0"/>
              <a:pPr>
                <a:defRPr/>
              </a:pPr>
              <a:t>2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6897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239000" cy="762000"/>
          </a:xfrm>
          <a:noFill/>
        </p:spPr>
        <p:txBody>
          <a:bodyPr/>
          <a:lstStyle/>
          <a:p>
            <a:r>
              <a:rPr lang="pt-BR" altLang="pt-BR" b="0" smtClean="0">
                <a:solidFill>
                  <a:schemeClr val="tx1"/>
                </a:solidFill>
              </a:rPr>
              <a:t>O Conceito de Efetividade:</a:t>
            </a:r>
          </a:p>
        </p:txBody>
      </p:sp>
      <p:graphicFrame>
        <p:nvGraphicFramePr>
          <p:cNvPr id="12292" name="Object 8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852081247"/>
              </p:ext>
            </p:extLst>
          </p:nvPr>
        </p:nvGraphicFramePr>
        <p:xfrm>
          <a:off x="2368550" y="4038600"/>
          <a:ext cx="47117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3" name="Equação" r:id="rId3" imgW="1346040" imgH="203040" progId="Equation.3">
                  <p:embed/>
                </p:oleObj>
              </mc:Choice>
              <mc:Fallback>
                <p:oleObj name="Equação" r:id="rId3" imgW="1346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4038600"/>
                        <a:ext cx="4711700" cy="711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33400" y="3348037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279F"/>
              </a:buClr>
              <a:buSzPct val="75000"/>
              <a:buFont typeface="Monotype Sorts" pitchFamily="2" charset="2"/>
              <a:buChar char="n"/>
              <a:defRPr sz="28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279F"/>
              </a:buClr>
              <a:buSzPct val="75000"/>
              <a:buFont typeface="Monotype Sorts" pitchFamily="2" charset="2"/>
              <a:buChar char="n"/>
              <a:defRPr sz="28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279F"/>
              </a:buClr>
              <a:buSzPct val="75000"/>
              <a:buFont typeface="Monotype Sorts" pitchFamily="2" charset="2"/>
              <a:buChar char="n"/>
              <a:defRPr sz="28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279F"/>
              </a:buClr>
              <a:buSzPct val="75000"/>
              <a:buFont typeface="Monotype Sorts" pitchFamily="2" charset="2"/>
              <a:buChar char="n"/>
              <a:defRPr sz="28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kumimoji="1" lang="pt-BR" altLang="pt-BR" sz="2400" dirty="0">
                <a:solidFill>
                  <a:srgbClr val="000099"/>
                </a:solidFill>
                <a:latin typeface="Times New Roman" pitchFamily="18" charset="0"/>
              </a:rPr>
              <a:t>  Evaporador:</a:t>
            </a:r>
          </a:p>
        </p:txBody>
      </p:sp>
      <p:sp>
        <p:nvSpPr>
          <p:cNvPr id="12294" name="Rectangle 10"/>
          <p:cNvSpPr>
            <a:spLocks noChangeArrowheads="1"/>
          </p:cNvSpPr>
          <p:nvPr/>
        </p:nvSpPr>
        <p:spPr bwMode="auto">
          <a:xfrm>
            <a:off x="538162" y="4962525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279F"/>
              </a:buClr>
              <a:buSzPct val="75000"/>
              <a:buFont typeface="Monotype Sorts" pitchFamily="2" charset="2"/>
              <a:buChar char="n"/>
              <a:defRPr sz="28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279F"/>
              </a:buClr>
              <a:buSzPct val="75000"/>
              <a:buFont typeface="Monotype Sorts" pitchFamily="2" charset="2"/>
              <a:buChar char="n"/>
              <a:defRPr sz="28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279F"/>
              </a:buClr>
              <a:buSzPct val="75000"/>
              <a:buFont typeface="Monotype Sorts" pitchFamily="2" charset="2"/>
              <a:buChar char="n"/>
              <a:defRPr sz="28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279F"/>
              </a:buClr>
              <a:buSzPct val="75000"/>
              <a:buFont typeface="Monotype Sorts" pitchFamily="2" charset="2"/>
              <a:buChar char="n"/>
              <a:defRPr sz="28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kumimoji="1" lang="pt-BR" altLang="pt-BR" sz="2400" dirty="0">
                <a:solidFill>
                  <a:srgbClr val="000099"/>
                </a:solidFill>
                <a:latin typeface="Times New Roman" pitchFamily="18" charset="0"/>
              </a:rPr>
              <a:t>  Condensador:</a:t>
            </a:r>
          </a:p>
        </p:txBody>
      </p:sp>
      <p:graphicFrame>
        <p:nvGraphicFramePr>
          <p:cNvPr id="12295" name="Object 11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5147095"/>
              </p:ext>
            </p:extLst>
          </p:nvPr>
        </p:nvGraphicFramePr>
        <p:xfrm>
          <a:off x="2452687" y="5638800"/>
          <a:ext cx="45434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4" name="Equação" r:id="rId5" imgW="1358640" imgH="203040" progId="Equation.3">
                  <p:embed/>
                </p:oleObj>
              </mc:Choice>
              <mc:Fallback>
                <p:oleObj name="Equação" r:id="rId5" imgW="1358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7" y="5638800"/>
                        <a:ext cx="4543425" cy="6794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397142"/>
              </p:ext>
            </p:extLst>
          </p:nvPr>
        </p:nvGraphicFramePr>
        <p:xfrm>
          <a:off x="1131888" y="1971675"/>
          <a:ext cx="328201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5" name="Equação" r:id="rId7" imgW="787320" imgH="203040" progId="Equation.3">
                  <p:embed/>
                </p:oleObj>
              </mc:Choice>
              <mc:Fallback>
                <p:oleObj name="Equação" r:id="rId7" imgW="78732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888" y="1971675"/>
                        <a:ext cx="3282015" cy="8477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093439"/>
              </p:ext>
            </p:extLst>
          </p:nvPr>
        </p:nvGraphicFramePr>
        <p:xfrm>
          <a:off x="5410200" y="1809750"/>
          <a:ext cx="2057400" cy="920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6" name="Equação" r:id="rId9" imgW="965160" imgH="431640" progId="Equation.3">
                  <p:embed/>
                </p:oleObj>
              </mc:Choice>
              <mc:Fallback>
                <p:oleObj name="Equação" r:id="rId9" imgW="965160" imgH="431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809750"/>
                        <a:ext cx="2057400" cy="92059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33400" y="1371600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rgbClr val="000000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279F"/>
              </a:buClr>
              <a:buSzPct val="75000"/>
              <a:buFont typeface="Monotype Sorts" pitchFamily="2" charset="2"/>
              <a:buChar char="n"/>
              <a:defRPr sz="2800">
                <a:solidFill>
                  <a:srgbClr val="0000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279F"/>
              </a:buClr>
              <a:buSzPct val="75000"/>
              <a:buFont typeface="Monotype Sorts" pitchFamily="2" charset="2"/>
              <a:buChar char="n"/>
              <a:defRPr sz="2800">
                <a:solidFill>
                  <a:srgbClr val="0000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279F"/>
              </a:buClr>
              <a:buSzPct val="75000"/>
              <a:buFont typeface="Monotype Sorts" pitchFamily="2" charset="2"/>
              <a:buChar char="n"/>
              <a:defRPr sz="2800">
                <a:solidFill>
                  <a:srgbClr val="0000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279F"/>
              </a:buClr>
              <a:buSzPct val="75000"/>
              <a:buFont typeface="Monotype Sorts" pitchFamily="2" charset="2"/>
              <a:buChar char="n"/>
              <a:defRPr sz="2800">
                <a:solidFill>
                  <a:srgbClr val="000000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kumimoji="1" lang="pt-BR" altLang="pt-BR" sz="2400" dirty="0">
                <a:solidFill>
                  <a:srgbClr val="000099"/>
                </a:solidFill>
                <a:latin typeface="Times New Roman" pitchFamily="18" charset="0"/>
              </a:rPr>
              <a:t>  </a:t>
            </a:r>
            <a:r>
              <a:rPr kumimoji="1" lang="pt-BR" altLang="pt-BR" sz="2400" dirty="0" smtClean="0">
                <a:solidFill>
                  <a:srgbClr val="000099"/>
                </a:solidFill>
                <a:latin typeface="Times New Roman" pitchFamily="18" charset="0"/>
              </a:rPr>
              <a:t>Evaporadores e Condensadores:</a:t>
            </a:r>
            <a:endParaRPr kumimoji="1" lang="pt-BR" altLang="pt-BR" sz="24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074441"/>
              </p:ext>
            </p:extLst>
          </p:nvPr>
        </p:nvGraphicFramePr>
        <p:xfrm>
          <a:off x="5410200" y="3034618"/>
          <a:ext cx="2895600" cy="551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7" name="Equação" r:id="rId11" imgW="1066680" imgH="203040" progId="Equation.3">
                  <p:embed/>
                </p:oleObj>
              </mc:Choice>
              <mc:Fallback>
                <p:oleObj name="Equação" r:id="rId11" imgW="106668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034618"/>
                        <a:ext cx="2895600" cy="55154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CB4C4-908D-497D-A34D-12E4ADAA2E66}" type="slidenum">
              <a:rPr lang="en-US" altLang="pt-BR" smtClean="0"/>
              <a:pPr>
                <a:defRPr/>
              </a:pPr>
              <a:t>20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3871364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086600" cy="762000"/>
          </a:xfrm>
          <a:noFill/>
        </p:spPr>
        <p:txBody>
          <a:bodyPr/>
          <a:lstStyle/>
          <a:p>
            <a:r>
              <a:rPr lang="pt-BR" altLang="pt-BR" b="0" dirty="0" smtClean="0">
                <a:solidFill>
                  <a:schemeClr val="tx1"/>
                </a:solidFill>
              </a:rPr>
              <a:t>O Conceito de Efetividade: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7848600" cy="114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lnSpc>
                <a:spcPct val="110000"/>
              </a:lnSpc>
              <a:buClr>
                <a:srgbClr val="114FFB"/>
              </a:buClr>
              <a:buSzPct val="50000"/>
              <a:buNone/>
            </a:pPr>
            <a:r>
              <a:rPr lang="pt-BR" altLang="pt-BR" sz="2500" b="0" dirty="0" smtClean="0"/>
              <a:t>A vantagem do cálculo da efetividade está no fato de que a relação K.A é conhecida:  </a:t>
            </a:r>
          </a:p>
        </p:txBody>
      </p:sp>
      <p:graphicFrame>
        <p:nvGraphicFramePr>
          <p:cNvPr id="13316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9327584"/>
              </p:ext>
            </p:extLst>
          </p:nvPr>
        </p:nvGraphicFramePr>
        <p:xfrm>
          <a:off x="2286000" y="2514600"/>
          <a:ext cx="39624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3" imgW="981238" imgH="381234" progId="Equation.3">
                  <p:embed/>
                </p:oleObj>
              </mc:Choice>
              <mc:Fallback>
                <p:oleObj name="Equation" r:id="rId3" imgW="981238" imgH="3812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514600"/>
                        <a:ext cx="3962400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3400" y="4495800"/>
            <a:ext cx="8077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Clr>
                <a:srgbClr val="114FFB"/>
              </a:buClr>
              <a:buSzPct val="50000"/>
              <a:buFontTx/>
              <a:buNone/>
            </a:pPr>
            <a:r>
              <a:rPr lang="pt-BR" altLang="pt-BR" sz="2500" b="0" dirty="0" smtClean="0"/>
              <a:t>Com o Chiller operando em 100% de capacidade e com a vazão de água próxima do projeto é possível realizar análises em campo com resultados muito próximos do real.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43CDC-7A4E-4854-B3E1-BEE9051A7B99}" type="slidenum">
              <a:rPr lang="en-US" altLang="pt-BR" smtClean="0"/>
              <a:pPr>
                <a:defRPr/>
              </a:pPr>
              <a:t>21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42354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2"/>
          <p:cNvSpPr>
            <a:spLocks noGrp="1" noChangeArrowheads="1"/>
          </p:cNvSpPr>
          <p:nvPr>
            <p:ph type="title"/>
          </p:nvPr>
        </p:nvSpPr>
        <p:spPr>
          <a:xfrm>
            <a:off x="450152" y="152400"/>
            <a:ext cx="7162800" cy="838200"/>
          </a:xfrm>
          <a:noFill/>
        </p:spPr>
        <p:txBody>
          <a:bodyPr/>
          <a:lstStyle/>
          <a:p>
            <a:r>
              <a:rPr lang="pt-BR" altLang="pt-BR" sz="3100" b="0" dirty="0" smtClean="0">
                <a:solidFill>
                  <a:schemeClr val="tx1"/>
                </a:solidFill>
              </a:rPr>
              <a:t>COP – </a:t>
            </a:r>
            <a:r>
              <a:rPr lang="pt-BR" altLang="pt-BR" sz="3100" b="0" dirty="0" smtClean="0">
                <a:solidFill>
                  <a:srgbClr val="13046A"/>
                </a:solidFill>
              </a:rPr>
              <a:t>Requisitos Mínimos IESNA/ANSI/ASHRAE </a:t>
            </a:r>
            <a:r>
              <a:rPr lang="pt-BR" altLang="pt-BR" sz="3100" b="0" dirty="0">
                <a:solidFill>
                  <a:srgbClr val="13046A"/>
                </a:solidFill>
              </a:rPr>
              <a:t>Standard 90.1 </a:t>
            </a:r>
            <a:endParaRPr lang="pt-BR" altLang="pt-BR" sz="3100" b="0" dirty="0" smtClean="0">
              <a:solidFill>
                <a:schemeClr val="tx1"/>
              </a:solidFill>
            </a:endParaRP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2667000" y="5040930"/>
            <a:ext cx="747906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>
              <a:buClr>
                <a:srgbClr val="3D06B8"/>
              </a:buClr>
              <a:buSzPct val="50000"/>
              <a:buNone/>
            </a:pPr>
            <a:endParaRPr lang="pt-BR" altLang="pt-BR" sz="1700" b="1" dirty="0">
              <a:solidFill>
                <a:srgbClr val="13046A"/>
              </a:solidFill>
              <a:latin typeface="Arial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8800"/>
            <a:ext cx="9144000" cy="49988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450152" y="1165335"/>
            <a:ext cx="656024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>
              <a:buClr>
                <a:srgbClr val="3D06B8"/>
              </a:buClr>
              <a:buSzPct val="50000"/>
              <a:buNone/>
            </a:pPr>
            <a:r>
              <a:rPr lang="en-GB" altLang="pt-BR" sz="2800" dirty="0" err="1" smtClean="0">
                <a:solidFill>
                  <a:srgbClr val="13046A"/>
                </a:solidFill>
                <a:latin typeface="Arial" charset="0"/>
              </a:rPr>
              <a:t>Cargas</a:t>
            </a:r>
            <a:r>
              <a:rPr lang="en-GB" altLang="pt-BR" sz="2800" dirty="0" smtClean="0">
                <a:solidFill>
                  <a:srgbClr val="13046A"/>
                </a:solidFill>
                <a:latin typeface="Arial" charset="0"/>
              </a:rPr>
              <a:t> </a:t>
            </a:r>
            <a:r>
              <a:rPr lang="en-GB" altLang="pt-BR" sz="2800" dirty="0" err="1" smtClean="0">
                <a:solidFill>
                  <a:srgbClr val="13046A"/>
                </a:solidFill>
                <a:latin typeface="Arial" charset="0"/>
              </a:rPr>
              <a:t>Parciais</a:t>
            </a:r>
            <a:r>
              <a:rPr lang="en-GB" altLang="pt-BR" sz="2800" dirty="0" smtClean="0">
                <a:solidFill>
                  <a:srgbClr val="13046A"/>
                </a:solidFill>
                <a:latin typeface="Arial" charset="0"/>
              </a:rPr>
              <a:t> – IPLV</a:t>
            </a:r>
          </a:p>
          <a:p>
            <a:pPr marL="0" indent="0" algn="just">
              <a:buClr>
                <a:srgbClr val="3D06B8"/>
              </a:buClr>
              <a:buSzPct val="50000"/>
              <a:buNone/>
            </a:pPr>
            <a:endParaRPr lang="pt-BR" altLang="pt-BR" sz="2800" dirty="0">
              <a:solidFill>
                <a:srgbClr val="13046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480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162800" cy="609600"/>
          </a:xfrm>
          <a:noFill/>
        </p:spPr>
        <p:txBody>
          <a:bodyPr/>
          <a:lstStyle/>
          <a:p>
            <a:pPr marL="0" indent="0"/>
            <a:r>
              <a:rPr lang="pt-BR" altLang="pt-BR" sz="3100" b="0" dirty="0">
                <a:solidFill>
                  <a:srgbClr val="13046A"/>
                </a:solidFill>
                <a:latin typeface="Arial" charset="0"/>
              </a:rPr>
              <a:t>Condições AHRI Standard 550/590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2954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3D06B8"/>
              </a:buClr>
              <a:buSzPct val="50000"/>
              <a:buNone/>
            </a:pPr>
            <a:r>
              <a:rPr lang="pt-BR" altLang="pt-BR" sz="2900" b="0" dirty="0" smtClean="0">
                <a:solidFill>
                  <a:srgbClr val="13046A"/>
                </a:solidFill>
                <a:latin typeface="Arial" charset="0"/>
              </a:rPr>
              <a:t>IPLV – </a:t>
            </a:r>
            <a:r>
              <a:rPr lang="pt-BR" altLang="pt-BR" sz="2900" b="0" dirty="0" err="1" smtClean="0">
                <a:solidFill>
                  <a:srgbClr val="13046A"/>
                </a:solidFill>
                <a:latin typeface="Arial" charset="0"/>
              </a:rPr>
              <a:t>Integrated</a:t>
            </a:r>
            <a:r>
              <a:rPr lang="pt-BR" altLang="pt-BR" sz="2900" b="0" dirty="0" smtClean="0">
                <a:solidFill>
                  <a:srgbClr val="13046A"/>
                </a:solidFill>
                <a:latin typeface="Arial" charset="0"/>
              </a:rPr>
              <a:t> </a:t>
            </a:r>
            <a:r>
              <a:rPr lang="pt-BR" altLang="pt-BR" sz="2900" b="0" dirty="0" err="1" smtClean="0">
                <a:solidFill>
                  <a:srgbClr val="13046A"/>
                </a:solidFill>
                <a:latin typeface="Arial" charset="0"/>
              </a:rPr>
              <a:t>Part</a:t>
            </a:r>
            <a:r>
              <a:rPr lang="pt-BR" altLang="pt-BR" sz="2900" b="0" dirty="0" smtClean="0">
                <a:solidFill>
                  <a:srgbClr val="13046A"/>
                </a:solidFill>
                <a:latin typeface="Arial" charset="0"/>
              </a:rPr>
              <a:t> </a:t>
            </a:r>
            <a:r>
              <a:rPr lang="pt-BR" altLang="pt-BR" sz="2900" b="0" dirty="0" err="1" smtClean="0">
                <a:solidFill>
                  <a:srgbClr val="13046A"/>
                </a:solidFill>
                <a:latin typeface="Arial" charset="0"/>
              </a:rPr>
              <a:t>Load</a:t>
            </a:r>
            <a:r>
              <a:rPr lang="pt-BR" altLang="pt-BR" sz="2900" b="0" dirty="0" smtClean="0">
                <a:solidFill>
                  <a:srgbClr val="13046A"/>
                </a:solidFill>
                <a:latin typeface="Arial" charset="0"/>
              </a:rPr>
              <a:t> </a:t>
            </a:r>
            <a:r>
              <a:rPr lang="pt-BR" altLang="pt-BR" sz="2900" b="0" dirty="0" err="1" smtClean="0">
                <a:solidFill>
                  <a:srgbClr val="13046A"/>
                </a:solidFill>
                <a:latin typeface="Arial" charset="0"/>
              </a:rPr>
              <a:t>Value</a:t>
            </a:r>
            <a:endParaRPr lang="pt-BR" altLang="pt-BR" sz="2900" b="0" dirty="0" smtClean="0">
              <a:solidFill>
                <a:srgbClr val="13046A"/>
              </a:solidFill>
              <a:latin typeface="Arial" charset="0"/>
            </a:endParaRPr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05076766"/>
              </p:ext>
            </p:extLst>
          </p:nvPr>
        </p:nvGraphicFramePr>
        <p:xfrm>
          <a:off x="685801" y="2057400"/>
          <a:ext cx="6781799" cy="1889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Equação" r:id="rId3" imgW="2234880" imgH="622080" progId="Equation.3">
                  <p:embed/>
                </p:oleObj>
              </mc:Choice>
              <mc:Fallback>
                <p:oleObj name="Equação" r:id="rId3" imgW="2234880" imgH="6220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1" y="2057400"/>
                        <a:ext cx="6781799" cy="18892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4267200"/>
            <a:ext cx="8382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3D06B8"/>
              </a:buClr>
              <a:buSzPct val="50000"/>
              <a:buNone/>
            </a:pPr>
            <a:r>
              <a:rPr lang="en-GB" altLang="pt-BR" sz="2700" b="0" dirty="0" smtClean="0">
                <a:solidFill>
                  <a:srgbClr val="13046A"/>
                </a:solidFill>
                <a:latin typeface="Arial" charset="0"/>
              </a:rPr>
              <a:t>A </a:t>
            </a:r>
            <a:r>
              <a:rPr lang="en-GB" altLang="pt-BR" sz="2700" b="0" dirty="0" smtClean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 COP a 100% de </a:t>
            </a:r>
            <a:r>
              <a:rPr lang="en-GB" altLang="pt-BR" sz="2700" b="0" dirty="0" err="1" smtClean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Capacidade</a:t>
            </a:r>
            <a:endParaRPr lang="en-GB" altLang="pt-BR" sz="2700" b="0" dirty="0" smtClean="0">
              <a:solidFill>
                <a:srgbClr val="13046A"/>
              </a:solidFill>
              <a:latin typeface="Arial" charset="0"/>
              <a:sym typeface="Wingdings" panose="05000000000000000000" pitchFamily="2" charset="2"/>
            </a:endParaRPr>
          </a:p>
          <a:p>
            <a:pPr marL="0" indent="0" algn="just">
              <a:buClr>
                <a:srgbClr val="3D06B8"/>
              </a:buClr>
              <a:buSzPct val="50000"/>
              <a:buNone/>
            </a:pPr>
            <a:r>
              <a:rPr lang="en-GB" altLang="pt-BR" sz="2700" b="0" dirty="0" smtClean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B  </a:t>
            </a:r>
            <a:r>
              <a:rPr lang="en-GB" altLang="pt-BR" sz="2700" b="0" dirty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COP a </a:t>
            </a:r>
            <a:r>
              <a:rPr lang="en-GB" altLang="pt-BR" sz="2700" b="0" dirty="0" smtClean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75% </a:t>
            </a:r>
            <a:r>
              <a:rPr lang="en-GB" altLang="pt-BR" sz="2700" b="0" dirty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de </a:t>
            </a:r>
            <a:r>
              <a:rPr lang="en-GB" altLang="pt-BR" sz="2700" b="0" dirty="0" err="1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Capacidade</a:t>
            </a:r>
            <a:endParaRPr lang="en-GB" altLang="pt-BR" sz="2700" b="0" dirty="0">
              <a:solidFill>
                <a:srgbClr val="13046A"/>
              </a:solidFill>
              <a:latin typeface="Arial" charset="0"/>
              <a:sym typeface="Wingdings" panose="05000000000000000000" pitchFamily="2" charset="2"/>
            </a:endParaRPr>
          </a:p>
          <a:p>
            <a:pPr marL="0" indent="0" algn="just">
              <a:buClr>
                <a:srgbClr val="3D06B8"/>
              </a:buClr>
              <a:buSzPct val="50000"/>
              <a:buNone/>
            </a:pPr>
            <a:r>
              <a:rPr lang="en-GB" altLang="pt-BR" sz="2700" b="0" dirty="0" smtClean="0">
                <a:solidFill>
                  <a:srgbClr val="13046A"/>
                </a:solidFill>
                <a:latin typeface="Arial" charset="0"/>
              </a:rPr>
              <a:t>C </a:t>
            </a:r>
            <a:r>
              <a:rPr lang="en-GB" altLang="pt-BR" sz="2700" b="0" dirty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 COP a </a:t>
            </a:r>
            <a:r>
              <a:rPr lang="en-GB" altLang="pt-BR" sz="2700" b="0" dirty="0" smtClean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50</a:t>
            </a:r>
            <a:r>
              <a:rPr lang="en-GB" altLang="pt-BR" sz="2700" b="0" dirty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% de </a:t>
            </a:r>
            <a:r>
              <a:rPr lang="en-GB" altLang="pt-BR" sz="2700" b="0" dirty="0" err="1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Capacidade</a:t>
            </a:r>
            <a:endParaRPr lang="en-GB" altLang="pt-BR" sz="2700" b="0" dirty="0">
              <a:solidFill>
                <a:srgbClr val="13046A"/>
              </a:solidFill>
              <a:latin typeface="Arial" charset="0"/>
              <a:sym typeface="Wingdings" panose="05000000000000000000" pitchFamily="2" charset="2"/>
            </a:endParaRPr>
          </a:p>
          <a:p>
            <a:pPr marL="0" indent="0" algn="just">
              <a:buClr>
                <a:srgbClr val="3D06B8"/>
              </a:buClr>
              <a:buSzPct val="50000"/>
              <a:buNone/>
            </a:pPr>
            <a:r>
              <a:rPr lang="en-GB" altLang="pt-BR" sz="2700" b="0" dirty="0" smtClean="0">
                <a:solidFill>
                  <a:srgbClr val="13046A"/>
                </a:solidFill>
                <a:latin typeface="Arial" charset="0"/>
              </a:rPr>
              <a:t>D </a:t>
            </a:r>
            <a:r>
              <a:rPr lang="en-GB" altLang="pt-BR" sz="2700" b="0" dirty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 COP a </a:t>
            </a:r>
            <a:r>
              <a:rPr lang="en-GB" altLang="pt-BR" sz="2700" b="0" dirty="0" smtClean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25% </a:t>
            </a:r>
            <a:r>
              <a:rPr lang="en-GB" altLang="pt-BR" sz="2700" b="0" dirty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de </a:t>
            </a:r>
            <a:r>
              <a:rPr lang="en-GB" altLang="pt-BR" sz="2700" b="0" dirty="0" err="1" smtClean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Capacidade</a:t>
            </a:r>
            <a:endParaRPr lang="en-GB" altLang="pt-BR" sz="2700" b="0" dirty="0">
              <a:solidFill>
                <a:srgbClr val="13046A"/>
              </a:solidFill>
              <a:latin typeface="Arial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16263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162800" cy="609600"/>
          </a:xfrm>
          <a:noFill/>
        </p:spPr>
        <p:txBody>
          <a:bodyPr/>
          <a:lstStyle/>
          <a:p>
            <a:pPr marL="0" indent="0"/>
            <a:r>
              <a:rPr lang="pt-BR" altLang="pt-BR" sz="3100" b="0" dirty="0">
                <a:solidFill>
                  <a:srgbClr val="13046A"/>
                </a:solidFill>
                <a:latin typeface="Arial" charset="0"/>
              </a:rPr>
              <a:t>Condições AHRI Standard 550/590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12618" y="11430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3D06B8"/>
              </a:buClr>
              <a:buSzPct val="50000"/>
              <a:buNone/>
            </a:pPr>
            <a:r>
              <a:rPr lang="pt-BR" altLang="pt-BR" sz="2900" b="0" dirty="0" smtClean="0">
                <a:solidFill>
                  <a:srgbClr val="13046A"/>
                </a:solidFill>
                <a:latin typeface="Arial" charset="0"/>
              </a:rPr>
              <a:t>IPLV – </a:t>
            </a:r>
            <a:r>
              <a:rPr lang="pt-BR" altLang="pt-BR" sz="2900" b="0" dirty="0" err="1" smtClean="0">
                <a:solidFill>
                  <a:srgbClr val="13046A"/>
                </a:solidFill>
                <a:latin typeface="Arial" charset="0"/>
              </a:rPr>
              <a:t>Integrated</a:t>
            </a:r>
            <a:r>
              <a:rPr lang="pt-BR" altLang="pt-BR" sz="2900" b="0" dirty="0" smtClean="0">
                <a:solidFill>
                  <a:srgbClr val="13046A"/>
                </a:solidFill>
                <a:latin typeface="Arial" charset="0"/>
              </a:rPr>
              <a:t> </a:t>
            </a:r>
            <a:r>
              <a:rPr lang="pt-BR" altLang="pt-BR" sz="2900" b="0" dirty="0" err="1" smtClean="0">
                <a:solidFill>
                  <a:srgbClr val="13046A"/>
                </a:solidFill>
                <a:latin typeface="Arial" charset="0"/>
              </a:rPr>
              <a:t>Part</a:t>
            </a:r>
            <a:r>
              <a:rPr lang="pt-BR" altLang="pt-BR" sz="2900" b="0" dirty="0" smtClean="0">
                <a:solidFill>
                  <a:srgbClr val="13046A"/>
                </a:solidFill>
                <a:latin typeface="Arial" charset="0"/>
              </a:rPr>
              <a:t> </a:t>
            </a:r>
            <a:r>
              <a:rPr lang="pt-BR" altLang="pt-BR" sz="2900" b="0" dirty="0" err="1" smtClean="0">
                <a:solidFill>
                  <a:srgbClr val="13046A"/>
                </a:solidFill>
                <a:latin typeface="Arial" charset="0"/>
              </a:rPr>
              <a:t>Load</a:t>
            </a:r>
            <a:r>
              <a:rPr lang="pt-BR" altLang="pt-BR" sz="2900" b="0" dirty="0" smtClean="0">
                <a:solidFill>
                  <a:srgbClr val="13046A"/>
                </a:solidFill>
                <a:latin typeface="Arial" charset="0"/>
              </a:rPr>
              <a:t> </a:t>
            </a:r>
            <a:r>
              <a:rPr lang="pt-BR" altLang="pt-BR" sz="2900" b="0" dirty="0" err="1" smtClean="0">
                <a:solidFill>
                  <a:srgbClr val="13046A"/>
                </a:solidFill>
                <a:latin typeface="Arial" charset="0"/>
              </a:rPr>
              <a:t>Value</a:t>
            </a:r>
            <a:endParaRPr lang="pt-BR" altLang="pt-BR" sz="2900" b="0" dirty="0" smtClean="0">
              <a:solidFill>
                <a:srgbClr val="13046A"/>
              </a:solidFill>
              <a:latin typeface="Arial" charset="0"/>
            </a:endParaRPr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86193350"/>
              </p:ext>
            </p:extLst>
          </p:nvPr>
        </p:nvGraphicFramePr>
        <p:xfrm>
          <a:off x="2057400" y="1741131"/>
          <a:ext cx="4724400" cy="1459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Equação" r:id="rId3" imgW="2234880" imgH="622080" progId="Equation.3">
                  <p:embed/>
                </p:oleObj>
              </mc:Choice>
              <mc:Fallback>
                <p:oleObj name="Equação" r:id="rId3" imgW="2234880" imgH="622080" progId="Equation.3">
                  <p:embed/>
                  <p:pic>
                    <p:nvPicPr>
                      <p:cNvPr id="0" name="Object 1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741131"/>
                        <a:ext cx="4724400" cy="1459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5691" y="3200400"/>
            <a:ext cx="8382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3D06B8"/>
              </a:buClr>
              <a:buSzPct val="50000"/>
              <a:buNone/>
            </a:pPr>
            <a:r>
              <a:rPr lang="en-GB" altLang="pt-BR" sz="2300" b="0" dirty="0" err="1" smtClean="0">
                <a:solidFill>
                  <a:srgbClr val="13046A"/>
                </a:solidFill>
                <a:latin typeface="Arial" charset="0"/>
              </a:rPr>
              <a:t>Interpretação</a:t>
            </a:r>
            <a:r>
              <a:rPr lang="en-GB" altLang="pt-BR" sz="2300" b="0" dirty="0" smtClean="0">
                <a:solidFill>
                  <a:srgbClr val="13046A"/>
                </a:solidFill>
                <a:latin typeface="Arial" charset="0"/>
              </a:rPr>
              <a:t>:</a:t>
            </a:r>
          </a:p>
          <a:p>
            <a:pPr marL="0" indent="0" algn="just">
              <a:buClr>
                <a:srgbClr val="3D06B8"/>
              </a:buClr>
              <a:buSzPct val="50000"/>
              <a:buNone/>
            </a:pPr>
            <a:r>
              <a:rPr lang="en-GB" altLang="pt-BR" sz="2300" b="0" dirty="0" smtClean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 1% do tempo de </a:t>
            </a:r>
            <a:r>
              <a:rPr lang="en-GB" altLang="pt-BR" sz="2300" b="0" dirty="0" err="1" smtClean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operação</a:t>
            </a:r>
            <a:r>
              <a:rPr lang="en-GB" altLang="pt-BR" sz="2300" b="0" dirty="0" smtClean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 </a:t>
            </a:r>
            <a:r>
              <a:rPr lang="en-GB" altLang="pt-BR" sz="2300" b="0" dirty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a 100% de </a:t>
            </a:r>
            <a:r>
              <a:rPr lang="en-GB" altLang="pt-BR" sz="2300" b="0" dirty="0" err="1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Capacidade</a:t>
            </a:r>
            <a:endParaRPr lang="en-GB" altLang="pt-BR" sz="2300" b="0" dirty="0">
              <a:solidFill>
                <a:srgbClr val="13046A"/>
              </a:solidFill>
              <a:latin typeface="Arial" charset="0"/>
              <a:sym typeface="Wingdings" panose="05000000000000000000" pitchFamily="2" charset="2"/>
            </a:endParaRPr>
          </a:p>
          <a:p>
            <a:pPr marL="0" indent="0" algn="just">
              <a:buClr>
                <a:srgbClr val="3D06B8"/>
              </a:buClr>
              <a:buSzPct val="50000"/>
              <a:buNone/>
            </a:pPr>
            <a:r>
              <a:rPr lang="en-GB" altLang="pt-BR" sz="2300" b="0" dirty="0" smtClean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 42% </a:t>
            </a:r>
            <a:r>
              <a:rPr lang="en-GB" altLang="pt-BR" sz="2300" b="0" dirty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do tempo de </a:t>
            </a:r>
            <a:r>
              <a:rPr lang="en-GB" altLang="pt-BR" sz="2300" b="0" dirty="0" err="1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operação</a:t>
            </a:r>
            <a:r>
              <a:rPr lang="en-GB" altLang="pt-BR" sz="2300" b="0" dirty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 a </a:t>
            </a:r>
            <a:r>
              <a:rPr lang="en-GB" altLang="pt-BR" sz="2300" b="0" dirty="0" smtClean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75</a:t>
            </a:r>
            <a:r>
              <a:rPr lang="en-GB" altLang="pt-BR" sz="2300" b="0" dirty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% de </a:t>
            </a:r>
            <a:r>
              <a:rPr lang="en-GB" altLang="pt-BR" sz="2300" b="0" dirty="0" err="1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Capacidade</a:t>
            </a:r>
            <a:endParaRPr lang="en-GB" altLang="pt-BR" sz="2300" b="0" dirty="0">
              <a:solidFill>
                <a:srgbClr val="13046A"/>
              </a:solidFill>
              <a:latin typeface="Arial" charset="0"/>
              <a:sym typeface="Wingdings" panose="05000000000000000000" pitchFamily="2" charset="2"/>
            </a:endParaRPr>
          </a:p>
          <a:p>
            <a:pPr marL="0" indent="0" algn="just">
              <a:buClr>
                <a:srgbClr val="3D06B8"/>
              </a:buClr>
              <a:buSzPct val="50000"/>
              <a:buNone/>
            </a:pPr>
            <a:r>
              <a:rPr lang="en-GB" altLang="pt-BR" sz="2300" b="0" dirty="0" smtClean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 45% </a:t>
            </a:r>
            <a:r>
              <a:rPr lang="en-GB" altLang="pt-BR" sz="2300" b="0" dirty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do tempo de </a:t>
            </a:r>
            <a:r>
              <a:rPr lang="en-GB" altLang="pt-BR" sz="2300" b="0" dirty="0" err="1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operação</a:t>
            </a:r>
            <a:r>
              <a:rPr lang="en-GB" altLang="pt-BR" sz="2300" b="0" dirty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 </a:t>
            </a:r>
            <a:r>
              <a:rPr lang="en-GB" altLang="pt-BR" sz="2300" b="0" dirty="0" smtClean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a </a:t>
            </a:r>
            <a:r>
              <a:rPr lang="en-GB" altLang="pt-BR" sz="2300" b="0" dirty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50% de </a:t>
            </a:r>
            <a:r>
              <a:rPr lang="en-GB" altLang="pt-BR" sz="2300" b="0" dirty="0" err="1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Capacidade</a:t>
            </a:r>
            <a:endParaRPr lang="en-GB" altLang="pt-BR" sz="2300" b="0" dirty="0">
              <a:solidFill>
                <a:srgbClr val="13046A"/>
              </a:solidFill>
              <a:latin typeface="Arial" charset="0"/>
              <a:sym typeface="Wingdings" panose="05000000000000000000" pitchFamily="2" charset="2"/>
            </a:endParaRPr>
          </a:p>
          <a:p>
            <a:pPr marL="0" indent="0" algn="just">
              <a:buClr>
                <a:srgbClr val="3D06B8"/>
              </a:buClr>
              <a:buSzPct val="50000"/>
              <a:buNone/>
            </a:pPr>
            <a:r>
              <a:rPr lang="en-GB" altLang="pt-BR" sz="2300" b="0" dirty="0" smtClean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 12% </a:t>
            </a:r>
            <a:r>
              <a:rPr lang="en-GB" altLang="pt-BR" sz="2300" b="0" dirty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do tempo de </a:t>
            </a:r>
            <a:r>
              <a:rPr lang="en-GB" altLang="pt-BR" sz="2300" b="0" dirty="0" err="1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operação</a:t>
            </a:r>
            <a:r>
              <a:rPr lang="en-GB" altLang="pt-BR" sz="2300" b="0" dirty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 a </a:t>
            </a:r>
            <a:r>
              <a:rPr lang="en-GB" altLang="pt-BR" sz="2300" b="0" dirty="0" smtClean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25</a:t>
            </a:r>
            <a:r>
              <a:rPr lang="en-GB" altLang="pt-BR" sz="2300" b="0" dirty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% de </a:t>
            </a:r>
            <a:r>
              <a:rPr lang="en-GB" altLang="pt-BR" sz="2300" b="0" dirty="0" err="1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Capacidade</a:t>
            </a:r>
            <a:endParaRPr lang="en-GB" altLang="pt-BR" sz="2300" b="0" dirty="0">
              <a:solidFill>
                <a:srgbClr val="13046A"/>
              </a:solidFill>
              <a:latin typeface="Arial" charset="0"/>
              <a:sym typeface="Wingdings" panose="05000000000000000000" pitchFamily="2" charset="2"/>
            </a:endParaRPr>
          </a:p>
          <a:p>
            <a:pPr marL="0" indent="0" algn="just">
              <a:buClr>
                <a:srgbClr val="3D06B8"/>
              </a:buClr>
              <a:buSzPct val="50000"/>
              <a:buNone/>
            </a:pPr>
            <a:endParaRPr lang="en-GB" altLang="pt-BR" sz="1700" b="0" dirty="0" smtClean="0">
              <a:solidFill>
                <a:srgbClr val="13046A"/>
              </a:solidFill>
              <a:latin typeface="Arial" charset="0"/>
            </a:endParaRPr>
          </a:p>
          <a:p>
            <a:pPr marL="0" indent="0" algn="just">
              <a:buClr>
                <a:srgbClr val="3D06B8"/>
              </a:buClr>
              <a:buSzPct val="50000"/>
              <a:buNone/>
            </a:pPr>
            <a:r>
              <a:rPr lang="en-GB" altLang="pt-BR" sz="1700" b="0" dirty="0" smtClean="0">
                <a:solidFill>
                  <a:srgbClr val="13046A"/>
                </a:solidFill>
                <a:latin typeface="Arial" charset="0"/>
              </a:rPr>
              <a:t>Dados </a:t>
            </a:r>
            <a:r>
              <a:rPr lang="en-GB" altLang="pt-BR" sz="1700" b="0" dirty="0" err="1" smtClean="0">
                <a:solidFill>
                  <a:srgbClr val="13046A"/>
                </a:solidFill>
                <a:latin typeface="Arial" charset="0"/>
              </a:rPr>
              <a:t>Climáticos</a:t>
            </a:r>
            <a:r>
              <a:rPr lang="en-GB" altLang="pt-BR" sz="1700" b="0" dirty="0" smtClean="0">
                <a:solidFill>
                  <a:srgbClr val="13046A"/>
                </a:solidFill>
                <a:latin typeface="Arial" charset="0"/>
              </a:rPr>
              <a:t> - </a:t>
            </a:r>
            <a:r>
              <a:rPr lang="en-GB" altLang="pt-BR" sz="1700" b="0" dirty="0" err="1" smtClean="0">
                <a:solidFill>
                  <a:srgbClr val="13046A"/>
                </a:solidFill>
                <a:latin typeface="Arial" charset="0"/>
              </a:rPr>
              <a:t>Média</a:t>
            </a:r>
            <a:r>
              <a:rPr lang="en-GB" altLang="pt-BR" sz="1700" b="0" dirty="0" smtClean="0">
                <a:solidFill>
                  <a:srgbClr val="13046A"/>
                </a:solidFill>
                <a:latin typeface="Arial" charset="0"/>
              </a:rPr>
              <a:t> </a:t>
            </a:r>
            <a:r>
              <a:rPr lang="en-GB" altLang="pt-BR" sz="1700" b="0" dirty="0" err="1" smtClean="0">
                <a:solidFill>
                  <a:srgbClr val="13046A"/>
                </a:solidFill>
                <a:latin typeface="Arial" charset="0"/>
              </a:rPr>
              <a:t>ponderada</a:t>
            </a:r>
            <a:r>
              <a:rPr lang="en-GB" altLang="pt-BR" sz="1700" b="0" dirty="0" smtClean="0">
                <a:solidFill>
                  <a:srgbClr val="13046A"/>
                </a:solidFill>
                <a:latin typeface="Arial" charset="0"/>
              </a:rPr>
              <a:t> das 29 </a:t>
            </a:r>
            <a:r>
              <a:rPr lang="en-GB" altLang="pt-BR" sz="1700" b="0" dirty="0" err="1" smtClean="0">
                <a:solidFill>
                  <a:srgbClr val="13046A"/>
                </a:solidFill>
                <a:latin typeface="Arial" charset="0"/>
              </a:rPr>
              <a:t>cidades</a:t>
            </a:r>
            <a:r>
              <a:rPr lang="en-GB" altLang="pt-BR" sz="1700" b="0" dirty="0" smtClean="0">
                <a:solidFill>
                  <a:srgbClr val="13046A"/>
                </a:solidFill>
                <a:latin typeface="Arial" charset="0"/>
              </a:rPr>
              <a:t> que </a:t>
            </a:r>
            <a:r>
              <a:rPr lang="en-GB" altLang="pt-BR" sz="1700" b="0" dirty="0" err="1" smtClean="0">
                <a:solidFill>
                  <a:srgbClr val="13046A"/>
                </a:solidFill>
                <a:latin typeface="Arial" charset="0"/>
              </a:rPr>
              <a:t>totalizaram</a:t>
            </a:r>
            <a:r>
              <a:rPr lang="en-GB" altLang="pt-BR" sz="1700" b="0" dirty="0" smtClean="0">
                <a:solidFill>
                  <a:srgbClr val="13046A"/>
                </a:solidFill>
                <a:latin typeface="Arial" charset="0"/>
              </a:rPr>
              <a:t> 80% (</a:t>
            </a:r>
            <a:r>
              <a:rPr lang="en-GB" altLang="pt-BR" sz="1700" b="0" dirty="0" err="1" smtClean="0">
                <a:solidFill>
                  <a:srgbClr val="13046A"/>
                </a:solidFill>
                <a:latin typeface="Arial" charset="0"/>
              </a:rPr>
              <a:t>em</a:t>
            </a:r>
            <a:r>
              <a:rPr lang="en-GB" altLang="pt-BR" sz="1700" b="0" dirty="0" smtClean="0">
                <a:solidFill>
                  <a:srgbClr val="13046A"/>
                </a:solidFill>
                <a:latin typeface="Arial" charset="0"/>
              </a:rPr>
              <a:t> </a:t>
            </a:r>
            <a:r>
              <a:rPr lang="en-GB" altLang="pt-BR" sz="1700" b="0" dirty="0" err="1" smtClean="0">
                <a:solidFill>
                  <a:srgbClr val="13046A"/>
                </a:solidFill>
                <a:latin typeface="Arial" charset="0"/>
              </a:rPr>
              <a:t>capacidade</a:t>
            </a:r>
            <a:r>
              <a:rPr lang="en-GB" altLang="pt-BR" sz="1700" b="0" dirty="0" smtClean="0">
                <a:solidFill>
                  <a:srgbClr val="13046A"/>
                </a:solidFill>
                <a:latin typeface="Arial" charset="0"/>
              </a:rPr>
              <a:t>) das </a:t>
            </a:r>
            <a:r>
              <a:rPr lang="en-GB" altLang="pt-BR" sz="1700" b="0" dirty="0" err="1" smtClean="0">
                <a:solidFill>
                  <a:srgbClr val="13046A"/>
                </a:solidFill>
                <a:latin typeface="Arial" charset="0"/>
              </a:rPr>
              <a:t>vendas</a:t>
            </a:r>
            <a:r>
              <a:rPr lang="en-GB" altLang="pt-BR" sz="1700" b="0" dirty="0" smtClean="0">
                <a:solidFill>
                  <a:srgbClr val="13046A"/>
                </a:solidFill>
                <a:latin typeface="Arial" charset="0"/>
              </a:rPr>
              <a:t> de Chillers </a:t>
            </a:r>
            <a:r>
              <a:rPr lang="en-GB" altLang="pt-BR" sz="1700" b="0" dirty="0" err="1" smtClean="0">
                <a:solidFill>
                  <a:srgbClr val="13046A"/>
                </a:solidFill>
                <a:latin typeface="Arial" charset="0"/>
              </a:rPr>
              <a:t>nos</a:t>
            </a:r>
            <a:r>
              <a:rPr lang="en-GB" altLang="pt-BR" sz="1700" b="0" dirty="0" smtClean="0">
                <a:solidFill>
                  <a:srgbClr val="13046A"/>
                </a:solidFill>
                <a:latin typeface="Arial" charset="0"/>
              </a:rPr>
              <a:t> EUA, no </a:t>
            </a:r>
            <a:r>
              <a:rPr lang="en-GB" altLang="pt-BR" sz="1700" b="0" dirty="0" err="1" smtClean="0">
                <a:solidFill>
                  <a:srgbClr val="13046A"/>
                </a:solidFill>
                <a:latin typeface="Arial" charset="0"/>
              </a:rPr>
              <a:t>período</a:t>
            </a:r>
            <a:r>
              <a:rPr lang="en-GB" altLang="pt-BR" sz="1700" b="0" dirty="0" smtClean="0">
                <a:solidFill>
                  <a:srgbClr val="13046A"/>
                </a:solidFill>
                <a:latin typeface="Arial" charset="0"/>
              </a:rPr>
              <a:t> de 1967 a 1992.</a:t>
            </a:r>
          </a:p>
          <a:p>
            <a:pPr marL="0" indent="0" algn="just">
              <a:buClr>
                <a:srgbClr val="3D06B8"/>
              </a:buClr>
              <a:buSzPct val="50000"/>
              <a:buNone/>
            </a:pPr>
            <a:endParaRPr lang="en-GB" altLang="pt-BR" sz="1700" b="0" dirty="0">
              <a:solidFill>
                <a:srgbClr val="13046A"/>
              </a:solidFill>
              <a:latin typeface="Arial" charset="0"/>
            </a:endParaRPr>
          </a:p>
          <a:p>
            <a:pPr marL="0" indent="0" algn="just">
              <a:buClr>
                <a:srgbClr val="3D06B8"/>
              </a:buClr>
              <a:buSzPct val="50000"/>
              <a:buNone/>
            </a:pPr>
            <a:r>
              <a:rPr lang="en-GB" altLang="pt-BR" sz="1700" b="0" dirty="0" err="1" smtClean="0">
                <a:solidFill>
                  <a:srgbClr val="13046A"/>
                </a:solidFill>
                <a:latin typeface="Arial" charset="0"/>
              </a:rPr>
              <a:t>Maiores</a:t>
            </a:r>
            <a:r>
              <a:rPr lang="en-GB" altLang="pt-BR" sz="1700" b="0" dirty="0" smtClean="0">
                <a:solidFill>
                  <a:srgbClr val="13046A"/>
                </a:solidFill>
                <a:latin typeface="Arial" charset="0"/>
              </a:rPr>
              <a:t> </a:t>
            </a:r>
            <a:r>
              <a:rPr lang="en-GB" altLang="pt-BR" sz="1700" b="0" dirty="0" err="1" smtClean="0">
                <a:solidFill>
                  <a:srgbClr val="13046A"/>
                </a:solidFill>
                <a:latin typeface="Arial" charset="0"/>
              </a:rPr>
              <a:t>detalhes</a:t>
            </a:r>
            <a:r>
              <a:rPr lang="en-GB" altLang="pt-BR" sz="1700" b="0" dirty="0" smtClean="0">
                <a:solidFill>
                  <a:srgbClr val="13046A"/>
                </a:solidFill>
                <a:latin typeface="Arial" charset="0"/>
              </a:rPr>
              <a:t> </a:t>
            </a:r>
            <a:r>
              <a:rPr lang="en-GB" altLang="pt-BR" sz="1700" b="0" dirty="0" smtClean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 AHRI Standard 550/590 – Appendix D</a:t>
            </a:r>
            <a:endParaRPr lang="pt-BR" altLang="pt-BR" sz="1700" b="0" dirty="0" smtClean="0">
              <a:solidFill>
                <a:srgbClr val="13046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89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162800" cy="609600"/>
          </a:xfrm>
          <a:noFill/>
        </p:spPr>
        <p:txBody>
          <a:bodyPr/>
          <a:lstStyle/>
          <a:p>
            <a:pPr marL="0" indent="0"/>
            <a:r>
              <a:rPr lang="pt-BR" altLang="pt-BR" sz="3100" b="0" dirty="0">
                <a:solidFill>
                  <a:srgbClr val="13046A"/>
                </a:solidFill>
                <a:latin typeface="Arial" charset="0"/>
              </a:rPr>
              <a:t>Condições AHRI Standard 550/590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593782"/>
              </p:ext>
            </p:extLst>
          </p:nvPr>
        </p:nvGraphicFramePr>
        <p:xfrm>
          <a:off x="152400" y="1120646"/>
          <a:ext cx="8839201" cy="5600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0800"/>
                <a:gridCol w="1447800"/>
                <a:gridCol w="1371600"/>
                <a:gridCol w="990600"/>
                <a:gridCol w="1249937"/>
                <a:gridCol w="1188464"/>
              </a:tblGrid>
              <a:tr h="268346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700" b="1" u="none" strike="noStrike" dirty="0">
                          <a:effectLst/>
                        </a:rPr>
                        <a:t>Evaporador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2717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u="none" strike="noStrike" dirty="0">
                          <a:effectLst/>
                        </a:rPr>
                        <a:t>Temperatura de Saída de                             Água Gelada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>
                          <a:effectLst/>
                        </a:rPr>
                        <a:t>Todas as Condições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err="1">
                          <a:effectLst/>
                        </a:rPr>
                        <a:t>ºF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>
                          <a:effectLst/>
                        </a:rPr>
                        <a:t>44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>
                          <a:effectLst/>
                        </a:rPr>
                        <a:t>ºC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>
                          <a:effectLst/>
                        </a:rPr>
                        <a:t>6.67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38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u="none" strike="noStrike">
                          <a:effectLst/>
                        </a:rPr>
                        <a:t>Vazão de Água Gelada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u="none" strike="noStrike">
                          <a:effectLst/>
                        </a:rPr>
                        <a:t> 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err="1">
                          <a:effectLst/>
                        </a:rPr>
                        <a:t>gpm</a:t>
                      </a:r>
                      <a:r>
                        <a:rPr lang="pt-BR" sz="1700" b="1" u="none" strike="noStrike" dirty="0">
                          <a:effectLst/>
                        </a:rPr>
                        <a:t>/ton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>
                          <a:effectLst/>
                        </a:rPr>
                        <a:t>2.4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>
                          <a:effectLst/>
                        </a:rPr>
                        <a:t>L/s/kW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>
                          <a:effectLst/>
                        </a:rPr>
                        <a:t>0.04305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38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u="none" strike="noStrike" dirty="0">
                          <a:effectLst/>
                        </a:rPr>
                        <a:t>Fator de Incrustação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u="none" strike="noStrike">
                          <a:effectLst/>
                        </a:rPr>
                        <a:t> 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effectLst/>
                        </a:rPr>
                        <a:t>h.ft².ºF/</a:t>
                      </a:r>
                      <a:r>
                        <a:rPr lang="pt-BR" sz="1700" b="1" u="none" strike="noStrike" dirty="0" err="1" smtClean="0">
                          <a:effectLst/>
                        </a:rPr>
                        <a:t>Btu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>
                          <a:effectLst/>
                        </a:rPr>
                        <a:t>0.0001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>
                          <a:effectLst/>
                        </a:rPr>
                        <a:t>m².ºC/W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>
                          <a:effectLst/>
                        </a:rPr>
                        <a:t>0.000017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319">
                <a:tc gridSpan="6"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346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700" b="1" u="none" strike="noStrike" dirty="0">
                          <a:effectLst/>
                        </a:rPr>
                        <a:t>Condensador </a:t>
                      </a:r>
                      <a:r>
                        <a:rPr lang="pt-BR" sz="1700" b="1" u="none" strike="noStrike" dirty="0" smtClean="0">
                          <a:effectLst/>
                        </a:rPr>
                        <a:t>– Água 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1626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1700" u="none" strike="noStrike" dirty="0">
                          <a:effectLst/>
                        </a:rPr>
                        <a:t>Temperatura de Entrada </a:t>
                      </a:r>
                      <a:r>
                        <a:rPr lang="pt-BR" sz="1700" u="none" strike="noStrike" dirty="0" smtClean="0">
                          <a:effectLst/>
                        </a:rPr>
                        <a:t>        de</a:t>
                      </a:r>
                      <a:r>
                        <a:rPr lang="pt-BR" sz="1700" u="none" strike="noStrike" baseline="0" dirty="0" smtClean="0">
                          <a:effectLst/>
                        </a:rPr>
                        <a:t> </a:t>
                      </a:r>
                      <a:r>
                        <a:rPr lang="pt-BR" sz="1700" u="none" strike="noStrike" dirty="0" smtClean="0">
                          <a:effectLst/>
                        </a:rPr>
                        <a:t>Água </a:t>
                      </a:r>
                      <a:r>
                        <a:rPr lang="pt-BR" sz="1700" u="none" strike="noStrike" dirty="0">
                          <a:effectLst/>
                        </a:rPr>
                        <a:t>de Resfriamento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>
                          <a:effectLst/>
                        </a:rPr>
                        <a:t>100%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err="1">
                          <a:effectLst/>
                        </a:rPr>
                        <a:t>ºF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>
                          <a:effectLst/>
                        </a:rPr>
                        <a:t>85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>
                          <a:effectLst/>
                        </a:rPr>
                        <a:t>ºC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>
                          <a:effectLst/>
                        </a:rPr>
                        <a:t>29.44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16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>
                          <a:effectLst/>
                        </a:rPr>
                        <a:t>75%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err="1">
                          <a:effectLst/>
                        </a:rPr>
                        <a:t>ºF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>
                          <a:effectLst/>
                        </a:rPr>
                        <a:t>75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>
                          <a:effectLst/>
                        </a:rPr>
                        <a:t>ºC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>
                          <a:effectLst/>
                        </a:rPr>
                        <a:t>23.89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16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>
                          <a:effectLst/>
                        </a:rPr>
                        <a:t>50%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>
                          <a:effectLst/>
                        </a:rPr>
                        <a:t>ºF</a:t>
                      </a:r>
                      <a:endParaRPr lang="pt-BR" sz="1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>
                          <a:effectLst/>
                        </a:rPr>
                        <a:t>65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>
                          <a:effectLst/>
                        </a:rPr>
                        <a:t>ºC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>
                          <a:effectLst/>
                        </a:rPr>
                        <a:t>18.33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16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>
                          <a:effectLst/>
                        </a:rPr>
                        <a:t>25%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>
                          <a:effectLst/>
                        </a:rPr>
                        <a:t>ºF</a:t>
                      </a:r>
                      <a:endParaRPr lang="pt-BR" sz="1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>
                          <a:effectLst/>
                        </a:rPr>
                        <a:t>65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>
                          <a:effectLst/>
                        </a:rPr>
                        <a:t>ºC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>
                          <a:effectLst/>
                        </a:rPr>
                        <a:t>18.33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366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u="none" strike="noStrike" dirty="0">
                          <a:effectLst/>
                        </a:rPr>
                        <a:t>Vazão de Água </a:t>
                      </a:r>
                      <a:r>
                        <a:rPr lang="pt-BR" sz="1700" u="none" strike="noStrike" dirty="0" smtClean="0">
                          <a:effectLst/>
                        </a:rPr>
                        <a:t>de Resfriamento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u="none" strike="noStrike">
                          <a:effectLst/>
                        </a:rPr>
                        <a:t> 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>
                          <a:effectLst/>
                        </a:rPr>
                        <a:t>gpm/ton</a:t>
                      </a:r>
                      <a:endParaRPr lang="pt-BR" sz="1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>
                          <a:effectLst/>
                        </a:rPr>
                        <a:t>3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>
                          <a:effectLst/>
                        </a:rPr>
                        <a:t>L/s/kW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>
                          <a:effectLst/>
                        </a:rPr>
                        <a:t>0.05382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38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u="none" strike="noStrike">
                          <a:effectLst/>
                        </a:rPr>
                        <a:t>Fator de Incrustação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u="none" strike="noStrike" dirty="0">
                          <a:effectLst/>
                        </a:rPr>
                        <a:t> 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effectLst/>
                        </a:rPr>
                        <a:t>h.ft².ºF/</a:t>
                      </a:r>
                      <a:r>
                        <a:rPr lang="pt-BR" sz="1700" b="1" u="none" strike="noStrike" dirty="0" err="1" smtClean="0">
                          <a:effectLst/>
                        </a:rPr>
                        <a:t>Btu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>
                          <a:effectLst/>
                        </a:rPr>
                        <a:t>0.00025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>
                          <a:effectLst/>
                        </a:rPr>
                        <a:t>m².ºC/W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>
                          <a:effectLst/>
                        </a:rPr>
                        <a:t>0.000043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319">
                <a:tc gridSpan="6"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346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700" b="1" u="none" strike="noStrike" dirty="0">
                          <a:effectLst/>
                        </a:rPr>
                        <a:t>Condensador </a:t>
                      </a:r>
                      <a:r>
                        <a:rPr lang="pt-BR" sz="1700" b="1" u="none" strike="noStrike" dirty="0" smtClean="0">
                          <a:effectLst/>
                        </a:rPr>
                        <a:t>– Ar 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6115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1700" u="none" strike="noStrike" dirty="0">
                          <a:effectLst/>
                        </a:rPr>
                        <a:t>Temperatura de Entrada </a:t>
                      </a:r>
                      <a:r>
                        <a:rPr lang="pt-BR" sz="1700" u="none" strike="noStrike" dirty="0" smtClean="0">
                          <a:effectLst/>
                        </a:rPr>
                        <a:t>     de Ar (Bulbo </a:t>
                      </a:r>
                      <a:r>
                        <a:rPr lang="pt-BR" sz="1700" u="none" strike="noStrike" dirty="0">
                          <a:effectLst/>
                        </a:rPr>
                        <a:t>Seco)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>
                          <a:effectLst/>
                        </a:rPr>
                        <a:t>100%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err="1">
                          <a:effectLst/>
                        </a:rPr>
                        <a:t>ºF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effectLst/>
                        </a:rPr>
                        <a:t>95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>
                          <a:effectLst/>
                        </a:rPr>
                        <a:t>ºC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 smtClean="0">
                          <a:effectLst/>
                        </a:rPr>
                        <a:t>35.00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61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>
                          <a:effectLst/>
                        </a:rPr>
                        <a:t>75%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err="1">
                          <a:effectLst/>
                        </a:rPr>
                        <a:t>ºF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7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80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>
                          <a:effectLst/>
                        </a:rPr>
                        <a:t>ºC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 smtClean="0">
                          <a:effectLst/>
                        </a:rPr>
                        <a:t>26.67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61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>
                          <a:effectLst/>
                        </a:rPr>
                        <a:t>50%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err="1">
                          <a:effectLst/>
                        </a:rPr>
                        <a:t>ºF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>
                          <a:effectLst/>
                        </a:rPr>
                        <a:t>65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>
                          <a:effectLst/>
                        </a:rPr>
                        <a:t>ºC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>
                          <a:effectLst/>
                        </a:rPr>
                        <a:t>18.33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61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>
                          <a:effectLst/>
                        </a:rPr>
                        <a:t>25%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err="1">
                          <a:effectLst/>
                        </a:rPr>
                        <a:t>ºF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effectLst/>
                        </a:rPr>
                        <a:t>55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>
                          <a:effectLst/>
                        </a:rPr>
                        <a:t>ºC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 smtClean="0">
                          <a:effectLst/>
                        </a:rPr>
                        <a:t>12.78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83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u="none" strike="noStrike">
                          <a:effectLst/>
                        </a:rPr>
                        <a:t>Fator de Incrustação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u="none" strike="noStrike">
                          <a:effectLst/>
                        </a:rPr>
                        <a:t> 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smtClean="0">
                          <a:effectLst/>
                        </a:rPr>
                        <a:t>h.ft².ºF/</a:t>
                      </a:r>
                      <a:r>
                        <a:rPr lang="pt-BR" sz="1700" b="1" u="none" strike="noStrike" dirty="0" err="1" smtClean="0">
                          <a:effectLst/>
                        </a:rPr>
                        <a:t>Btu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>
                          <a:effectLst/>
                        </a:rPr>
                        <a:t>0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>
                          <a:effectLst/>
                        </a:rPr>
                        <a:t>m².ºC/W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>
                          <a:effectLst/>
                        </a:rPr>
                        <a:t>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655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162800" cy="609600"/>
          </a:xfrm>
          <a:noFill/>
        </p:spPr>
        <p:txBody>
          <a:bodyPr/>
          <a:lstStyle/>
          <a:p>
            <a:pPr marL="0" indent="0"/>
            <a:r>
              <a:rPr lang="pt-BR" altLang="pt-BR" sz="3100" b="0" dirty="0">
                <a:solidFill>
                  <a:srgbClr val="13046A"/>
                </a:solidFill>
                <a:latin typeface="Arial" charset="0"/>
              </a:rPr>
              <a:t>Condições AHRI Standard 550/590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12618" y="11430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3D06B8"/>
              </a:buClr>
              <a:buSzPct val="50000"/>
              <a:buNone/>
            </a:pPr>
            <a:r>
              <a:rPr lang="pt-BR" altLang="pt-BR" sz="2900" b="0" dirty="0" smtClean="0">
                <a:solidFill>
                  <a:srgbClr val="13046A"/>
                </a:solidFill>
                <a:latin typeface="Arial" charset="0"/>
              </a:rPr>
              <a:t>IPLV – </a:t>
            </a:r>
            <a:r>
              <a:rPr lang="pt-BR" altLang="pt-BR" sz="2900" b="0" dirty="0" err="1" smtClean="0">
                <a:solidFill>
                  <a:srgbClr val="13046A"/>
                </a:solidFill>
                <a:latin typeface="Arial" charset="0"/>
              </a:rPr>
              <a:t>Integrated</a:t>
            </a:r>
            <a:r>
              <a:rPr lang="pt-BR" altLang="pt-BR" sz="2900" b="0" dirty="0" smtClean="0">
                <a:solidFill>
                  <a:srgbClr val="13046A"/>
                </a:solidFill>
                <a:latin typeface="Arial" charset="0"/>
              </a:rPr>
              <a:t> </a:t>
            </a:r>
            <a:r>
              <a:rPr lang="pt-BR" altLang="pt-BR" sz="2900" b="0" dirty="0" err="1" smtClean="0">
                <a:solidFill>
                  <a:srgbClr val="13046A"/>
                </a:solidFill>
                <a:latin typeface="Arial" charset="0"/>
              </a:rPr>
              <a:t>Part</a:t>
            </a:r>
            <a:r>
              <a:rPr lang="pt-BR" altLang="pt-BR" sz="2900" b="0" dirty="0" smtClean="0">
                <a:solidFill>
                  <a:srgbClr val="13046A"/>
                </a:solidFill>
                <a:latin typeface="Arial" charset="0"/>
              </a:rPr>
              <a:t> </a:t>
            </a:r>
            <a:r>
              <a:rPr lang="pt-BR" altLang="pt-BR" sz="2900" b="0" dirty="0" err="1" smtClean="0">
                <a:solidFill>
                  <a:srgbClr val="13046A"/>
                </a:solidFill>
                <a:latin typeface="Arial" charset="0"/>
              </a:rPr>
              <a:t>Load</a:t>
            </a:r>
            <a:r>
              <a:rPr lang="pt-BR" altLang="pt-BR" sz="2900" b="0" dirty="0" smtClean="0">
                <a:solidFill>
                  <a:srgbClr val="13046A"/>
                </a:solidFill>
                <a:latin typeface="Arial" charset="0"/>
              </a:rPr>
              <a:t> </a:t>
            </a:r>
            <a:r>
              <a:rPr lang="pt-BR" altLang="pt-BR" sz="2900" b="0" dirty="0" err="1" smtClean="0">
                <a:solidFill>
                  <a:srgbClr val="13046A"/>
                </a:solidFill>
                <a:latin typeface="Arial" charset="0"/>
              </a:rPr>
              <a:t>Value</a:t>
            </a:r>
            <a:endParaRPr lang="pt-BR" altLang="pt-BR" sz="2900" b="0" dirty="0" smtClean="0">
              <a:solidFill>
                <a:srgbClr val="13046A"/>
              </a:solidFill>
              <a:latin typeface="Arial" charset="0"/>
            </a:endParaRPr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0148780"/>
              </p:ext>
            </p:extLst>
          </p:nvPr>
        </p:nvGraphicFramePr>
        <p:xfrm>
          <a:off x="2286000" y="1600200"/>
          <a:ext cx="4419600" cy="1365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Equação" r:id="rId3" imgW="2234880" imgH="622080" progId="Equation.3">
                  <p:embed/>
                </p:oleObj>
              </mc:Choice>
              <mc:Fallback>
                <p:oleObj name="Equação" r:id="rId3" imgW="2234880" imgH="6220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600200"/>
                        <a:ext cx="4419600" cy="1365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4800600"/>
            <a:ext cx="8382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3D06B8"/>
              </a:buClr>
              <a:buSzPct val="50000"/>
              <a:buNone/>
            </a:pPr>
            <a:r>
              <a:rPr lang="en-GB" altLang="pt-BR" sz="2300" b="0" dirty="0" err="1" smtClean="0">
                <a:solidFill>
                  <a:srgbClr val="13046A"/>
                </a:solidFill>
                <a:latin typeface="Arial" charset="0"/>
              </a:rPr>
              <a:t>Interpretação</a:t>
            </a:r>
            <a:r>
              <a:rPr lang="en-GB" altLang="pt-BR" sz="2300" b="0" dirty="0" smtClean="0">
                <a:solidFill>
                  <a:srgbClr val="13046A"/>
                </a:solidFill>
                <a:latin typeface="Arial" charset="0"/>
              </a:rPr>
              <a:t>:</a:t>
            </a:r>
          </a:p>
          <a:p>
            <a:pPr marL="0" indent="0" algn="just">
              <a:buClr>
                <a:srgbClr val="3D06B8"/>
              </a:buClr>
              <a:buSzPct val="50000"/>
              <a:buNone/>
            </a:pPr>
            <a:r>
              <a:rPr lang="en-GB" altLang="pt-BR" sz="2300" b="0" dirty="0" smtClean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 1% a </a:t>
            </a:r>
            <a:r>
              <a:rPr lang="en-GB" altLang="pt-BR" sz="2300" b="0" dirty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100% de </a:t>
            </a:r>
            <a:r>
              <a:rPr lang="en-GB" altLang="pt-BR" sz="2300" b="0" dirty="0" err="1" smtClean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Capacidade</a:t>
            </a:r>
            <a:r>
              <a:rPr lang="en-GB" altLang="pt-BR" sz="2300" b="0" dirty="0" smtClean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 com </a:t>
            </a:r>
            <a:r>
              <a:rPr lang="en-GB" altLang="pt-BR" sz="2300" b="0" dirty="0" err="1" smtClean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T</a:t>
            </a:r>
            <a:r>
              <a:rPr lang="en-GB" altLang="pt-BR" sz="2300" b="0" baseline="-25000" dirty="0" err="1" smtClean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EAgResf</a:t>
            </a:r>
            <a:r>
              <a:rPr lang="en-GB" altLang="pt-BR" sz="2300" b="0" baseline="-25000" dirty="0" smtClean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 </a:t>
            </a:r>
            <a:r>
              <a:rPr lang="en-GB" altLang="pt-BR" sz="2300" b="0" dirty="0" smtClean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= 29.44ºC</a:t>
            </a:r>
            <a:endParaRPr lang="en-GB" altLang="pt-BR" sz="2300" b="0" dirty="0">
              <a:solidFill>
                <a:srgbClr val="13046A"/>
              </a:solidFill>
              <a:latin typeface="Arial" charset="0"/>
              <a:sym typeface="Wingdings" panose="05000000000000000000" pitchFamily="2" charset="2"/>
            </a:endParaRPr>
          </a:p>
          <a:p>
            <a:pPr marL="0" indent="0" algn="just">
              <a:buClr>
                <a:srgbClr val="3D06B8"/>
              </a:buClr>
              <a:buSzPct val="50000"/>
              <a:buNone/>
            </a:pPr>
            <a:r>
              <a:rPr lang="en-GB" altLang="pt-BR" sz="2300" b="0" dirty="0" smtClean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 42% </a:t>
            </a:r>
            <a:r>
              <a:rPr lang="en-GB" altLang="pt-BR" sz="2300" b="0" dirty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a </a:t>
            </a:r>
            <a:r>
              <a:rPr lang="en-GB" altLang="pt-BR" sz="2300" b="0" dirty="0" smtClean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75% </a:t>
            </a:r>
            <a:r>
              <a:rPr lang="en-GB" altLang="pt-BR" sz="2300" b="0" dirty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de </a:t>
            </a:r>
            <a:r>
              <a:rPr lang="en-GB" altLang="pt-BR" sz="2300" b="0" dirty="0" err="1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Capacidade</a:t>
            </a:r>
            <a:r>
              <a:rPr lang="en-GB" altLang="pt-BR" sz="2300" b="0" dirty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 com </a:t>
            </a:r>
            <a:r>
              <a:rPr lang="en-GB" altLang="pt-BR" sz="2300" b="0" dirty="0" err="1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T</a:t>
            </a:r>
            <a:r>
              <a:rPr lang="en-GB" altLang="pt-BR" sz="2300" b="0" baseline="-25000" dirty="0" err="1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EAgResf</a:t>
            </a:r>
            <a:r>
              <a:rPr lang="en-GB" altLang="pt-BR" sz="2300" b="0" baseline="-25000" dirty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 </a:t>
            </a:r>
            <a:r>
              <a:rPr lang="en-GB" altLang="pt-BR" sz="2300" b="0" dirty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= </a:t>
            </a:r>
            <a:r>
              <a:rPr lang="en-GB" altLang="pt-BR" sz="2300" b="0" dirty="0" smtClean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23.89ºC</a:t>
            </a:r>
            <a:endParaRPr lang="en-GB" altLang="pt-BR" sz="2300" b="0" dirty="0">
              <a:solidFill>
                <a:srgbClr val="13046A"/>
              </a:solidFill>
              <a:latin typeface="Arial" charset="0"/>
              <a:sym typeface="Wingdings" panose="05000000000000000000" pitchFamily="2" charset="2"/>
            </a:endParaRPr>
          </a:p>
          <a:p>
            <a:pPr marL="0" indent="0" algn="just">
              <a:buClr>
                <a:srgbClr val="3D06B8"/>
              </a:buClr>
              <a:buSzPct val="50000"/>
              <a:buNone/>
            </a:pPr>
            <a:r>
              <a:rPr lang="en-GB" altLang="pt-BR" sz="2300" b="0" dirty="0" smtClean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 45% </a:t>
            </a:r>
            <a:r>
              <a:rPr lang="en-GB" altLang="pt-BR" sz="2300" b="0" dirty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a </a:t>
            </a:r>
            <a:r>
              <a:rPr lang="en-GB" altLang="pt-BR" sz="2300" b="0" dirty="0" smtClean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50</a:t>
            </a:r>
            <a:r>
              <a:rPr lang="en-GB" altLang="pt-BR" sz="2300" b="0" dirty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% de </a:t>
            </a:r>
            <a:r>
              <a:rPr lang="en-GB" altLang="pt-BR" sz="2300" b="0" dirty="0" err="1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Capacidade</a:t>
            </a:r>
            <a:r>
              <a:rPr lang="en-GB" altLang="pt-BR" sz="2300" b="0" dirty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 com </a:t>
            </a:r>
            <a:r>
              <a:rPr lang="en-GB" altLang="pt-BR" sz="2300" b="0" dirty="0" err="1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T</a:t>
            </a:r>
            <a:r>
              <a:rPr lang="en-GB" altLang="pt-BR" sz="2300" b="0" baseline="-25000" dirty="0" err="1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EAgResf</a:t>
            </a:r>
            <a:r>
              <a:rPr lang="en-GB" altLang="pt-BR" sz="2300" b="0" baseline="-25000" dirty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 </a:t>
            </a:r>
            <a:r>
              <a:rPr lang="en-GB" altLang="pt-BR" sz="2300" b="0" dirty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= </a:t>
            </a:r>
            <a:r>
              <a:rPr lang="en-GB" altLang="pt-BR" sz="2300" b="0" dirty="0" smtClean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18.33ºC</a:t>
            </a:r>
            <a:endParaRPr lang="en-GB" altLang="pt-BR" sz="2300" b="0" dirty="0">
              <a:solidFill>
                <a:srgbClr val="13046A"/>
              </a:solidFill>
              <a:latin typeface="Arial" charset="0"/>
              <a:sym typeface="Wingdings" panose="05000000000000000000" pitchFamily="2" charset="2"/>
            </a:endParaRPr>
          </a:p>
          <a:p>
            <a:pPr marL="0" indent="0" algn="just">
              <a:buClr>
                <a:srgbClr val="3D06B8"/>
              </a:buClr>
              <a:buSzPct val="50000"/>
              <a:buNone/>
            </a:pPr>
            <a:r>
              <a:rPr lang="en-GB" altLang="pt-BR" sz="2300" b="0" dirty="0" smtClean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 12% </a:t>
            </a:r>
            <a:r>
              <a:rPr lang="en-GB" altLang="pt-BR" sz="2300" b="0" dirty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a </a:t>
            </a:r>
            <a:r>
              <a:rPr lang="en-GB" altLang="pt-BR" sz="2300" b="0" dirty="0" smtClean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25% </a:t>
            </a:r>
            <a:r>
              <a:rPr lang="en-GB" altLang="pt-BR" sz="2300" b="0" dirty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de </a:t>
            </a:r>
            <a:r>
              <a:rPr lang="en-GB" altLang="pt-BR" sz="2300" b="0" dirty="0" err="1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Capacidade</a:t>
            </a:r>
            <a:r>
              <a:rPr lang="en-GB" altLang="pt-BR" sz="2300" b="0" dirty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 com </a:t>
            </a:r>
            <a:r>
              <a:rPr lang="en-GB" altLang="pt-BR" sz="2300" b="0" dirty="0" err="1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T</a:t>
            </a:r>
            <a:r>
              <a:rPr lang="en-GB" altLang="pt-BR" sz="2300" b="0" baseline="-25000" dirty="0" err="1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EAgResf</a:t>
            </a:r>
            <a:r>
              <a:rPr lang="en-GB" altLang="pt-BR" sz="2300" b="0" baseline="-25000" dirty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 </a:t>
            </a:r>
            <a:r>
              <a:rPr lang="en-GB" altLang="pt-BR" sz="2300" b="0" dirty="0">
                <a:solidFill>
                  <a:srgbClr val="13046A"/>
                </a:solidFill>
                <a:latin typeface="Arial" charset="0"/>
                <a:sym typeface="Wingdings" panose="05000000000000000000" pitchFamily="2" charset="2"/>
              </a:rPr>
              <a:t>= 18.33ºC</a:t>
            </a:r>
          </a:p>
          <a:p>
            <a:pPr marL="0" indent="0" algn="just">
              <a:buClr>
                <a:srgbClr val="3D06B8"/>
              </a:buClr>
              <a:buSzPct val="50000"/>
              <a:buNone/>
            </a:pPr>
            <a:endParaRPr lang="en-GB" altLang="pt-BR" sz="2300" b="0" dirty="0">
              <a:solidFill>
                <a:srgbClr val="13046A"/>
              </a:solidFill>
              <a:latin typeface="Arial" charset="0"/>
              <a:sym typeface="Wingdings" panose="05000000000000000000" pitchFamily="2" charset="2"/>
            </a:endParaRPr>
          </a:p>
          <a:p>
            <a:pPr marL="0" indent="0" algn="just">
              <a:buClr>
                <a:srgbClr val="3D06B8"/>
              </a:buClr>
              <a:buSzPct val="50000"/>
              <a:buNone/>
            </a:pPr>
            <a:endParaRPr lang="en-GB" altLang="pt-BR" sz="1700" b="0" dirty="0" smtClean="0">
              <a:solidFill>
                <a:srgbClr val="13046A"/>
              </a:solidFill>
              <a:latin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483726"/>
              </p:ext>
            </p:extLst>
          </p:nvPr>
        </p:nvGraphicFramePr>
        <p:xfrm>
          <a:off x="609600" y="3276600"/>
          <a:ext cx="8381999" cy="14329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8508"/>
                <a:gridCol w="1211198"/>
                <a:gridCol w="1300654"/>
                <a:gridCol w="939362"/>
                <a:gridCol w="1185285"/>
                <a:gridCol w="1126992"/>
              </a:tblGrid>
              <a:tr h="27566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1700" b="1" u="none" strike="noStrike" dirty="0" smtClean="0">
                          <a:effectLst/>
                        </a:rPr>
                        <a:t>Exemplo – Condensador – Água 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9311">
                <a:tc rowSpan="4">
                  <a:txBody>
                    <a:bodyPr/>
                    <a:lstStyle/>
                    <a:p>
                      <a:pPr algn="l" fontAlgn="ctr"/>
                      <a:r>
                        <a:rPr lang="pt-BR" sz="1700" u="none" strike="noStrike" dirty="0">
                          <a:effectLst/>
                        </a:rPr>
                        <a:t>Temperatura de Entrada </a:t>
                      </a:r>
                      <a:r>
                        <a:rPr lang="pt-BR" sz="1700" u="none" strike="noStrike" dirty="0" smtClean="0">
                          <a:effectLst/>
                        </a:rPr>
                        <a:t>        de</a:t>
                      </a:r>
                      <a:r>
                        <a:rPr lang="pt-BR" sz="1700" u="none" strike="noStrike" baseline="0" dirty="0" smtClean="0">
                          <a:effectLst/>
                        </a:rPr>
                        <a:t> </a:t>
                      </a:r>
                      <a:r>
                        <a:rPr lang="pt-BR" sz="1700" u="none" strike="noStrike" dirty="0" smtClean="0">
                          <a:effectLst/>
                        </a:rPr>
                        <a:t>Água </a:t>
                      </a:r>
                      <a:r>
                        <a:rPr lang="pt-BR" sz="1700" u="none" strike="noStrike" dirty="0">
                          <a:effectLst/>
                        </a:rPr>
                        <a:t>de Resfriamento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>
                          <a:effectLst/>
                        </a:rPr>
                        <a:t>100%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err="1">
                          <a:effectLst/>
                        </a:rPr>
                        <a:t>ºF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>
                          <a:effectLst/>
                        </a:rPr>
                        <a:t>85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>
                          <a:effectLst/>
                        </a:rPr>
                        <a:t>ºC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>
                          <a:effectLst/>
                        </a:rPr>
                        <a:t>29.44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31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>
                          <a:effectLst/>
                        </a:rPr>
                        <a:t>75%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err="1">
                          <a:effectLst/>
                        </a:rPr>
                        <a:t>ºF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>
                          <a:effectLst/>
                        </a:rPr>
                        <a:t>75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>
                          <a:effectLst/>
                        </a:rPr>
                        <a:t>ºC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>
                          <a:effectLst/>
                        </a:rPr>
                        <a:t>23.89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31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>
                          <a:effectLst/>
                        </a:rPr>
                        <a:t>50%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>
                          <a:effectLst/>
                        </a:rPr>
                        <a:t>ºF</a:t>
                      </a:r>
                      <a:endParaRPr lang="pt-BR" sz="17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>
                          <a:effectLst/>
                        </a:rPr>
                        <a:t>65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>
                          <a:effectLst/>
                        </a:rPr>
                        <a:t>ºC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>
                          <a:effectLst/>
                        </a:rPr>
                        <a:t>18.33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31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>
                          <a:effectLst/>
                        </a:rPr>
                        <a:t>25%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 err="1">
                          <a:effectLst/>
                        </a:rPr>
                        <a:t>ºF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>
                          <a:effectLst/>
                        </a:rPr>
                        <a:t>65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>
                          <a:effectLst/>
                        </a:rPr>
                        <a:t>ºC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>
                          <a:effectLst/>
                        </a:rPr>
                        <a:t>18.33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586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162800" cy="609600"/>
          </a:xfrm>
          <a:noFill/>
        </p:spPr>
        <p:txBody>
          <a:bodyPr/>
          <a:lstStyle/>
          <a:p>
            <a:pPr marL="0" indent="0"/>
            <a:r>
              <a:rPr lang="pt-BR" altLang="pt-BR" sz="3100" b="0" dirty="0">
                <a:solidFill>
                  <a:srgbClr val="13046A"/>
                </a:solidFill>
                <a:latin typeface="Arial" charset="0"/>
              </a:rPr>
              <a:t>Condições AHRI Standard 550/590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98763" y="1108364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3D06B8"/>
              </a:buClr>
              <a:buSzPct val="50000"/>
              <a:buNone/>
            </a:pPr>
            <a:r>
              <a:rPr lang="pt-BR" altLang="pt-BR" sz="2700" dirty="0" smtClean="0">
                <a:solidFill>
                  <a:srgbClr val="13046A"/>
                </a:solidFill>
                <a:latin typeface="Arial" charset="0"/>
              </a:rPr>
              <a:t>NPLV – Non Standard </a:t>
            </a:r>
            <a:r>
              <a:rPr lang="pt-BR" altLang="pt-BR" sz="2700" dirty="0" err="1" smtClean="0">
                <a:solidFill>
                  <a:srgbClr val="13046A"/>
                </a:solidFill>
                <a:latin typeface="Arial" charset="0"/>
              </a:rPr>
              <a:t>Part</a:t>
            </a:r>
            <a:r>
              <a:rPr lang="pt-BR" altLang="pt-BR" sz="2700" dirty="0" smtClean="0">
                <a:solidFill>
                  <a:srgbClr val="13046A"/>
                </a:solidFill>
                <a:latin typeface="Arial" charset="0"/>
              </a:rPr>
              <a:t> </a:t>
            </a:r>
            <a:r>
              <a:rPr lang="pt-BR" altLang="pt-BR" sz="2700" dirty="0" err="1" smtClean="0">
                <a:solidFill>
                  <a:srgbClr val="13046A"/>
                </a:solidFill>
                <a:latin typeface="Arial" charset="0"/>
              </a:rPr>
              <a:t>Load</a:t>
            </a:r>
            <a:r>
              <a:rPr lang="pt-BR" altLang="pt-BR" sz="2700" dirty="0" smtClean="0">
                <a:solidFill>
                  <a:srgbClr val="13046A"/>
                </a:solidFill>
                <a:latin typeface="Arial" charset="0"/>
              </a:rPr>
              <a:t> </a:t>
            </a:r>
            <a:r>
              <a:rPr lang="pt-BR" altLang="pt-BR" sz="2700" dirty="0" err="1" smtClean="0">
                <a:solidFill>
                  <a:srgbClr val="13046A"/>
                </a:solidFill>
                <a:latin typeface="Arial" charset="0"/>
              </a:rPr>
              <a:t>Value</a:t>
            </a:r>
            <a:endParaRPr lang="pt-BR" altLang="pt-BR" sz="2700" dirty="0" smtClean="0">
              <a:solidFill>
                <a:srgbClr val="13046A"/>
              </a:solidFill>
              <a:latin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98763" y="15240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Clr>
                <a:srgbClr val="3D06B8"/>
              </a:buClr>
              <a:buSzPct val="50000"/>
              <a:buNone/>
            </a:pPr>
            <a:r>
              <a:rPr lang="en-GB" altLang="pt-BR" sz="2300" b="0" dirty="0" err="1" smtClean="0">
                <a:solidFill>
                  <a:srgbClr val="13046A"/>
                </a:solidFill>
                <a:latin typeface="Arial" charset="0"/>
              </a:rPr>
              <a:t>Condições</a:t>
            </a:r>
            <a:r>
              <a:rPr lang="en-GB" altLang="pt-BR" sz="2300" b="0" dirty="0" smtClean="0">
                <a:solidFill>
                  <a:srgbClr val="13046A"/>
                </a:solidFill>
                <a:latin typeface="Arial" charset="0"/>
              </a:rPr>
              <a:t> de </a:t>
            </a:r>
            <a:r>
              <a:rPr lang="en-GB" altLang="pt-BR" sz="2300" b="0" dirty="0" err="1" smtClean="0">
                <a:solidFill>
                  <a:srgbClr val="13046A"/>
                </a:solidFill>
                <a:latin typeface="Arial" charset="0"/>
              </a:rPr>
              <a:t>operação</a:t>
            </a:r>
            <a:r>
              <a:rPr lang="en-GB" altLang="pt-BR" sz="2300" b="0" dirty="0" smtClean="0">
                <a:solidFill>
                  <a:srgbClr val="13046A"/>
                </a:solidFill>
                <a:latin typeface="Arial" charset="0"/>
              </a:rPr>
              <a:t> de </a:t>
            </a:r>
            <a:r>
              <a:rPr lang="en-GB" altLang="pt-BR" sz="2300" b="0" dirty="0" err="1" smtClean="0">
                <a:solidFill>
                  <a:srgbClr val="13046A"/>
                </a:solidFill>
                <a:latin typeface="Arial" charset="0"/>
              </a:rPr>
              <a:t>projeto</a:t>
            </a:r>
            <a:r>
              <a:rPr lang="en-GB" altLang="pt-BR" sz="2300" b="0" dirty="0" smtClean="0">
                <a:solidFill>
                  <a:srgbClr val="13046A"/>
                </a:solidFill>
                <a:latin typeface="Arial" charset="0"/>
              </a:rPr>
              <a:t> </a:t>
            </a:r>
            <a:r>
              <a:rPr lang="en-GB" altLang="pt-BR" sz="2300" b="0" dirty="0" err="1" smtClean="0">
                <a:solidFill>
                  <a:srgbClr val="13046A"/>
                </a:solidFill>
                <a:latin typeface="Arial" charset="0"/>
              </a:rPr>
              <a:t>diferentes</a:t>
            </a:r>
            <a:r>
              <a:rPr lang="en-GB" altLang="pt-BR" sz="2300" b="0" dirty="0" smtClean="0">
                <a:solidFill>
                  <a:srgbClr val="13046A"/>
                </a:solidFill>
                <a:latin typeface="Arial" charset="0"/>
              </a:rPr>
              <a:t> do AHRI 550-590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072367"/>
              </p:ext>
            </p:extLst>
          </p:nvPr>
        </p:nvGraphicFramePr>
        <p:xfrm>
          <a:off x="76199" y="2209800"/>
          <a:ext cx="8984673" cy="44333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4468"/>
                <a:gridCol w="1403609"/>
                <a:gridCol w="1571246"/>
                <a:gridCol w="1256997"/>
                <a:gridCol w="1878353"/>
              </a:tblGrid>
              <a:tr h="26860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700" b="1" u="none" strike="noStrike" dirty="0">
                          <a:effectLst/>
                        </a:rPr>
                        <a:t>Evaporador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1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u="none" strike="noStrike" dirty="0">
                          <a:effectLst/>
                        </a:rPr>
                        <a:t>Temperatura de Saída de                             Água Gelada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>
                          <a:effectLst/>
                        </a:rPr>
                        <a:t>ºF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>
                          <a:effectLst/>
                        </a:rPr>
                        <a:t>36 a 60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>
                          <a:effectLst/>
                        </a:rPr>
                        <a:t>ºC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>
                          <a:effectLst/>
                        </a:rPr>
                        <a:t>2.22 a 15.56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700" u="none" strike="noStrike" dirty="0">
                          <a:effectLst/>
                        </a:rPr>
                        <a:t>DT de Água Gelada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>
                          <a:effectLst/>
                        </a:rPr>
                        <a:t>ºF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>
                          <a:effectLst/>
                        </a:rPr>
                        <a:t>5 a 20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>
                          <a:effectLst/>
                        </a:rPr>
                        <a:t>ºC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>
                          <a:effectLst/>
                        </a:rPr>
                        <a:t>2.78 a 11.11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99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u="none" strike="noStrike" dirty="0">
                          <a:effectLst/>
                        </a:rPr>
                        <a:t>Fator de Incrustação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 smtClean="0">
                          <a:effectLst/>
                        </a:rPr>
                        <a:t>h.ft².ºF/</a:t>
                      </a:r>
                      <a:r>
                        <a:rPr lang="pt-BR" sz="1700" u="none" strike="noStrike" dirty="0" err="1" smtClean="0">
                          <a:effectLst/>
                        </a:rPr>
                        <a:t>Btu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>
                          <a:effectLst/>
                        </a:rPr>
                        <a:t>0 a 0.001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>
                          <a:effectLst/>
                        </a:rPr>
                        <a:t>m².ºC/W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>
                          <a:effectLst/>
                        </a:rPr>
                        <a:t>0 a 0.00017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991">
                <a:tc gridSpan="5"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798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700" b="1" u="none" strike="noStrike" dirty="0">
                          <a:effectLst/>
                        </a:rPr>
                        <a:t>Condensador - Água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31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u="none" strike="noStrike" dirty="0">
                          <a:effectLst/>
                        </a:rPr>
                        <a:t>Temperatura de Entrada </a:t>
                      </a:r>
                      <a:r>
                        <a:rPr lang="pt-BR" sz="1700" u="none" strike="noStrike" dirty="0" smtClean="0">
                          <a:effectLst/>
                        </a:rPr>
                        <a:t>de </a:t>
                      </a:r>
                      <a:r>
                        <a:rPr lang="pt-BR" sz="1700" u="none" strike="noStrike" dirty="0">
                          <a:effectLst/>
                        </a:rPr>
                        <a:t>Água de Resfriamento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>
                          <a:effectLst/>
                        </a:rPr>
                        <a:t>ºF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>
                          <a:effectLst/>
                        </a:rPr>
                        <a:t>55 a 105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>
                          <a:effectLst/>
                        </a:rPr>
                        <a:t>ºC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>
                          <a:effectLst/>
                        </a:rPr>
                        <a:t>12.78 a 40.56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1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u="none" strike="noStrike">
                          <a:effectLst/>
                        </a:rPr>
                        <a:t>Vazão de Água de Resfriamento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>
                          <a:effectLst/>
                        </a:rPr>
                        <a:t>gpm/ton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>
                          <a:effectLst/>
                        </a:rPr>
                        <a:t>1.0 a 6.0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>
                          <a:effectLst/>
                        </a:rPr>
                        <a:t>L/s/kW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>
                          <a:effectLst/>
                        </a:rPr>
                        <a:t>0.0179 a 0.1076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95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u="none" strike="noStrike">
                          <a:effectLst/>
                        </a:rPr>
                        <a:t>Fator de Incrustação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 smtClean="0">
                          <a:effectLst/>
                        </a:rPr>
                        <a:t>h.ft².ºF/</a:t>
                      </a:r>
                      <a:r>
                        <a:rPr lang="pt-BR" sz="1700" u="none" strike="noStrike" dirty="0" err="1" smtClean="0">
                          <a:effectLst/>
                        </a:rPr>
                        <a:t>Btu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>
                          <a:effectLst/>
                        </a:rPr>
                        <a:t>0 a 0.001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>
                          <a:effectLst/>
                        </a:rPr>
                        <a:t>m².ºC/W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>
                          <a:effectLst/>
                        </a:rPr>
                        <a:t>0 a 0.00017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5991">
                <a:tc gridSpan="5"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798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700" b="1" u="none" strike="noStrike" dirty="0">
                          <a:effectLst/>
                        </a:rPr>
                        <a:t>Condensador </a:t>
                      </a:r>
                      <a:r>
                        <a:rPr lang="pt-BR" sz="1700" b="1" u="none" strike="noStrike" dirty="0" smtClean="0">
                          <a:effectLst/>
                        </a:rPr>
                        <a:t>- Ar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447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700" u="none" strike="noStrike">
                          <a:effectLst/>
                        </a:rPr>
                        <a:t>Temperatura de Entrada de                                      Ar (Bulbo Seco)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 err="1">
                          <a:effectLst/>
                        </a:rPr>
                        <a:t>ºF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>
                          <a:effectLst/>
                        </a:rPr>
                        <a:t>55 a 125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>
                          <a:effectLst/>
                        </a:rPr>
                        <a:t>ºC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>
                          <a:effectLst/>
                        </a:rPr>
                        <a:t>12.78 a 51.67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558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162800" cy="609600"/>
          </a:xfrm>
          <a:noFill/>
        </p:spPr>
        <p:txBody>
          <a:bodyPr/>
          <a:lstStyle/>
          <a:p>
            <a:pPr marL="0" indent="0"/>
            <a:r>
              <a:rPr lang="pt-BR" altLang="pt-BR" sz="3100" b="0" dirty="0">
                <a:solidFill>
                  <a:srgbClr val="13046A"/>
                </a:solidFill>
                <a:latin typeface="Arial" charset="0"/>
              </a:rPr>
              <a:t>Condições AHRI Standard 550/590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12618" y="11430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3D06B8"/>
              </a:buClr>
              <a:buSzPct val="50000"/>
              <a:buNone/>
            </a:pPr>
            <a:r>
              <a:rPr lang="pt-BR" altLang="pt-BR" sz="2900" b="0" dirty="0" smtClean="0">
                <a:solidFill>
                  <a:srgbClr val="13046A"/>
                </a:solidFill>
                <a:latin typeface="Arial" charset="0"/>
              </a:rPr>
              <a:t>IPLV – </a:t>
            </a:r>
            <a:r>
              <a:rPr lang="pt-BR" altLang="pt-BR" sz="2900" b="0" dirty="0" err="1" smtClean="0">
                <a:solidFill>
                  <a:srgbClr val="13046A"/>
                </a:solidFill>
                <a:latin typeface="Arial" charset="0"/>
              </a:rPr>
              <a:t>Integrated</a:t>
            </a:r>
            <a:r>
              <a:rPr lang="pt-BR" altLang="pt-BR" sz="2900" b="0" dirty="0" smtClean="0">
                <a:solidFill>
                  <a:srgbClr val="13046A"/>
                </a:solidFill>
                <a:latin typeface="Arial" charset="0"/>
              </a:rPr>
              <a:t> </a:t>
            </a:r>
            <a:r>
              <a:rPr lang="pt-BR" altLang="pt-BR" sz="2900" b="0" dirty="0" err="1" smtClean="0">
                <a:solidFill>
                  <a:srgbClr val="13046A"/>
                </a:solidFill>
                <a:latin typeface="Arial" charset="0"/>
              </a:rPr>
              <a:t>Part</a:t>
            </a:r>
            <a:r>
              <a:rPr lang="pt-BR" altLang="pt-BR" sz="2900" b="0" dirty="0" smtClean="0">
                <a:solidFill>
                  <a:srgbClr val="13046A"/>
                </a:solidFill>
                <a:latin typeface="Arial" charset="0"/>
              </a:rPr>
              <a:t> </a:t>
            </a:r>
            <a:r>
              <a:rPr lang="pt-BR" altLang="pt-BR" sz="2900" b="0" dirty="0" err="1" smtClean="0">
                <a:solidFill>
                  <a:srgbClr val="13046A"/>
                </a:solidFill>
                <a:latin typeface="Arial" charset="0"/>
              </a:rPr>
              <a:t>Load</a:t>
            </a:r>
            <a:r>
              <a:rPr lang="pt-BR" altLang="pt-BR" sz="2900" b="0" dirty="0" smtClean="0">
                <a:solidFill>
                  <a:srgbClr val="13046A"/>
                </a:solidFill>
                <a:latin typeface="Arial" charset="0"/>
              </a:rPr>
              <a:t> </a:t>
            </a:r>
            <a:r>
              <a:rPr lang="pt-BR" altLang="pt-BR" sz="2900" b="0" dirty="0" err="1" smtClean="0">
                <a:solidFill>
                  <a:srgbClr val="13046A"/>
                </a:solidFill>
                <a:latin typeface="Arial" charset="0"/>
              </a:rPr>
              <a:t>Value</a:t>
            </a:r>
            <a:endParaRPr lang="pt-BR" altLang="pt-BR" sz="2900" b="0" dirty="0" smtClean="0">
              <a:solidFill>
                <a:srgbClr val="13046A"/>
              </a:solidFill>
              <a:latin typeface="Arial" charset="0"/>
            </a:endParaRPr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26711974"/>
              </p:ext>
            </p:extLst>
          </p:nvPr>
        </p:nvGraphicFramePr>
        <p:xfrm>
          <a:off x="2286000" y="1600201"/>
          <a:ext cx="3505200" cy="1082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Equação" r:id="rId3" imgW="2234880" imgH="622080" progId="Equation.3">
                  <p:embed/>
                </p:oleObj>
              </mc:Choice>
              <mc:Fallback>
                <p:oleObj name="Equação" r:id="rId3" imgW="2234880" imgH="6220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600201"/>
                        <a:ext cx="3505200" cy="10826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579418" y="2893823"/>
            <a:ext cx="6248400" cy="3720800"/>
            <a:chOff x="1676400" y="2895601"/>
            <a:chExt cx="6245050" cy="3855267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599" y="2895601"/>
              <a:ext cx="5787851" cy="365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3325738" y="6355532"/>
              <a:ext cx="3200400" cy="395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 b="1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8001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Char char="–"/>
                <a:defRPr sz="2000" b="1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 b="1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4859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Char char="–"/>
                <a:defRPr sz="2000" b="1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701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Char char="»"/>
                <a:defRPr sz="2000" b="1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Clr>
                  <a:srgbClr val="3D06B8"/>
                </a:buClr>
                <a:buSzPct val="50000"/>
                <a:buNone/>
              </a:pPr>
              <a:r>
                <a:rPr lang="en-GB" altLang="pt-BR" sz="1600" b="0" dirty="0" err="1" smtClean="0">
                  <a:latin typeface="Arial" charset="0"/>
                </a:rPr>
                <a:t>Temperatura</a:t>
              </a:r>
              <a:r>
                <a:rPr lang="en-GB" altLang="pt-BR" sz="1600" b="0" dirty="0" smtClean="0">
                  <a:latin typeface="Arial" charset="0"/>
                </a:rPr>
                <a:t> do </a:t>
              </a:r>
              <a:r>
                <a:rPr lang="en-GB" altLang="pt-BR" sz="1600" b="0" dirty="0" err="1" smtClean="0">
                  <a:latin typeface="Arial" charset="0"/>
                </a:rPr>
                <a:t>Ar</a:t>
              </a:r>
              <a:r>
                <a:rPr lang="en-GB" altLang="pt-BR" sz="1600" b="0" dirty="0" smtClean="0">
                  <a:latin typeface="Arial" charset="0"/>
                </a:rPr>
                <a:t> Exterior (ºF)</a:t>
              </a:r>
              <a:endParaRPr lang="pt-BR" altLang="pt-BR" sz="1600" b="0" dirty="0" smtClean="0">
                <a:latin typeface="Arial" charset="0"/>
              </a:endParaRPr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 rot="16200000">
              <a:off x="1219200" y="4481944"/>
              <a:ext cx="1600200" cy="39533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 b="1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8001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Char char="–"/>
                <a:defRPr sz="2000" b="1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 b="1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4859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Char char="–"/>
                <a:defRPr sz="2000" b="1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701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Char char="»"/>
                <a:defRPr sz="2000" b="1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Clr>
                  <a:srgbClr val="3D06B8"/>
                </a:buClr>
                <a:buSzPct val="50000"/>
                <a:buNone/>
              </a:pPr>
              <a:r>
                <a:rPr lang="en-GB" altLang="pt-BR" sz="1600" b="0" dirty="0" err="1" smtClean="0">
                  <a:latin typeface="Arial" charset="0"/>
                </a:rPr>
                <a:t>tons</a:t>
              </a:r>
              <a:r>
                <a:rPr lang="en-GB" altLang="pt-BR" sz="1600" b="0" baseline="-25000" dirty="0" err="1" smtClean="0">
                  <a:latin typeface="Arial" charset="0"/>
                </a:rPr>
                <a:t>R</a:t>
              </a:r>
              <a:r>
                <a:rPr lang="en-GB" altLang="pt-BR" sz="1600" b="0" dirty="0" smtClean="0">
                  <a:latin typeface="Arial" charset="0"/>
                </a:rPr>
                <a:t> x horas</a:t>
              </a:r>
              <a:endParaRPr lang="pt-BR" altLang="pt-BR" sz="1600" b="0" dirty="0" smtClean="0">
                <a:latin typeface="Arial" charset="0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1676400" y="2895601"/>
              <a:ext cx="6172200" cy="3855267"/>
            </a:xfrm>
            <a:prstGeom prst="rect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0035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162800" cy="609600"/>
          </a:xfrm>
          <a:noFill/>
        </p:spPr>
        <p:txBody>
          <a:bodyPr/>
          <a:lstStyle/>
          <a:p>
            <a:pPr marL="0" indent="0"/>
            <a:r>
              <a:rPr lang="pt-BR" altLang="pt-BR" sz="3100" b="0" dirty="0">
                <a:solidFill>
                  <a:srgbClr val="13046A"/>
                </a:solidFill>
                <a:latin typeface="Arial" charset="0"/>
              </a:rPr>
              <a:t>Condições AHRI Standard 550/590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12618" y="1143000"/>
            <a:ext cx="838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3D06B8"/>
              </a:buClr>
              <a:buSzPct val="50000"/>
              <a:buNone/>
            </a:pPr>
            <a:r>
              <a:rPr lang="pt-BR" altLang="pt-BR" sz="2500" b="0" dirty="0" smtClean="0">
                <a:solidFill>
                  <a:srgbClr val="13046A"/>
                </a:solidFill>
                <a:latin typeface="Arial" charset="0"/>
              </a:rPr>
              <a:t>IPLV – </a:t>
            </a:r>
            <a:r>
              <a:rPr lang="pt-BR" altLang="pt-BR" sz="2500" b="0" dirty="0" err="1" smtClean="0">
                <a:solidFill>
                  <a:srgbClr val="13046A"/>
                </a:solidFill>
                <a:latin typeface="Arial" charset="0"/>
              </a:rPr>
              <a:t>Integrated</a:t>
            </a:r>
            <a:r>
              <a:rPr lang="pt-BR" altLang="pt-BR" sz="2500" b="0" dirty="0" smtClean="0">
                <a:solidFill>
                  <a:srgbClr val="13046A"/>
                </a:solidFill>
                <a:latin typeface="Arial" charset="0"/>
              </a:rPr>
              <a:t> </a:t>
            </a:r>
            <a:r>
              <a:rPr lang="pt-BR" altLang="pt-BR" sz="2500" b="0" dirty="0" err="1" smtClean="0">
                <a:solidFill>
                  <a:srgbClr val="13046A"/>
                </a:solidFill>
                <a:latin typeface="Arial" charset="0"/>
              </a:rPr>
              <a:t>Part</a:t>
            </a:r>
            <a:r>
              <a:rPr lang="pt-BR" altLang="pt-BR" sz="2500" b="0" dirty="0" smtClean="0">
                <a:solidFill>
                  <a:srgbClr val="13046A"/>
                </a:solidFill>
                <a:latin typeface="Arial" charset="0"/>
              </a:rPr>
              <a:t> </a:t>
            </a:r>
            <a:r>
              <a:rPr lang="pt-BR" altLang="pt-BR" sz="2500" b="0" dirty="0" err="1" smtClean="0">
                <a:solidFill>
                  <a:srgbClr val="13046A"/>
                </a:solidFill>
                <a:latin typeface="Arial" charset="0"/>
              </a:rPr>
              <a:t>Load</a:t>
            </a:r>
            <a:r>
              <a:rPr lang="pt-BR" altLang="pt-BR" sz="2500" b="0" dirty="0" smtClean="0">
                <a:solidFill>
                  <a:srgbClr val="13046A"/>
                </a:solidFill>
                <a:latin typeface="Arial" charset="0"/>
              </a:rPr>
              <a:t> </a:t>
            </a:r>
            <a:r>
              <a:rPr lang="pt-BR" altLang="pt-BR" sz="2500" b="0" dirty="0" err="1" smtClean="0">
                <a:solidFill>
                  <a:srgbClr val="13046A"/>
                </a:solidFill>
                <a:latin typeface="Arial" charset="0"/>
              </a:rPr>
              <a:t>Value</a:t>
            </a:r>
            <a:endParaRPr lang="pt-BR" altLang="pt-BR" sz="2500" b="0" dirty="0" smtClean="0">
              <a:solidFill>
                <a:srgbClr val="13046A"/>
              </a:solidFill>
              <a:latin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7739" y="1600200"/>
            <a:ext cx="8382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3D06B8"/>
              </a:buClr>
              <a:buSzPct val="50000"/>
              <a:buNone/>
            </a:pPr>
            <a:r>
              <a:rPr lang="pt-BR" altLang="pt-BR" sz="2100" b="0" dirty="0" smtClean="0">
                <a:solidFill>
                  <a:srgbClr val="13046A"/>
                </a:solidFill>
                <a:latin typeface="Arial" charset="0"/>
              </a:rPr>
              <a:t>Grupo 1 – 24/7 – 0ºF (-17.8ºC) e acima – 24.0%</a:t>
            </a:r>
          </a:p>
          <a:p>
            <a:pPr marL="0" indent="0" algn="just">
              <a:buClr>
                <a:srgbClr val="3D06B8"/>
              </a:buClr>
              <a:buSzPct val="50000"/>
              <a:buNone/>
            </a:pPr>
            <a:r>
              <a:rPr lang="pt-BR" altLang="pt-BR" sz="2100" b="0" dirty="0" smtClean="0">
                <a:solidFill>
                  <a:srgbClr val="13046A"/>
                </a:solidFill>
                <a:latin typeface="Arial" charset="0"/>
              </a:rPr>
              <a:t>Grupo 2 </a:t>
            </a:r>
            <a:r>
              <a:rPr lang="pt-BR" altLang="pt-BR" sz="2100" b="0" dirty="0">
                <a:solidFill>
                  <a:srgbClr val="13046A"/>
                </a:solidFill>
                <a:latin typeface="Arial" charset="0"/>
              </a:rPr>
              <a:t>– 24/7 – </a:t>
            </a:r>
            <a:r>
              <a:rPr lang="pt-BR" altLang="pt-BR" sz="2100" b="0" dirty="0" smtClean="0">
                <a:solidFill>
                  <a:srgbClr val="13046A"/>
                </a:solidFill>
                <a:latin typeface="Arial" charset="0"/>
              </a:rPr>
              <a:t>55ºF (12.8ºC</a:t>
            </a:r>
            <a:r>
              <a:rPr lang="pt-BR" altLang="pt-BR" sz="2100" b="0" dirty="0">
                <a:solidFill>
                  <a:srgbClr val="13046A"/>
                </a:solidFill>
                <a:latin typeface="Arial" charset="0"/>
              </a:rPr>
              <a:t>) e </a:t>
            </a:r>
            <a:r>
              <a:rPr lang="pt-BR" altLang="pt-BR" sz="2100" b="0" dirty="0" smtClean="0">
                <a:solidFill>
                  <a:srgbClr val="13046A"/>
                </a:solidFill>
                <a:latin typeface="Arial" charset="0"/>
              </a:rPr>
              <a:t>acima – 12.2%</a:t>
            </a:r>
          </a:p>
          <a:p>
            <a:pPr marL="0" indent="0" algn="just">
              <a:buClr>
                <a:srgbClr val="3D06B8"/>
              </a:buClr>
              <a:buSzPct val="50000"/>
              <a:buNone/>
            </a:pPr>
            <a:r>
              <a:rPr lang="pt-BR" altLang="pt-BR" sz="2100" b="0" dirty="0">
                <a:solidFill>
                  <a:srgbClr val="13046A"/>
                </a:solidFill>
                <a:latin typeface="Arial" charset="0"/>
              </a:rPr>
              <a:t>Grupo </a:t>
            </a:r>
            <a:r>
              <a:rPr lang="pt-BR" altLang="pt-BR" sz="2100" b="0" dirty="0" smtClean="0">
                <a:solidFill>
                  <a:srgbClr val="13046A"/>
                </a:solidFill>
                <a:latin typeface="Arial" charset="0"/>
              </a:rPr>
              <a:t>3 </a:t>
            </a:r>
            <a:r>
              <a:rPr lang="pt-BR" altLang="pt-BR" sz="2100" b="0" dirty="0">
                <a:solidFill>
                  <a:srgbClr val="13046A"/>
                </a:solidFill>
                <a:latin typeface="Arial" charset="0"/>
              </a:rPr>
              <a:t>– </a:t>
            </a:r>
            <a:r>
              <a:rPr lang="pt-BR" altLang="pt-BR" sz="2100" b="0" dirty="0" smtClean="0">
                <a:solidFill>
                  <a:srgbClr val="13046A"/>
                </a:solidFill>
                <a:latin typeface="Arial" charset="0"/>
              </a:rPr>
              <a:t>12/5 </a:t>
            </a:r>
            <a:r>
              <a:rPr lang="pt-BR" altLang="pt-BR" sz="2100" b="0" dirty="0">
                <a:solidFill>
                  <a:srgbClr val="13046A"/>
                </a:solidFill>
                <a:latin typeface="Arial" charset="0"/>
              </a:rPr>
              <a:t>– 0ºF (-17.8ºC) e </a:t>
            </a:r>
            <a:r>
              <a:rPr lang="pt-BR" altLang="pt-BR" sz="2100" b="0" dirty="0" smtClean="0">
                <a:solidFill>
                  <a:srgbClr val="13046A"/>
                </a:solidFill>
                <a:latin typeface="Arial" charset="0"/>
              </a:rPr>
              <a:t>acima – 32.3%</a:t>
            </a:r>
            <a:endParaRPr lang="pt-BR" altLang="pt-BR" sz="2100" b="0" dirty="0">
              <a:solidFill>
                <a:srgbClr val="13046A"/>
              </a:solidFill>
              <a:latin typeface="Arial" charset="0"/>
            </a:endParaRPr>
          </a:p>
          <a:p>
            <a:pPr marL="0" indent="0" algn="just">
              <a:buClr>
                <a:srgbClr val="3D06B8"/>
              </a:buClr>
              <a:buSzPct val="50000"/>
              <a:buNone/>
            </a:pPr>
            <a:r>
              <a:rPr lang="pt-BR" altLang="pt-BR" sz="2100" b="0" dirty="0">
                <a:solidFill>
                  <a:srgbClr val="13046A"/>
                </a:solidFill>
                <a:latin typeface="Arial" charset="0"/>
              </a:rPr>
              <a:t>Grupo </a:t>
            </a:r>
            <a:r>
              <a:rPr lang="pt-BR" altLang="pt-BR" sz="2100" b="0" dirty="0" smtClean="0">
                <a:solidFill>
                  <a:srgbClr val="13046A"/>
                </a:solidFill>
                <a:latin typeface="Arial" charset="0"/>
              </a:rPr>
              <a:t>4 </a:t>
            </a:r>
            <a:r>
              <a:rPr lang="pt-BR" altLang="pt-BR" sz="2100" b="0" dirty="0">
                <a:solidFill>
                  <a:srgbClr val="13046A"/>
                </a:solidFill>
                <a:latin typeface="Arial" charset="0"/>
              </a:rPr>
              <a:t>– </a:t>
            </a:r>
            <a:r>
              <a:rPr lang="pt-BR" altLang="pt-BR" sz="2100" b="0" dirty="0" smtClean="0">
                <a:solidFill>
                  <a:srgbClr val="13046A"/>
                </a:solidFill>
                <a:latin typeface="Arial" charset="0"/>
              </a:rPr>
              <a:t>12/5 </a:t>
            </a:r>
            <a:r>
              <a:rPr lang="pt-BR" altLang="pt-BR" sz="2100" b="0" dirty="0">
                <a:solidFill>
                  <a:srgbClr val="13046A"/>
                </a:solidFill>
                <a:latin typeface="Arial" charset="0"/>
              </a:rPr>
              <a:t>– 55ºF (12.8ºC) e </a:t>
            </a:r>
            <a:r>
              <a:rPr lang="pt-BR" altLang="pt-BR" sz="2100" b="0" dirty="0" smtClean="0">
                <a:solidFill>
                  <a:srgbClr val="13046A"/>
                </a:solidFill>
                <a:latin typeface="Arial" charset="0"/>
              </a:rPr>
              <a:t>acima – 31.5%</a:t>
            </a:r>
            <a:endParaRPr lang="pt-BR" altLang="pt-BR" sz="2100" b="0" dirty="0">
              <a:solidFill>
                <a:srgbClr val="13046A"/>
              </a:solidFill>
              <a:latin typeface="Arial" charset="0"/>
            </a:endParaRPr>
          </a:p>
          <a:p>
            <a:pPr marL="0" indent="0" algn="just">
              <a:buClr>
                <a:srgbClr val="3D06B8"/>
              </a:buClr>
              <a:buSzPct val="50000"/>
              <a:buNone/>
            </a:pPr>
            <a:endParaRPr lang="pt-BR" altLang="pt-BR" sz="2100" b="0" dirty="0">
              <a:solidFill>
                <a:srgbClr val="13046A"/>
              </a:solidFill>
              <a:latin typeface="Arial" charset="0"/>
            </a:endParaRPr>
          </a:p>
          <a:p>
            <a:pPr marL="0" indent="0" algn="just">
              <a:buClr>
                <a:srgbClr val="3D06B8"/>
              </a:buClr>
              <a:buSzPct val="50000"/>
              <a:buNone/>
            </a:pPr>
            <a:r>
              <a:rPr lang="pt-BR" altLang="pt-BR" sz="2100" b="0" dirty="0" smtClean="0">
                <a:solidFill>
                  <a:srgbClr val="13046A"/>
                </a:solidFill>
                <a:latin typeface="Arial" charset="0"/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5691" y="3256305"/>
            <a:ext cx="4223048" cy="3152792"/>
            <a:chOff x="505691" y="3256305"/>
            <a:chExt cx="4223048" cy="3152792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786" y="3613078"/>
              <a:ext cx="4015953" cy="2537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1194652" y="6052324"/>
              <a:ext cx="3016556" cy="356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 b="1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8001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Char char="–"/>
                <a:defRPr sz="2000" b="1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 b="1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4859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Char char="–"/>
                <a:defRPr sz="2000" b="1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701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Char char="»"/>
                <a:defRPr sz="2000" b="1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Clr>
                  <a:srgbClr val="3D06B8"/>
                </a:buClr>
                <a:buSzPct val="50000"/>
                <a:buNone/>
              </a:pPr>
              <a:r>
                <a:rPr lang="en-GB" altLang="pt-BR" sz="1400" b="0" dirty="0" err="1" smtClean="0">
                  <a:latin typeface="Arial" charset="0"/>
                </a:rPr>
                <a:t>Temperatura</a:t>
              </a:r>
              <a:r>
                <a:rPr lang="en-GB" altLang="pt-BR" sz="1400" b="0" dirty="0" smtClean="0">
                  <a:latin typeface="Arial" charset="0"/>
                </a:rPr>
                <a:t> do </a:t>
              </a:r>
              <a:r>
                <a:rPr lang="en-GB" altLang="pt-BR" sz="1400" b="0" dirty="0" err="1" smtClean="0">
                  <a:latin typeface="Arial" charset="0"/>
                </a:rPr>
                <a:t>Ar</a:t>
              </a:r>
              <a:r>
                <a:rPr lang="en-GB" altLang="pt-BR" sz="1400" b="0" dirty="0" smtClean="0">
                  <a:latin typeface="Arial" charset="0"/>
                </a:rPr>
                <a:t> Exterior (ºF)</a:t>
              </a:r>
              <a:endParaRPr lang="pt-BR" altLang="pt-BR" sz="1400" b="0" dirty="0" smtClean="0">
                <a:latin typeface="Arial" charset="0"/>
              </a:endParaRPr>
            </a:p>
          </p:txBody>
        </p:sp>
        <p:sp>
          <p:nvSpPr>
            <p:cNvPr id="9" name="Rectangle 3"/>
            <p:cNvSpPr txBox="1">
              <a:spLocks noChangeArrowheads="1"/>
            </p:cNvSpPr>
            <p:nvPr/>
          </p:nvSpPr>
          <p:spPr bwMode="auto">
            <a:xfrm rot="16200000">
              <a:off x="-30050" y="4474355"/>
              <a:ext cx="1444108" cy="37262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 b="1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8001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Char char="–"/>
                <a:defRPr sz="2000" b="1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 b="1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4859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Char char="–"/>
                <a:defRPr sz="2000" b="1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701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Char char="»"/>
                <a:defRPr sz="2000" b="1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Clr>
                  <a:srgbClr val="3D06B8"/>
                </a:buClr>
                <a:buSzPct val="50000"/>
                <a:buNone/>
              </a:pPr>
              <a:r>
                <a:rPr lang="en-GB" altLang="pt-BR" sz="1400" b="0" dirty="0" err="1" smtClean="0">
                  <a:latin typeface="Arial" charset="0"/>
                </a:rPr>
                <a:t>tons</a:t>
              </a:r>
              <a:r>
                <a:rPr lang="en-GB" altLang="pt-BR" sz="1400" b="0" baseline="-25000" dirty="0" err="1" smtClean="0">
                  <a:latin typeface="Arial" charset="0"/>
                </a:rPr>
                <a:t>R</a:t>
              </a:r>
              <a:r>
                <a:rPr lang="en-GB" altLang="pt-BR" sz="1400" b="0" dirty="0" smtClean="0">
                  <a:latin typeface="Arial" charset="0"/>
                </a:rPr>
                <a:t> x horas</a:t>
              </a:r>
              <a:endParaRPr lang="pt-BR" altLang="pt-BR" sz="1400" b="0" dirty="0" smtClean="0">
                <a:latin typeface="Arial" charset="0"/>
              </a:endParaRP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1212484" y="3256305"/>
              <a:ext cx="1149716" cy="356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 b="1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8001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Char char="–"/>
                <a:defRPr sz="2000" b="1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 b="1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4859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Char char="–"/>
                <a:defRPr sz="2000" b="1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701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Char char="»"/>
                <a:defRPr sz="2000" b="1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Clr>
                  <a:srgbClr val="3D06B8"/>
                </a:buClr>
                <a:buSzPct val="50000"/>
                <a:buNone/>
              </a:pPr>
              <a:r>
                <a:rPr lang="en-GB" altLang="pt-BR" sz="1700" dirty="0" err="1" smtClean="0">
                  <a:latin typeface="Arial" charset="0"/>
                </a:rPr>
                <a:t>Grupo</a:t>
              </a:r>
              <a:r>
                <a:rPr lang="en-GB" altLang="pt-BR" sz="1700" dirty="0" smtClean="0">
                  <a:latin typeface="Arial" charset="0"/>
                </a:rPr>
                <a:t> 1</a:t>
              </a:r>
              <a:endParaRPr lang="pt-BR" altLang="pt-BR" sz="1700" dirty="0" smtClean="0">
                <a:latin typeface="Arial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698186" y="3241214"/>
            <a:ext cx="4337550" cy="3176191"/>
            <a:chOff x="4698186" y="3241214"/>
            <a:chExt cx="4337550" cy="3176191"/>
          </a:xfrm>
        </p:grpSpPr>
        <p:pic>
          <p:nvPicPr>
            <p:cNvPr id="2457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4499" y="3580014"/>
              <a:ext cx="4151237" cy="2480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 rot="16200000">
              <a:off x="4162445" y="4474355"/>
              <a:ext cx="1444108" cy="37262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 b="1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8001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Char char="–"/>
                <a:defRPr sz="2000" b="1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 b="1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4859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Char char="–"/>
                <a:defRPr sz="2000" b="1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701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Char char="»"/>
                <a:defRPr sz="2000" b="1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Clr>
                  <a:srgbClr val="3D06B8"/>
                </a:buClr>
                <a:buSzPct val="50000"/>
                <a:buNone/>
              </a:pPr>
              <a:r>
                <a:rPr lang="en-GB" altLang="pt-BR" sz="1400" b="0" dirty="0" err="1" smtClean="0">
                  <a:latin typeface="Arial" charset="0"/>
                </a:rPr>
                <a:t>tons</a:t>
              </a:r>
              <a:r>
                <a:rPr lang="en-GB" altLang="pt-BR" sz="1400" b="0" baseline="-25000" dirty="0" err="1" smtClean="0">
                  <a:latin typeface="Arial" charset="0"/>
                </a:rPr>
                <a:t>R</a:t>
              </a:r>
              <a:r>
                <a:rPr lang="en-GB" altLang="pt-BR" sz="1400" b="0" dirty="0" smtClean="0">
                  <a:latin typeface="Arial" charset="0"/>
                </a:rPr>
                <a:t> x horas</a:t>
              </a:r>
              <a:endParaRPr lang="pt-BR" altLang="pt-BR" sz="1400" b="0" dirty="0" smtClean="0">
                <a:latin typeface="Arial" charset="0"/>
              </a:endParaRPr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5451839" y="6060632"/>
              <a:ext cx="3016556" cy="356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 b="1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8001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Char char="–"/>
                <a:defRPr sz="2000" b="1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 b="1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4859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Char char="–"/>
                <a:defRPr sz="2000" b="1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701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Char char="»"/>
                <a:defRPr sz="2000" b="1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Clr>
                  <a:srgbClr val="3D06B8"/>
                </a:buClr>
                <a:buSzPct val="50000"/>
                <a:buNone/>
              </a:pPr>
              <a:r>
                <a:rPr lang="en-GB" altLang="pt-BR" sz="1400" b="0" dirty="0" err="1" smtClean="0">
                  <a:latin typeface="Arial" charset="0"/>
                </a:rPr>
                <a:t>Temperatura</a:t>
              </a:r>
              <a:r>
                <a:rPr lang="en-GB" altLang="pt-BR" sz="1400" b="0" dirty="0" smtClean="0">
                  <a:latin typeface="Arial" charset="0"/>
                </a:rPr>
                <a:t> do </a:t>
              </a:r>
              <a:r>
                <a:rPr lang="en-GB" altLang="pt-BR" sz="1400" b="0" dirty="0" err="1" smtClean="0">
                  <a:latin typeface="Arial" charset="0"/>
                </a:rPr>
                <a:t>Ar</a:t>
              </a:r>
              <a:r>
                <a:rPr lang="en-GB" altLang="pt-BR" sz="1400" b="0" dirty="0" smtClean="0">
                  <a:latin typeface="Arial" charset="0"/>
                </a:rPr>
                <a:t> Exterior (ºF)</a:t>
              </a:r>
              <a:endParaRPr lang="pt-BR" altLang="pt-BR" sz="1400" b="0" dirty="0" smtClean="0">
                <a:latin typeface="Arial" charset="0"/>
              </a:endParaRPr>
            </a:p>
          </p:txBody>
        </p:sp>
        <p:sp>
          <p:nvSpPr>
            <p:cNvPr id="13" name="Rectangle 3"/>
            <p:cNvSpPr txBox="1">
              <a:spLocks noChangeArrowheads="1"/>
            </p:cNvSpPr>
            <p:nvPr/>
          </p:nvSpPr>
          <p:spPr bwMode="auto">
            <a:xfrm>
              <a:off x="5451839" y="3241214"/>
              <a:ext cx="1149716" cy="356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 b="1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8001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Char char="–"/>
                <a:defRPr sz="2000" b="1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2000" b="1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4859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Char char="–"/>
                <a:defRPr sz="2000" b="1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701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Char char="»"/>
                <a:defRPr sz="2000" b="1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Clr>
                  <a:srgbClr val="3D06B8"/>
                </a:buClr>
                <a:buSzPct val="50000"/>
                <a:buNone/>
              </a:pPr>
              <a:r>
                <a:rPr lang="en-GB" altLang="pt-BR" sz="1700" dirty="0" err="1" smtClean="0">
                  <a:latin typeface="Arial" charset="0"/>
                </a:rPr>
                <a:t>Grupo</a:t>
              </a:r>
              <a:r>
                <a:rPr lang="en-GB" altLang="pt-BR" sz="1700" dirty="0" smtClean="0">
                  <a:latin typeface="Arial" charset="0"/>
                </a:rPr>
                <a:t> 2</a:t>
              </a:r>
              <a:endParaRPr lang="pt-BR" altLang="pt-BR" sz="1700" dirty="0" smtClean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6674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934200" cy="762000"/>
          </a:xfrm>
        </p:spPr>
        <p:txBody>
          <a:bodyPr/>
          <a:lstStyle/>
          <a:p>
            <a:r>
              <a:rPr lang="pt-BR" altLang="pt-BR" sz="3100" b="0" dirty="0" smtClean="0">
                <a:solidFill>
                  <a:schemeClr val="tx1"/>
                </a:solidFill>
              </a:rPr>
              <a:t>Eficiência Energética - IP</a:t>
            </a:r>
          </a:p>
        </p:txBody>
      </p:sp>
      <p:graphicFrame>
        <p:nvGraphicFramePr>
          <p:cNvPr id="410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292795"/>
              </p:ext>
            </p:extLst>
          </p:nvPr>
        </p:nvGraphicFramePr>
        <p:xfrm>
          <a:off x="2046288" y="2209800"/>
          <a:ext cx="259715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Equação" r:id="rId3" imgW="914400" imgH="419040" progId="Equation.3">
                  <p:embed/>
                </p:oleObj>
              </mc:Choice>
              <mc:Fallback>
                <p:oleObj name="Equação" r:id="rId3" imgW="914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288" y="2209800"/>
                        <a:ext cx="2597150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93999"/>
              </p:ext>
            </p:extLst>
          </p:nvPr>
        </p:nvGraphicFramePr>
        <p:xfrm>
          <a:off x="2278063" y="4648200"/>
          <a:ext cx="3821112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Equação" r:id="rId5" imgW="1346040" imgH="419040" progId="Equation.3">
                  <p:embed/>
                </p:oleObj>
              </mc:Choice>
              <mc:Fallback>
                <p:oleObj name="Equação" r:id="rId5" imgW="13460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63" y="4648200"/>
                        <a:ext cx="3821112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619124" y="1381125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buClr>
                <a:srgbClr val="3D06B8"/>
              </a:buClr>
              <a:buSzPct val="50000"/>
              <a:buFont typeface="Monotype Sorts" pitchFamily="2" charset="2"/>
              <a:buChar char="n"/>
            </a:pPr>
            <a:r>
              <a:rPr lang="pt-BR" altLang="pt-BR" sz="2800" dirty="0" smtClean="0">
                <a:solidFill>
                  <a:srgbClr val="13046A"/>
                </a:solidFill>
                <a:latin typeface="Arial" charset="0"/>
              </a:rPr>
              <a:t>Chiller – Condensação a Água</a:t>
            </a:r>
            <a:endParaRPr lang="pt-BR" altLang="pt-BR" sz="2800" dirty="0">
              <a:solidFill>
                <a:srgbClr val="13046A"/>
              </a:solidFill>
              <a:latin typeface="Arial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619124" y="41148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buClr>
                <a:srgbClr val="3D06B8"/>
              </a:buClr>
              <a:buSzPct val="50000"/>
              <a:buFont typeface="Monotype Sorts" pitchFamily="2" charset="2"/>
              <a:buChar char="n"/>
            </a:pPr>
            <a:r>
              <a:rPr lang="pt-BR" altLang="pt-BR" sz="2800" dirty="0" smtClean="0">
                <a:solidFill>
                  <a:srgbClr val="13046A"/>
                </a:solidFill>
                <a:latin typeface="Arial" charset="0"/>
              </a:rPr>
              <a:t>Chiller – Condensação a Ar</a:t>
            </a:r>
            <a:endParaRPr lang="pt-BR" altLang="pt-BR" sz="2800" dirty="0">
              <a:solidFill>
                <a:srgbClr val="13046A"/>
              </a:solidFill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09345-6F65-4A94-B4C5-3EA002B58048}" type="slidenum">
              <a:rPr lang="en-US" altLang="pt-BR" smtClean="0"/>
              <a:pPr>
                <a:defRPr/>
              </a:pPr>
              <a:t>3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0033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162800" cy="609600"/>
          </a:xfrm>
          <a:noFill/>
        </p:spPr>
        <p:txBody>
          <a:bodyPr/>
          <a:lstStyle/>
          <a:p>
            <a:pPr marL="0" indent="0"/>
            <a:r>
              <a:rPr lang="pt-BR" altLang="pt-BR" sz="3100" b="0" dirty="0">
                <a:solidFill>
                  <a:srgbClr val="13046A"/>
                </a:solidFill>
                <a:latin typeface="Arial" charset="0"/>
              </a:rPr>
              <a:t>Condições AHRI Standard 550/590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40327" y="1371600"/>
            <a:ext cx="8382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3D06B8"/>
              </a:buClr>
              <a:buSzPct val="50000"/>
              <a:buNone/>
            </a:pPr>
            <a:r>
              <a:rPr lang="en-GB" altLang="pt-BR" sz="2500" b="0" dirty="0" smtClean="0">
                <a:solidFill>
                  <a:srgbClr val="13046A"/>
                </a:solidFill>
                <a:latin typeface="Arial" charset="0"/>
              </a:rPr>
              <a:t>SPLV – System Part Load Value </a:t>
            </a:r>
            <a:r>
              <a:rPr lang="en-GB" altLang="pt-BR" sz="2500" b="0" dirty="0" err="1" smtClean="0">
                <a:solidFill>
                  <a:srgbClr val="13046A"/>
                </a:solidFill>
                <a:latin typeface="Arial" charset="0"/>
              </a:rPr>
              <a:t>ou</a:t>
            </a:r>
            <a:endParaRPr lang="pt-BR" altLang="pt-BR" sz="2500" b="0" dirty="0" smtClean="0">
              <a:solidFill>
                <a:srgbClr val="13046A"/>
              </a:solidFill>
              <a:latin typeface="Arial" charset="0"/>
            </a:endParaRPr>
          </a:p>
          <a:p>
            <a:pPr marL="0" indent="0" algn="just">
              <a:buClr>
                <a:srgbClr val="3D06B8"/>
              </a:buClr>
              <a:buSzPct val="50000"/>
              <a:buNone/>
            </a:pPr>
            <a:r>
              <a:rPr lang="pt-BR" altLang="pt-BR" sz="2500" b="0" dirty="0" smtClean="0">
                <a:solidFill>
                  <a:srgbClr val="13046A"/>
                </a:solidFill>
                <a:latin typeface="Arial" charset="0"/>
              </a:rPr>
              <a:t>RPLV – Real </a:t>
            </a:r>
            <a:r>
              <a:rPr lang="pt-BR" altLang="pt-BR" sz="2500" b="0" dirty="0" err="1" smtClean="0">
                <a:solidFill>
                  <a:srgbClr val="13046A"/>
                </a:solidFill>
                <a:latin typeface="Arial" charset="0"/>
              </a:rPr>
              <a:t>Part</a:t>
            </a:r>
            <a:r>
              <a:rPr lang="pt-BR" altLang="pt-BR" sz="2500" b="0" dirty="0" smtClean="0">
                <a:solidFill>
                  <a:srgbClr val="13046A"/>
                </a:solidFill>
                <a:latin typeface="Arial" charset="0"/>
              </a:rPr>
              <a:t> </a:t>
            </a:r>
            <a:r>
              <a:rPr lang="pt-BR" altLang="pt-BR" sz="2500" b="0" dirty="0" err="1" smtClean="0">
                <a:solidFill>
                  <a:srgbClr val="13046A"/>
                </a:solidFill>
                <a:latin typeface="Arial" charset="0"/>
              </a:rPr>
              <a:t>Load</a:t>
            </a:r>
            <a:r>
              <a:rPr lang="pt-BR" altLang="pt-BR" sz="2500" b="0" dirty="0" smtClean="0">
                <a:solidFill>
                  <a:srgbClr val="13046A"/>
                </a:solidFill>
                <a:latin typeface="Arial" charset="0"/>
              </a:rPr>
              <a:t> </a:t>
            </a:r>
            <a:r>
              <a:rPr lang="pt-BR" altLang="pt-BR" sz="2500" b="0" dirty="0" err="1" smtClean="0">
                <a:solidFill>
                  <a:srgbClr val="13046A"/>
                </a:solidFill>
                <a:latin typeface="Arial" charset="0"/>
              </a:rPr>
              <a:t>Value</a:t>
            </a:r>
            <a:r>
              <a:rPr lang="pt-BR" altLang="pt-BR" sz="2500" b="0" dirty="0" smtClean="0">
                <a:solidFill>
                  <a:srgbClr val="13046A"/>
                </a:solidFill>
                <a:latin typeface="Arial" charset="0"/>
              </a:rPr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0327" y="2286000"/>
            <a:ext cx="822267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3D06B8"/>
              </a:buClr>
              <a:buSzPct val="50000"/>
              <a:buNone/>
            </a:pPr>
            <a:r>
              <a:rPr lang="en-GB" altLang="pt-BR" sz="2700" b="0" dirty="0" err="1" smtClean="0">
                <a:solidFill>
                  <a:srgbClr val="13046A"/>
                </a:solidFill>
                <a:latin typeface="Arial" charset="0"/>
              </a:rPr>
              <a:t>Dependerá</a:t>
            </a:r>
            <a:r>
              <a:rPr lang="en-GB" altLang="pt-BR" sz="2700" b="0" dirty="0" smtClean="0">
                <a:solidFill>
                  <a:srgbClr val="13046A"/>
                </a:solidFill>
                <a:latin typeface="Arial" charset="0"/>
              </a:rPr>
              <a:t>:</a:t>
            </a:r>
            <a:endParaRPr lang="pt-BR" altLang="pt-BR" sz="2700" b="0" dirty="0" smtClean="0">
              <a:solidFill>
                <a:srgbClr val="13046A"/>
              </a:solidFill>
              <a:latin typeface="Arial" charset="0"/>
            </a:endParaRPr>
          </a:p>
          <a:p>
            <a:pPr algn="just">
              <a:buClr>
                <a:srgbClr val="3D06B8"/>
              </a:buClr>
              <a:buSzPct val="50000"/>
              <a:buFont typeface="Arial" panose="020B0604020202020204" pitchFamily="34" charset="0"/>
              <a:buChar char="•"/>
            </a:pPr>
            <a:r>
              <a:rPr lang="pt-BR" altLang="pt-BR" sz="2700" b="0" dirty="0" smtClean="0">
                <a:solidFill>
                  <a:srgbClr val="13046A"/>
                </a:solidFill>
                <a:latin typeface="Arial" charset="0"/>
              </a:rPr>
              <a:t>Localidade do projeto</a:t>
            </a:r>
          </a:p>
          <a:p>
            <a:pPr algn="just">
              <a:buClr>
                <a:srgbClr val="3D06B8"/>
              </a:buClr>
              <a:buSzPct val="50000"/>
              <a:buFont typeface="Arial" panose="020B0604020202020204" pitchFamily="34" charset="0"/>
              <a:buChar char="•"/>
            </a:pPr>
            <a:r>
              <a:rPr lang="en-GB" altLang="pt-BR" sz="2700" b="0" dirty="0" err="1" smtClean="0">
                <a:solidFill>
                  <a:srgbClr val="13046A"/>
                </a:solidFill>
                <a:latin typeface="Arial" charset="0"/>
              </a:rPr>
              <a:t>Condições</a:t>
            </a:r>
            <a:r>
              <a:rPr lang="en-GB" altLang="pt-BR" sz="2700" b="0" dirty="0" smtClean="0">
                <a:solidFill>
                  <a:srgbClr val="13046A"/>
                </a:solidFill>
                <a:latin typeface="Arial" charset="0"/>
              </a:rPr>
              <a:t> de </a:t>
            </a:r>
            <a:r>
              <a:rPr lang="en-GB" altLang="pt-BR" sz="2700" b="0" dirty="0" err="1" smtClean="0">
                <a:solidFill>
                  <a:srgbClr val="13046A"/>
                </a:solidFill>
                <a:latin typeface="Arial" charset="0"/>
              </a:rPr>
              <a:t>operação</a:t>
            </a:r>
            <a:r>
              <a:rPr lang="en-GB" altLang="pt-BR" sz="2700" b="0" dirty="0" smtClean="0">
                <a:solidFill>
                  <a:srgbClr val="13046A"/>
                </a:solidFill>
                <a:latin typeface="Arial" charset="0"/>
              </a:rPr>
              <a:t> de </a:t>
            </a:r>
            <a:r>
              <a:rPr lang="en-GB" altLang="pt-BR" sz="2700" b="0" dirty="0" err="1" smtClean="0">
                <a:solidFill>
                  <a:srgbClr val="13046A"/>
                </a:solidFill>
                <a:latin typeface="Arial" charset="0"/>
              </a:rPr>
              <a:t>projeto</a:t>
            </a:r>
            <a:endParaRPr lang="en-GB" altLang="pt-BR" sz="2700" b="0" dirty="0" smtClean="0">
              <a:solidFill>
                <a:srgbClr val="13046A"/>
              </a:solidFill>
              <a:latin typeface="Arial" charset="0"/>
            </a:endParaRPr>
          </a:p>
          <a:p>
            <a:pPr algn="just">
              <a:buClr>
                <a:srgbClr val="3D06B8"/>
              </a:buClr>
              <a:buSzPct val="50000"/>
              <a:buFont typeface="Arial" panose="020B0604020202020204" pitchFamily="34" charset="0"/>
              <a:buChar char="•"/>
            </a:pPr>
            <a:r>
              <a:rPr lang="en-GB" altLang="pt-BR" sz="2700" b="0" dirty="0" err="1" smtClean="0">
                <a:solidFill>
                  <a:srgbClr val="13046A"/>
                </a:solidFill>
                <a:latin typeface="Arial" charset="0"/>
              </a:rPr>
              <a:t>Horário</a:t>
            </a:r>
            <a:r>
              <a:rPr lang="en-GB" altLang="pt-BR" sz="2700" b="0" dirty="0" smtClean="0">
                <a:solidFill>
                  <a:srgbClr val="13046A"/>
                </a:solidFill>
                <a:latin typeface="Arial" charset="0"/>
              </a:rPr>
              <a:t> de </a:t>
            </a:r>
            <a:r>
              <a:rPr lang="en-GB" altLang="pt-BR" sz="2700" b="0" dirty="0" err="1" smtClean="0">
                <a:solidFill>
                  <a:srgbClr val="13046A"/>
                </a:solidFill>
                <a:latin typeface="Arial" charset="0"/>
              </a:rPr>
              <a:t>funcionamento</a:t>
            </a:r>
            <a:r>
              <a:rPr lang="en-GB" altLang="pt-BR" sz="2700" b="0" dirty="0" smtClean="0">
                <a:solidFill>
                  <a:srgbClr val="13046A"/>
                </a:solidFill>
                <a:latin typeface="Arial" charset="0"/>
              </a:rPr>
              <a:t> do </a:t>
            </a:r>
            <a:r>
              <a:rPr lang="en-GB" altLang="pt-BR" sz="2700" b="0" dirty="0" err="1" smtClean="0">
                <a:solidFill>
                  <a:srgbClr val="13046A"/>
                </a:solidFill>
                <a:latin typeface="Arial" charset="0"/>
              </a:rPr>
              <a:t>sistema</a:t>
            </a:r>
            <a:r>
              <a:rPr lang="en-GB" altLang="pt-BR" sz="2700" b="0" dirty="0" smtClean="0">
                <a:solidFill>
                  <a:srgbClr val="13046A"/>
                </a:solidFill>
                <a:latin typeface="Arial" charset="0"/>
              </a:rPr>
              <a:t> (</a:t>
            </a:r>
            <a:r>
              <a:rPr lang="en-GB" altLang="pt-BR" sz="2700" b="0" dirty="0" err="1" smtClean="0">
                <a:solidFill>
                  <a:srgbClr val="13046A"/>
                </a:solidFill>
                <a:latin typeface="Arial" charset="0"/>
              </a:rPr>
              <a:t>edifício</a:t>
            </a:r>
            <a:r>
              <a:rPr lang="en-GB" altLang="pt-BR" sz="2700" b="0" dirty="0" smtClean="0">
                <a:solidFill>
                  <a:srgbClr val="13046A"/>
                </a:solidFill>
                <a:latin typeface="Arial" charset="0"/>
              </a:rPr>
              <a:t>)</a:t>
            </a:r>
          </a:p>
          <a:p>
            <a:pPr algn="just">
              <a:buClr>
                <a:srgbClr val="3D06B8"/>
              </a:buClr>
              <a:buSzPct val="50000"/>
              <a:buFont typeface="Arial" panose="020B0604020202020204" pitchFamily="34" charset="0"/>
              <a:buChar char="•"/>
            </a:pPr>
            <a:r>
              <a:rPr lang="en-GB" altLang="pt-BR" sz="2700" b="0" dirty="0" err="1" smtClean="0">
                <a:solidFill>
                  <a:srgbClr val="13046A"/>
                </a:solidFill>
                <a:latin typeface="Arial" charset="0"/>
              </a:rPr>
              <a:t>Quantidade</a:t>
            </a:r>
            <a:r>
              <a:rPr lang="en-GB" altLang="pt-BR" sz="2700" b="0" dirty="0" smtClean="0">
                <a:solidFill>
                  <a:srgbClr val="13046A"/>
                </a:solidFill>
                <a:latin typeface="Arial" charset="0"/>
              </a:rPr>
              <a:t> de Chillers </a:t>
            </a:r>
            <a:r>
              <a:rPr lang="en-GB" altLang="pt-BR" sz="2700" b="0" dirty="0" err="1" smtClean="0">
                <a:solidFill>
                  <a:srgbClr val="13046A"/>
                </a:solidFill>
                <a:latin typeface="Arial" charset="0"/>
              </a:rPr>
              <a:t>em</a:t>
            </a:r>
            <a:r>
              <a:rPr lang="en-GB" altLang="pt-BR" sz="2700" b="0" dirty="0" smtClean="0">
                <a:solidFill>
                  <a:srgbClr val="13046A"/>
                </a:solidFill>
                <a:latin typeface="Arial" charset="0"/>
              </a:rPr>
              <a:t> </a:t>
            </a:r>
            <a:r>
              <a:rPr lang="en-GB" altLang="pt-BR" sz="2700" b="0" dirty="0" err="1" smtClean="0">
                <a:solidFill>
                  <a:srgbClr val="13046A"/>
                </a:solidFill>
                <a:latin typeface="Arial" charset="0"/>
              </a:rPr>
              <a:t>operação</a:t>
            </a:r>
            <a:endParaRPr lang="en-GB" altLang="pt-BR" sz="2700" b="0" dirty="0" smtClean="0">
              <a:solidFill>
                <a:srgbClr val="13046A"/>
              </a:solidFill>
              <a:latin typeface="Arial" charset="0"/>
            </a:endParaRPr>
          </a:p>
          <a:p>
            <a:pPr algn="just">
              <a:buClr>
                <a:srgbClr val="3D06B8"/>
              </a:buClr>
              <a:buSzPct val="50000"/>
              <a:buFont typeface="Arial" panose="020B0604020202020204" pitchFamily="34" charset="0"/>
              <a:buChar char="•"/>
            </a:pPr>
            <a:r>
              <a:rPr lang="en-GB" altLang="pt-BR" sz="2700" b="0" dirty="0" err="1" smtClean="0">
                <a:solidFill>
                  <a:srgbClr val="13046A"/>
                </a:solidFill>
                <a:latin typeface="Arial" charset="0"/>
              </a:rPr>
              <a:t>Lógicas</a:t>
            </a:r>
            <a:r>
              <a:rPr lang="en-GB" altLang="pt-BR" sz="2700" b="0" dirty="0" smtClean="0">
                <a:solidFill>
                  <a:srgbClr val="13046A"/>
                </a:solidFill>
                <a:latin typeface="Arial" charset="0"/>
              </a:rPr>
              <a:t> de </a:t>
            </a:r>
            <a:r>
              <a:rPr lang="en-GB" altLang="pt-BR" sz="2700" b="0" dirty="0" err="1" smtClean="0">
                <a:solidFill>
                  <a:srgbClr val="13046A"/>
                </a:solidFill>
                <a:latin typeface="Arial" charset="0"/>
              </a:rPr>
              <a:t>controle</a:t>
            </a:r>
            <a:r>
              <a:rPr lang="en-GB" altLang="pt-BR" sz="2700" b="0" dirty="0" smtClean="0">
                <a:solidFill>
                  <a:srgbClr val="13046A"/>
                </a:solidFill>
                <a:latin typeface="Arial" charset="0"/>
              </a:rPr>
              <a:t> da </a:t>
            </a:r>
            <a:r>
              <a:rPr lang="en-GB" altLang="pt-BR" sz="2700" b="0" dirty="0" err="1" smtClean="0">
                <a:solidFill>
                  <a:srgbClr val="13046A"/>
                </a:solidFill>
                <a:latin typeface="Arial" charset="0"/>
              </a:rPr>
              <a:t>temperatura</a:t>
            </a:r>
            <a:r>
              <a:rPr lang="en-GB" altLang="pt-BR" sz="2700" b="0" dirty="0" smtClean="0">
                <a:solidFill>
                  <a:srgbClr val="13046A"/>
                </a:solidFill>
                <a:latin typeface="Arial" charset="0"/>
              </a:rPr>
              <a:t> de </a:t>
            </a:r>
            <a:r>
              <a:rPr lang="en-GB" altLang="pt-BR" sz="2700" b="0" dirty="0" err="1" smtClean="0">
                <a:solidFill>
                  <a:srgbClr val="13046A"/>
                </a:solidFill>
                <a:latin typeface="Arial" charset="0"/>
              </a:rPr>
              <a:t>água</a:t>
            </a:r>
            <a:r>
              <a:rPr lang="en-GB" altLang="pt-BR" sz="2700" b="0" dirty="0" smtClean="0">
                <a:solidFill>
                  <a:srgbClr val="13046A"/>
                </a:solidFill>
                <a:latin typeface="Arial" charset="0"/>
              </a:rPr>
              <a:t> de </a:t>
            </a:r>
            <a:r>
              <a:rPr lang="en-GB" altLang="pt-BR" sz="2700" b="0" dirty="0" err="1" smtClean="0">
                <a:solidFill>
                  <a:srgbClr val="13046A"/>
                </a:solidFill>
                <a:latin typeface="Arial" charset="0"/>
              </a:rPr>
              <a:t>resfriamento</a:t>
            </a:r>
            <a:endParaRPr lang="pt-BR" altLang="pt-BR" sz="2700" b="0" dirty="0" smtClean="0">
              <a:solidFill>
                <a:srgbClr val="13046A"/>
              </a:solidFill>
              <a:latin typeface="Arial" charset="0"/>
            </a:endParaRPr>
          </a:p>
          <a:p>
            <a:pPr marL="0" indent="0" algn="just">
              <a:buClr>
                <a:srgbClr val="3D06B8"/>
              </a:buClr>
              <a:buSzPct val="50000"/>
              <a:buNone/>
            </a:pPr>
            <a:r>
              <a:rPr lang="en-GB" altLang="pt-BR" sz="2700" b="0" dirty="0" smtClean="0">
                <a:solidFill>
                  <a:srgbClr val="13046A"/>
                </a:solidFill>
                <a:latin typeface="Arial" charset="0"/>
              </a:rPr>
              <a:t>	</a:t>
            </a:r>
            <a:endParaRPr lang="pt-BR" altLang="pt-BR" sz="2700" b="0" dirty="0">
              <a:solidFill>
                <a:srgbClr val="13046A"/>
              </a:solidFill>
              <a:latin typeface="Arial" charset="0"/>
            </a:endParaRPr>
          </a:p>
          <a:p>
            <a:pPr marL="0" indent="0" algn="just">
              <a:buClr>
                <a:srgbClr val="3D06B8"/>
              </a:buClr>
              <a:buSzPct val="50000"/>
              <a:buNone/>
            </a:pPr>
            <a:endParaRPr lang="pt-BR" altLang="pt-BR" sz="2700" b="0" dirty="0">
              <a:solidFill>
                <a:srgbClr val="13046A"/>
              </a:solidFill>
              <a:latin typeface="Arial" charset="0"/>
            </a:endParaRPr>
          </a:p>
          <a:p>
            <a:pPr marL="0" indent="0" algn="just">
              <a:buClr>
                <a:srgbClr val="3D06B8"/>
              </a:buClr>
              <a:buSzPct val="50000"/>
              <a:buNone/>
            </a:pPr>
            <a:r>
              <a:rPr lang="pt-BR" altLang="pt-BR" sz="2700" b="0" dirty="0" smtClean="0">
                <a:solidFill>
                  <a:srgbClr val="13046A"/>
                </a:solidFill>
                <a:latin typeface="Arial" charset="0"/>
              </a:rPr>
              <a:t> 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40327" y="5334000"/>
            <a:ext cx="8382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4859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–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701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Char char="»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3D06B8"/>
              </a:buClr>
              <a:buSzPct val="50000"/>
              <a:buNone/>
            </a:pPr>
            <a:r>
              <a:rPr lang="en-GB" altLang="pt-BR" sz="2500" b="0" dirty="0" err="1" smtClean="0">
                <a:solidFill>
                  <a:srgbClr val="13046A"/>
                </a:solidFill>
                <a:latin typeface="Arial" charset="0"/>
              </a:rPr>
              <a:t>Tudo</a:t>
            </a:r>
            <a:r>
              <a:rPr lang="en-GB" altLang="pt-BR" sz="2500" b="0" dirty="0" smtClean="0">
                <a:solidFill>
                  <a:srgbClr val="13046A"/>
                </a:solidFill>
                <a:latin typeface="Arial" charset="0"/>
              </a:rPr>
              <a:t> </a:t>
            </a:r>
            <a:r>
              <a:rPr lang="en-GB" altLang="pt-BR" sz="2500" b="0" dirty="0" err="1" smtClean="0">
                <a:solidFill>
                  <a:srgbClr val="13046A"/>
                </a:solidFill>
                <a:latin typeface="Arial" charset="0"/>
              </a:rPr>
              <a:t>isso</a:t>
            </a:r>
            <a:r>
              <a:rPr lang="en-GB" altLang="pt-BR" sz="2500" b="0" dirty="0" smtClean="0">
                <a:solidFill>
                  <a:srgbClr val="13046A"/>
                </a:solidFill>
                <a:latin typeface="Arial" charset="0"/>
              </a:rPr>
              <a:t> é </a:t>
            </a:r>
            <a:r>
              <a:rPr lang="en-GB" altLang="pt-BR" sz="2500" b="0" dirty="0" err="1" smtClean="0">
                <a:solidFill>
                  <a:srgbClr val="13046A"/>
                </a:solidFill>
                <a:latin typeface="Arial" charset="0"/>
              </a:rPr>
              <a:t>possível</a:t>
            </a:r>
            <a:r>
              <a:rPr lang="en-GB" altLang="pt-BR" sz="2500" b="0" dirty="0" smtClean="0">
                <a:solidFill>
                  <a:srgbClr val="13046A"/>
                </a:solidFill>
                <a:latin typeface="Arial" charset="0"/>
              </a:rPr>
              <a:t> </a:t>
            </a:r>
            <a:r>
              <a:rPr lang="en-GB" altLang="pt-BR" sz="2500" b="0" dirty="0" err="1" smtClean="0">
                <a:solidFill>
                  <a:srgbClr val="13046A"/>
                </a:solidFill>
                <a:latin typeface="Arial" charset="0"/>
              </a:rPr>
              <a:t>obter</a:t>
            </a:r>
            <a:r>
              <a:rPr lang="en-GB" altLang="pt-BR" sz="2500" b="0" dirty="0" smtClean="0">
                <a:solidFill>
                  <a:srgbClr val="13046A"/>
                </a:solidFill>
                <a:latin typeface="Arial" charset="0"/>
              </a:rPr>
              <a:t> </a:t>
            </a:r>
            <a:r>
              <a:rPr lang="en-GB" altLang="pt-BR" sz="2500" b="0" dirty="0" err="1" smtClean="0">
                <a:solidFill>
                  <a:srgbClr val="13046A"/>
                </a:solidFill>
                <a:latin typeface="Arial" charset="0"/>
              </a:rPr>
              <a:t>desde</a:t>
            </a:r>
            <a:r>
              <a:rPr lang="en-GB" altLang="pt-BR" sz="2500" b="0" dirty="0" smtClean="0">
                <a:solidFill>
                  <a:srgbClr val="13046A"/>
                </a:solidFill>
                <a:latin typeface="Arial" charset="0"/>
              </a:rPr>
              <a:t> a </a:t>
            </a:r>
            <a:r>
              <a:rPr lang="en-GB" altLang="pt-BR" sz="2500" b="0" dirty="0" err="1" smtClean="0">
                <a:solidFill>
                  <a:srgbClr val="13046A"/>
                </a:solidFill>
                <a:latin typeface="Arial" charset="0"/>
              </a:rPr>
              <a:t>fase</a:t>
            </a:r>
            <a:r>
              <a:rPr lang="en-GB" altLang="pt-BR" sz="2500" b="0" dirty="0" smtClean="0">
                <a:solidFill>
                  <a:srgbClr val="13046A"/>
                </a:solidFill>
                <a:latin typeface="Arial" charset="0"/>
              </a:rPr>
              <a:t> de </a:t>
            </a:r>
            <a:r>
              <a:rPr lang="en-GB" altLang="pt-BR" sz="2500" b="0" dirty="0" err="1" smtClean="0">
                <a:solidFill>
                  <a:srgbClr val="13046A"/>
                </a:solidFill>
                <a:latin typeface="Arial" charset="0"/>
              </a:rPr>
              <a:t>projeto</a:t>
            </a:r>
            <a:r>
              <a:rPr lang="en-GB" altLang="pt-BR" sz="2500" b="0" dirty="0" smtClean="0">
                <a:solidFill>
                  <a:srgbClr val="13046A"/>
                </a:solidFill>
                <a:latin typeface="Arial" charset="0"/>
              </a:rPr>
              <a:t>, com a </a:t>
            </a:r>
            <a:r>
              <a:rPr lang="en-GB" altLang="pt-BR" sz="2500" b="0" dirty="0" err="1" smtClean="0">
                <a:solidFill>
                  <a:srgbClr val="13046A"/>
                </a:solidFill>
                <a:latin typeface="Arial" charset="0"/>
              </a:rPr>
              <a:t>ferramenta</a:t>
            </a:r>
            <a:r>
              <a:rPr lang="en-GB" altLang="pt-BR" sz="2500" b="0" dirty="0" smtClean="0">
                <a:solidFill>
                  <a:srgbClr val="13046A"/>
                </a:solidFill>
                <a:latin typeface="Arial" charset="0"/>
              </a:rPr>
              <a:t> da </a:t>
            </a:r>
            <a:r>
              <a:rPr lang="en-GB" altLang="pt-BR" sz="2500" b="0" dirty="0" err="1" smtClean="0">
                <a:solidFill>
                  <a:srgbClr val="13046A"/>
                </a:solidFill>
                <a:latin typeface="Arial" charset="0"/>
              </a:rPr>
              <a:t>simulação</a:t>
            </a:r>
            <a:r>
              <a:rPr lang="en-GB" altLang="pt-BR" sz="2500" b="0" dirty="0" smtClean="0">
                <a:solidFill>
                  <a:srgbClr val="13046A"/>
                </a:solidFill>
                <a:latin typeface="Arial" charset="0"/>
              </a:rPr>
              <a:t> </a:t>
            </a:r>
            <a:r>
              <a:rPr lang="en-GB" altLang="pt-BR" sz="2500" b="0" dirty="0" err="1" smtClean="0">
                <a:solidFill>
                  <a:srgbClr val="13046A"/>
                </a:solidFill>
                <a:latin typeface="Arial" charset="0"/>
              </a:rPr>
              <a:t>energética</a:t>
            </a:r>
            <a:r>
              <a:rPr lang="en-GB" altLang="pt-BR" sz="2500" b="0" dirty="0" smtClean="0">
                <a:solidFill>
                  <a:srgbClr val="13046A"/>
                </a:solidFill>
                <a:latin typeface="Arial" charset="0"/>
              </a:rPr>
              <a:t> do </a:t>
            </a:r>
            <a:r>
              <a:rPr lang="en-GB" altLang="pt-BR" sz="2500" b="0" dirty="0" err="1" smtClean="0">
                <a:solidFill>
                  <a:srgbClr val="13046A"/>
                </a:solidFill>
                <a:latin typeface="Arial" charset="0"/>
              </a:rPr>
              <a:t>edifício</a:t>
            </a:r>
            <a:r>
              <a:rPr lang="en-GB" altLang="pt-BR" sz="2500" b="0" dirty="0" smtClean="0">
                <a:solidFill>
                  <a:srgbClr val="13046A"/>
                </a:solidFill>
                <a:latin typeface="Arial" charset="0"/>
              </a:rPr>
              <a:t>.</a:t>
            </a:r>
            <a:endParaRPr lang="pt-BR" altLang="pt-BR" sz="2500" b="0" dirty="0" smtClean="0">
              <a:solidFill>
                <a:srgbClr val="13046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054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5562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lnSpc>
                <a:spcPct val="110000"/>
              </a:lnSpc>
              <a:buClr>
                <a:srgbClr val="114FFB"/>
              </a:buClr>
              <a:buSzPct val="50000"/>
              <a:buNone/>
            </a:pPr>
            <a:r>
              <a:rPr lang="en-GB" altLang="pt-BR" sz="2700" b="0" dirty="0" smtClean="0"/>
              <a:t>Para um </a:t>
            </a:r>
            <a:r>
              <a:rPr lang="en-GB" altLang="pt-BR" sz="2700" b="0" dirty="0" err="1" smtClean="0"/>
              <a:t>determinado</a:t>
            </a:r>
            <a:r>
              <a:rPr lang="en-GB" altLang="pt-BR" sz="2700" b="0" dirty="0" smtClean="0"/>
              <a:t> Chiller, a </a:t>
            </a:r>
            <a:r>
              <a:rPr lang="en-GB" altLang="pt-BR" sz="2700" b="0" dirty="0" err="1" smtClean="0"/>
              <a:t>eficiência</a:t>
            </a:r>
            <a:r>
              <a:rPr lang="en-GB" altLang="pt-BR" sz="2700" b="0" dirty="0" smtClean="0"/>
              <a:t> </a:t>
            </a:r>
            <a:r>
              <a:rPr lang="en-GB" altLang="pt-BR" sz="2700" b="0" dirty="0" err="1" smtClean="0"/>
              <a:t>energética</a:t>
            </a:r>
            <a:r>
              <a:rPr lang="en-GB" altLang="pt-BR" sz="2700" b="0" dirty="0" smtClean="0"/>
              <a:t> </a:t>
            </a:r>
            <a:r>
              <a:rPr lang="en-GB" altLang="pt-BR" sz="2700" b="0" dirty="0" err="1" smtClean="0"/>
              <a:t>depende</a:t>
            </a:r>
            <a:r>
              <a:rPr lang="en-GB" altLang="pt-BR" sz="2700" b="0" dirty="0" smtClean="0"/>
              <a:t>:</a:t>
            </a:r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700" b="0" dirty="0"/>
              <a:t>Da </a:t>
            </a:r>
            <a:r>
              <a:rPr lang="en-GB" altLang="pt-BR" sz="2700" b="0" dirty="0" err="1"/>
              <a:t>característica</a:t>
            </a:r>
            <a:r>
              <a:rPr lang="en-GB" altLang="pt-BR" sz="2700" b="0" dirty="0"/>
              <a:t> dos </a:t>
            </a:r>
            <a:r>
              <a:rPr lang="en-GB" altLang="pt-BR" sz="2700" b="0" dirty="0" err="1"/>
              <a:t>componentes</a:t>
            </a:r>
            <a:endParaRPr lang="en-GB" altLang="pt-BR" sz="2700" b="0" dirty="0"/>
          </a:p>
          <a:p>
            <a:pPr lvl="1"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500" b="0" dirty="0" err="1"/>
              <a:t>Eficiência</a:t>
            </a:r>
            <a:r>
              <a:rPr lang="en-GB" altLang="pt-BR" sz="2500" b="0" dirty="0"/>
              <a:t> do Compressor</a:t>
            </a:r>
          </a:p>
          <a:p>
            <a:pPr lvl="1"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500" b="0" dirty="0" err="1"/>
              <a:t>Eficácia</a:t>
            </a:r>
            <a:r>
              <a:rPr lang="en-GB" altLang="pt-BR" sz="2500" b="0" dirty="0"/>
              <a:t> dos </a:t>
            </a:r>
            <a:r>
              <a:rPr lang="en-GB" altLang="pt-BR" sz="2500" b="0" dirty="0" err="1"/>
              <a:t>Trocadores</a:t>
            </a:r>
            <a:r>
              <a:rPr lang="en-GB" altLang="pt-BR" sz="2500" b="0" dirty="0"/>
              <a:t> de </a:t>
            </a:r>
            <a:r>
              <a:rPr lang="en-GB" altLang="pt-BR" sz="2500" b="0" dirty="0" err="1" smtClean="0"/>
              <a:t>Calor</a:t>
            </a:r>
            <a:endParaRPr lang="en-GB" altLang="pt-BR" sz="2500" b="0" dirty="0" smtClean="0"/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700" b="0" dirty="0"/>
              <a:t>Da </a:t>
            </a:r>
            <a:r>
              <a:rPr lang="en-GB" altLang="pt-BR" sz="2700" b="0" dirty="0" err="1"/>
              <a:t>característica</a:t>
            </a:r>
            <a:r>
              <a:rPr lang="en-GB" altLang="pt-BR" sz="2700" b="0" dirty="0"/>
              <a:t> dos </a:t>
            </a:r>
            <a:r>
              <a:rPr lang="en-GB" altLang="pt-BR" sz="2700" b="0" dirty="0" err="1"/>
              <a:t>fluidos</a:t>
            </a:r>
            <a:endParaRPr lang="en-GB" altLang="pt-BR" sz="2700" b="0" dirty="0"/>
          </a:p>
          <a:p>
            <a:pPr lvl="1"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500" b="0" dirty="0" err="1"/>
              <a:t>Fluido</a:t>
            </a:r>
            <a:r>
              <a:rPr lang="en-GB" altLang="pt-BR" sz="2500" b="0" dirty="0"/>
              <a:t> </a:t>
            </a:r>
            <a:r>
              <a:rPr lang="en-GB" altLang="pt-BR" sz="2500" b="0" dirty="0" err="1"/>
              <a:t>Refrigerante</a:t>
            </a:r>
            <a:endParaRPr lang="en-GB" altLang="pt-BR" sz="2500" b="0" dirty="0"/>
          </a:p>
          <a:p>
            <a:pPr lvl="1"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500" b="0" dirty="0" err="1"/>
              <a:t>Fluido</a:t>
            </a:r>
            <a:r>
              <a:rPr lang="en-GB" altLang="pt-BR" sz="2500" b="0" dirty="0"/>
              <a:t> </a:t>
            </a:r>
            <a:r>
              <a:rPr lang="en-GB" altLang="pt-BR" sz="2500" b="0" dirty="0" err="1" smtClean="0"/>
              <a:t>Secundário</a:t>
            </a:r>
            <a:endParaRPr lang="en-GB" altLang="pt-BR" sz="2500" b="0" dirty="0" smtClean="0"/>
          </a:p>
          <a:p>
            <a:pPr lvl="1"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500" b="0" dirty="0" err="1" smtClean="0"/>
              <a:t>Fluido</a:t>
            </a:r>
            <a:r>
              <a:rPr lang="en-GB" altLang="pt-BR" sz="2500" b="0" dirty="0" smtClean="0"/>
              <a:t> para </a:t>
            </a:r>
            <a:r>
              <a:rPr lang="en-GB" altLang="pt-BR" sz="2500" b="0" dirty="0" err="1" smtClean="0"/>
              <a:t>Rejeição</a:t>
            </a:r>
            <a:r>
              <a:rPr lang="en-GB" altLang="pt-BR" sz="2500" b="0" dirty="0" smtClean="0"/>
              <a:t> de </a:t>
            </a:r>
            <a:r>
              <a:rPr lang="en-GB" altLang="pt-BR" sz="2500" b="0" dirty="0" err="1" smtClean="0"/>
              <a:t>Calor</a:t>
            </a:r>
            <a:r>
              <a:rPr lang="en-GB" altLang="pt-BR" sz="2500" b="0" dirty="0" smtClean="0"/>
              <a:t> (</a:t>
            </a:r>
            <a:r>
              <a:rPr lang="en-GB" altLang="pt-BR" sz="2500" b="0" dirty="0" err="1" smtClean="0"/>
              <a:t>Água</a:t>
            </a:r>
            <a:r>
              <a:rPr lang="en-GB" altLang="pt-BR" sz="2500" b="0" dirty="0" smtClean="0"/>
              <a:t>, </a:t>
            </a:r>
            <a:r>
              <a:rPr lang="en-GB" altLang="pt-BR" sz="2500" b="0" dirty="0" err="1" smtClean="0"/>
              <a:t>Ar</a:t>
            </a:r>
            <a:r>
              <a:rPr lang="en-GB" altLang="pt-BR" sz="2500" b="0" dirty="0" smtClean="0"/>
              <a:t>)</a:t>
            </a:r>
            <a:endParaRPr lang="en-GB" altLang="pt-BR" sz="2500" b="0" dirty="0"/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700" b="0" dirty="0" smtClean="0"/>
              <a:t>Das </a:t>
            </a:r>
            <a:r>
              <a:rPr lang="en-GB" altLang="pt-BR" sz="2700" b="0" dirty="0" err="1" smtClean="0"/>
              <a:t>condições</a:t>
            </a:r>
            <a:r>
              <a:rPr lang="en-GB" altLang="pt-BR" sz="2700" b="0" dirty="0" smtClean="0"/>
              <a:t> de </a:t>
            </a:r>
            <a:r>
              <a:rPr lang="en-GB" altLang="pt-BR" sz="2700" b="0" dirty="0" err="1" smtClean="0"/>
              <a:t>operação</a:t>
            </a:r>
            <a:endParaRPr lang="en-GB" altLang="pt-BR" sz="2700" b="0" dirty="0" smtClean="0"/>
          </a:p>
          <a:p>
            <a:pPr lvl="1"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500" b="0" dirty="0" err="1" smtClean="0"/>
              <a:t>Temperaturas</a:t>
            </a:r>
            <a:r>
              <a:rPr lang="en-GB" altLang="pt-BR" sz="2500" b="0" dirty="0" smtClean="0"/>
              <a:t> de </a:t>
            </a:r>
            <a:r>
              <a:rPr lang="en-GB" altLang="pt-BR" sz="2500" b="0" dirty="0" err="1" smtClean="0"/>
              <a:t>Saída</a:t>
            </a:r>
            <a:r>
              <a:rPr lang="en-GB" altLang="pt-BR" sz="2500" b="0" dirty="0" smtClean="0"/>
              <a:t> (</a:t>
            </a:r>
            <a:r>
              <a:rPr lang="en-GB" altLang="pt-BR" sz="2500" b="0" dirty="0" err="1" smtClean="0"/>
              <a:t>Evaporador</a:t>
            </a:r>
            <a:r>
              <a:rPr lang="en-GB" altLang="pt-BR" sz="2500" b="0" dirty="0" smtClean="0"/>
              <a:t>/ </a:t>
            </a:r>
            <a:r>
              <a:rPr lang="en-GB" altLang="pt-BR" sz="2500" b="0" dirty="0" err="1" smtClean="0"/>
              <a:t>Condensador</a:t>
            </a:r>
            <a:r>
              <a:rPr lang="en-GB" altLang="pt-BR" sz="2500" b="0" dirty="0" smtClean="0"/>
              <a:t>)</a:t>
            </a:r>
          </a:p>
          <a:p>
            <a:pPr lvl="1"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500" b="0" dirty="0" err="1" smtClean="0"/>
              <a:t>Condições</a:t>
            </a:r>
            <a:r>
              <a:rPr lang="en-GB" altLang="pt-BR" sz="2500" b="0" dirty="0" smtClean="0"/>
              <a:t> do </a:t>
            </a:r>
            <a:r>
              <a:rPr lang="en-GB" altLang="pt-BR" sz="2500" b="0" dirty="0" err="1" smtClean="0"/>
              <a:t>Ar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Externo</a:t>
            </a:r>
            <a:endParaRPr lang="en-GB" altLang="pt-BR" sz="2700" b="0" dirty="0" smtClean="0"/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None/>
            </a:pPr>
            <a:r>
              <a:rPr lang="en-GB" altLang="pt-BR" sz="2700" b="0" dirty="0" smtClean="0"/>
              <a:t>			</a:t>
            </a:r>
          </a:p>
        </p:txBody>
      </p:sp>
      <p:sp>
        <p:nvSpPr>
          <p:cNvPr id="10243" name="Rectangle 1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162800" cy="609600"/>
          </a:xfrm>
          <a:noFill/>
        </p:spPr>
        <p:txBody>
          <a:bodyPr/>
          <a:lstStyle/>
          <a:p>
            <a:r>
              <a:rPr lang="pt-BR" altLang="pt-BR" sz="3100" b="0" dirty="0" smtClean="0">
                <a:solidFill>
                  <a:schemeClr val="tx1"/>
                </a:solidFill>
              </a:rPr>
              <a:t>Eficiência Energética</a:t>
            </a:r>
          </a:p>
        </p:txBody>
      </p:sp>
    </p:spTree>
    <p:extLst>
      <p:ext uri="{BB962C8B-B14F-4D97-AF65-F5344CB8AC3E}">
        <p14:creationId xmlns:p14="http://schemas.microsoft.com/office/powerpoint/2010/main" val="134595277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4648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lnSpc>
                <a:spcPct val="110000"/>
              </a:lnSpc>
              <a:buClr>
                <a:srgbClr val="114FFB"/>
              </a:buClr>
              <a:buSzPct val="50000"/>
              <a:buNone/>
            </a:pPr>
            <a:r>
              <a:rPr lang="en-GB" altLang="pt-BR" sz="2700" b="0" dirty="0" smtClean="0"/>
              <a:t>Para um </a:t>
            </a:r>
            <a:r>
              <a:rPr lang="en-GB" altLang="pt-BR" sz="2700" b="0" dirty="0" err="1" smtClean="0"/>
              <a:t>determinado</a:t>
            </a:r>
            <a:r>
              <a:rPr lang="en-GB" altLang="pt-BR" sz="2700" b="0" dirty="0" smtClean="0"/>
              <a:t> Chiller, a </a:t>
            </a:r>
            <a:r>
              <a:rPr lang="en-GB" altLang="pt-BR" sz="2700" b="0" dirty="0" err="1" smtClean="0"/>
              <a:t>eficiência</a:t>
            </a:r>
            <a:r>
              <a:rPr lang="en-GB" altLang="pt-BR" sz="2700" b="0" dirty="0" smtClean="0"/>
              <a:t> </a:t>
            </a:r>
            <a:r>
              <a:rPr lang="en-GB" altLang="pt-BR" sz="2700" b="0" dirty="0" err="1" smtClean="0"/>
              <a:t>energética</a:t>
            </a:r>
            <a:r>
              <a:rPr lang="en-GB" altLang="pt-BR" sz="2700" b="0" dirty="0" smtClean="0"/>
              <a:t> </a:t>
            </a:r>
            <a:r>
              <a:rPr lang="en-GB" altLang="pt-BR" sz="2700" b="0" dirty="0" err="1" smtClean="0"/>
              <a:t>depende</a:t>
            </a:r>
            <a:r>
              <a:rPr lang="en-GB" altLang="pt-BR" sz="2700" b="0" dirty="0" smtClean="0"/>
              <a:t>:</a:t>
            </a:r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700" b="0" dirty="0" smtClean="0"/>
              <a:t>Do </a:t>
            </a:r>
            <a:r>
              <a:rPr lang="en-GB" altLang="pt-BR" sz="2700" b="0" dirty="0" err="1" smtClean="0"/>
              <a:t>dimensionamento</a:t>
            </a:r>
            <a:r>
              <a:rPr lang="en-GB" altLang="pt-BR" sz="2700" b="0" dirty="0" smtClean="0"/>
              <a:t> do </a:t>
            </a:r>
            <a:r>
              <a:rPr lang="en-GB" altLang="pt-BR" sz="2700" b="0" dirty="0" err="1" smtClean="0"/>
              <a:t>Circuito</a:t>
            </a:r>
            <a:r>
              <a:rPr lang="en-GB" altLang="pt-BR" sz="2700" b="0" dirty="0" smtClean="0"/>
              <a:t> de </a:t>
            </a:r>
            <a:r>
              <a:rPr lang="en-GB" altLang="pt-BR" sz="2700" b="0" dirty="0" err="1" smtClean="0"/>
              <a:t>Refrigeração</a:t>
            </a:r>
            <a:endParaRPr lang="en-GB" altLang="pt-BR" sz="2700" b="0" dirty="0" smtClean="0"/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700" b="0" dirty="0" smtClean="0"/>
              <a:t>Do </a:t>
            </a:r>
            <a:r>
              <a:rPr lang="en-GB" altLang="pt-BR" sz="2700" b="0" dirty="0" err="1"/>
              <a:t>tipo</a:t>
            </a:r>
            <a:r>
              <a:rPr lang="en-GB" altLang="pt-BR" sz="2700" b="0" dirty="0"/>
              <a:t> de </a:t>
            </a:r>
            <a:r>
              <a:rPr lang="en-GB" altLang="pt-BR" sz="2700" b="0" dirty="0" err="1" smtClean="0"/>
              <a:t>Evaporação</a:t>
            </a:r>
            <a:endParaRPr lang="en-GB" altLang="pt-BR" sz="2700" b="0" dirty="0"/>
          </a:p>
          <a:p>
            <a:pPr lvl="1"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500" b="0" dirty="0" err="1"/>
              <a:t>Expansão</a:t>
            </a:r>
            <a:r>
              <a:rPr lang="en-GB" altLang="pt-BR" sz="2500" b="0" dirty="0"/>
              <a:t> </a:t>
            </a:r>
            <a:r>
              <a:rPr lang="en-GB" altLang="pt-BR" sz="2500" b="0" dirty="0" err="1" smtClean="0"/>
              <a:t>Seca</a:t>
            </a:r>
            <a:r>
              <a:rPr lang="en-GB" altLang="pt-BR" sz="2500" b="0" dirty="0" smtClean="0"/>
              <a:t> (</a:t>
            </a:r>
            <a:r>
              <a:rPr lang="en-GB" altLang="pt-BR" sz="2500" b="0" dirty="0" err="1" smtClean="0"/>
              <a:t>Válvula</a:t>
            </a:r>
            <a:r>
              <a:rPr lang="en-GB" altLang="pt-BR" sz="2500" b="0" dirty="0" smtClean="0"/>
              <a:t> </a:t>
            </a:r>
            <a:r>
              <a:rPr lang="en-GB" altLang="pt-BR" sz="2500" b="0" dirty="0"/>
              <a:t>de </a:t>
            </a:r>
            <a:r>
              <a:rPr lang="en-GB" altLang="pt-BR" sz="2500" b="0" dirty="0" err="1" smtClean="0"/>
              <a:t>Expansão</a:t>
            </a:r>
            <a:r>
              <a:rPr lang="en-GB" altLang="pt-BR" sz="2500" b="0" dirty="0" smtClean="0"/>
              <a:t> </a:t>
            </a:r>
            <a:r>
              <a:rPr lang="en-GB" altLang="pt-BR" sz="2500" b="0" dirty="0"/>
              <a:t>com </a:t>
            </a:r>
            <a:r>
              <a:rPr lang="en-GB" altLang="pt-BR" sz="2500" b="0" dirty="0" err="1" smtClean="0"/>
              <a:t>Controle</a:t>
            </a:r>
            <a:r>
              <a:rPr lang="en-GB" altLang="pt-BR" sz="2500" b="0" dirty="0" smtClean="0"/>
              <a:t> </a:t>
            </a:r>
            <a:r>
              <a:rPr lang="en-GB" altLang="pt-BR" sz="2500" b="0" dirty="0"/>
              <a:t>de </a:t>
            </a:r>
            <a:r>
              <a:rPr lang="en-GB" altLang="pt-BR" sz="2500" b="0" dirty="0" err="1" smtClean="0"/>
              <a:t>Superaquecimento</a:t>
            </a:r>
            <a:r>
              <a:rPr lang="en-GB" altLang="pt-BR" sz="2500" b="0" dirty="0"/>
              <a:t>)</a:t>
            </a:r>
          </a:p>
          <a:p>
            <a:pPr lvl="1"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500" b="0" dirty="0" err="1"/>
              <a:t>Evaporação</a:t>
            </a:r>
            <a:r>
              <a:rPr lang="en-GB" altLang="pt-BR" sz="2500" b="0" dirty="0"/>
              <a:t> </a:t>
            </a:r>
            <a:r>
              <a:rPr lang="en-GB" altLang="pt-BR" sz="2500" b="0" dirty="0" err="1" smtClean="0"/>
              <a:t>Inundada</a:t>
            </a:r>
            <a:endParaRPr lang="en-GB" altLang="pt-BR" sz="2500" b="0" dirty="0"/>
          </a:p>
          <a:p>
            <a:pPr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700" b="0" dirty="0" smtClean="0"/>
              <a:t>Da </a:t>
            </a:r>
            <a:r>
              <a:rPr lang="en-GB" altLang="pt-BR" sz="2700" b="0" dirty="0" err="1" smtClean="0"/>
              <a:t>manutenção</a:t>
            </a:r>
            <a:r>
              <a:rPr lang="en-GB" altLang="pt-BR" sz="2700" b="0" dirty="0" smtClean="0"/>
              <a:t> do Chiller</a:t>
            </a:r>
          </a:p>
          <a:p>
            <a:pPr lvl="1"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500" b="0" dirty="0" err="1" smtClean="0"/>
              <a:t>Carga</a:t>
            </a:r>
            <a:r>
              <a:rPr lang="en-GB" altLang="pt-BR" sz="2500" b="0" dirty="0" smtClean="0"/>
              <a:t> de </a:t>
            </a:r>
            <a:r>
              <a:rPr lang="en-GB" altLang="pt-BR" sz="2500" b="0" dirty="0" err="1" smtClean="0"/>
              <a:t>Fluido</a:t>
            </a:r>
            <a:r>
              <a:rPr lang="en-GB" altLang="pt-BR" sz="2500" b="0" dirty="0" smtClean="0"/>
              <a:t> </a:t>
            </a:r>
            <a:r>
              <a:rPr lang="en-GB" altLang="pt-BR" sz="2500" b="0" dirty="0" err="1" smtClean="0"/>
              <a:t>Refrigerante</a:t>
            </a:r>
            <a:endParaRPr lang="en-GB" altLang="pt-BR" sz="2500" b="0" dirty="0" smtClean="0"/>
          </a:p>
          <a:p>
            <a:pPr lvl="1"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500" b="0" dirty="0" err="1" smtClean="0"/>
              <a:t>Tratamento</a:t>
            </a:r>
            <a:r>
              <a:rPr lang="en-GB" altLang="pt-BR" sz="2500" b="0" dirty="0" smtClean="0"/>
              <a:t> de </a:t>
            </a:r>
            <a:r>
              <a:rPr lang="en-GB" altLang="pt-BR" sz="2500" b="0" dirty="0" err="1" smtClean="0"/>
              <a:t>Água</a:t>
            </a:r>
            <a:endParaRPr lang="en-GB" altLang="pt-BR" sz="2500" b="0" dirty="0" smtClean="0"/>
          </a:p>
          <a:p>
            <a:pPr lvl="1">
              <a:lnSpc>
                <a:spcPct val="110000"/>
              </a:lnSpc>
              <a:buClr>
                <a:srgbClr val="114FFB"/>
              </a:buClr>
              <a:buSzPct val="50000"/>
              <a:buFont typeface="Monotype Sorts" pitchFamily="2" charset="2"/>
              <a:buChar char="n"/>
            </a:pPr>
            <a:r>
              <a:rPr lang="en-GB" altLang="pt-BR" sz="2500" b="0" dirty="0" err="1" smtClean="0"/>
              <a:t>Limpeza</a:t>
            </a:r>
            <a:r>
              <a:rPr lang="en-GB" altLang="pt-BR" sz="2500" b="0" dirty="0" smtClean="0"/>
              <a:t> dos </a:t>
            </a:r>
            <a:r>
              <a:rPr lang="en-GB" altLang="pt-BR" sz="2500" b="0" dirty="0" err="1" smtClean="0"/>
              <a:t>Trocadores</a:t>
            </a:r>
            <a:r>
              <a:rPr lang="en-GB" altLang="pt-BR" sz="2500" b="0" dirty="0" smtClean="0"/>
              <a:t> de </a:t>
            </a:r>
            <a:r>
              <a:rPr lang="en-GB" altLang="pt-BR" sz="2500" b="0" dirty="0" err="1" smtClean="0"/>
              <a:t>Calor</a:t>
            </a:r>
            <a:endParaRPr lang="en-GB" altLang="pt-BR" sz="2500" b="0" dirty="0" smtClean="0"/>
          </a:p>
        </p:txBody>
      </p:sp>
      <p:sp>
        <p:nvSpPr>
          <p:cNvPr id="10243" name="Rectangle 1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162800" cy="609600"/>
          </a:xfrm>
          <a:noFill/>
        </p:spPr>
        <p:txBody>
          <a:bodyPr/>
          <a:lstStyle/>
          <a:p>
            <a:r>
              <a:rPr lang="pt-BR" altLang="pt-BR" sz="3100" b="0" dirty="0" smtClean="0">
                <a:solidFill>
                  <a:schemeClr val="tx1"/>
                </a:solidFill>
              </a:rPr>
              <a:t>Eficiência Energética</a:t>
            </a:r>
          </a:p>
        </p:txBody>
      </p:sp>
    </p:spTree>
    <p:extLst>
      <p:ext uri="{BB962C8B-B14F-4D97-AF65-F5344CB8AC3E}">
        <p14:creationId xmlns:p14="http://schemas.microsoft.com/office/powerpoint/2010/main" val="2339221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2"/>
          <p:cNvSpPr>
            <a:spLocks noGrp="1" noChangeArrowheads="1"/>
          </p:cNvSpPr>
          <p:nvPr>
            <p:ph type="title"/>
          </p:nvPr>
        </p:nvSpPr>
        <p:spPr>
          <a:xfrm>
            <a:off x="450152" y="152400"/>
            <a:ext cx="7162800" cy="838200"/>
          </a:xfrm>
          <a:noFill/>
        </p:spPr>
        <p:txBody>
          <a:bodyPr/>
          <a:lstStyle/>
          <a:p>
            <a:r>
              <a:rPr lang="pt-BR" altLang="pt-BR" sz="3100" b="0" dirty="0" smtClean="0">
                <a:solidFill>
                  <a:schemeClr val="tx1"/>
                </a:solidFill>
              </a:rPr>
              <a:t>COP – </a:t>
            </a:r>
            <a:r>
              <a:rPr lang="pt-BR" altLang="pt-BR" sz="3100" b="0" dirty="0" smtClean="0">
                <a:solidFill>
                  <a:srgbClr val="13046A"/>
                </a:solidFill>
              </a:rPr>
              <a:t>Requisitos Mínimos IESNA/ANSI/ASHRAE </a:t>
            </a:r>
            <a:r>
              <a:rPr lang="pt-BR" altLang="pt-BR" sz="3100" b="0" dirty="0">
                <a:solidFill>
                  <a:srgbClr val="13046A"/>
                </a:solidFill>
              </a:rPr>
              <a:t>Standard 90.1 </a:t>
            </a:r>
            <a:endParaRPr lang="pt-BR" altLang="pt-BR" sz="3100" b="0" dirty="0" smtClean="0">
              <a:solidFill>
                <a:schemeClr val="tx1"/>
              </a:solidFill>
            </a:endParaRP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2667000" y="5040930"/>
            <a:ext cx="747906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>
              <a:buClr>
                <a:srgbClr val="3D06B8"/>
              </a:buClr>
              <a:buSzPct val="50000"/>
              <a:buNone/>
            </a:pPr>
            <a:endParaRPr lang="pt-BR" altLang="pt-BR" sz="1700" b="1" dirty="0">
              <a:solidFill>
                <a:srgbClr val="13046A"/>
              </a:solidFill>
              <a:latin typeface="Arial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8800"/>
            <a:ext cx="9144000" cy="49988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450152" y="1165335"/>
            <a:ext cx="656024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>
              <a:buClr>
                <a:srgbClr val="3D06B8"/>
              </a:buClr>
              <a:buSzPct val="50000"/>
              <a:buNone/>
            </a:pPr>
            <a:r>
              <a:rPr lang="pt-BR" altLang="pt-BR" sz="2800" dirty="0" smtClean="0">
                <a:solidFill>
                  <a:srgbClr val="13046A"/>
                </a:solidFill>
                <a:latin typeface="Arial" charset="0"/>
              </a:rPr>
              <a:t>Condições AHRI Standard 550/590</a:t>
            </a:r>
            <a:endParaRPr lang="pt-BR" altLang="pt-BR" sz="2800" dirty="0">
              <a:solidFill>
                <a:srgbClr val="13046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728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162800" cy="609600"/>
          </a:xfrm>
          <a:noFill/>
        </p:spPr>
        <p:txBody>
          <a:bodyPr/>
          <a:lstStyle/>
          <a:p>
            <a:r>
              <a:rPr lang="pt-BR" altLang="pt-BR" sz="3100" b="0" dirty="0" smtClean="0">
                <a:solidFill>
                  <a:schemeClr val="tx1"/>
                </a:solidFill>
              </a:rPr>
              <a:t>Eficiência Energética - Approach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959282" y="1132950"/>
            <a:ext cx="7031173" cy="5586412"/>
            <a:chOff x="757278" y="1271588"/>
            <a:chExt cx="7031173" cy="558641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78" y="1271588"/>
              <a:ext cx="7031173" cy="55864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</p:pic>
        <p:grpSp>
          <p:nvGrpSpPr>
            <p:cNvPr id="31" name="Group 30"/>
            <p:cNvGrpSpPr/>
            <p:nvPr/>
          </p:nvGrpSpPr>
          <p:grpSpPr>
            <a:xfrm>
              <a:off x="1443080" y="1534394"/>
              <a:ext cx="6019800" cy="5137488"/>
              <a:chOff x="1443080" y="1534394"/>
              <a:chExt cx="6019800" cy="5137488"/>
            </a:xfrm>
          </p:grpSpPr>
          <p:sp>
            <p:nvSpPr>
              <p:cNvPr id="6" name="Rectangle 14"/>
              <p:cNvSpPr>
                <a:spLocks noChangeArrowheads="1"/>
              </p:cNvSpPr>
              <p:nvPr/>
            </p:nvSpPr>
            <p:spPr bwMode="auto">
              <a:xfrm>
                <a:off x="2052680" y="1534394"/>
                <a:ext cx="35052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Char char="§"/>
                  <a:defRPr kumimoji="1"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SzPct val="50000"/>
                  <a:buChar char="l"/>
                  <a:defRPr kumimoji="1"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indent="0" algn="just">
                  <a:buClr>
                    <a:srgbClr val="3D06B8"/>
                  </a:buClr>
                  <a:buSzPct val="50000"/>
                  <a:buNone/>
                </a:pPr>
                <a:r>
                  <a:rPr lang="pt-BR" altLang="pt-BR" sz="1700" b="1" dirty="0" smtClean="0">
                    <a:solidFill>
                      <a:srgbClr val="13046A"/>
                    </a:solidFill>
                    <a:latin typeface="Arial" charset="0"/>
                  </a:rPr>
                  <a:t>Temperatura de Condensação</a:t>
                </a:r>
                <a:endParaRPr lang="pt-BR" altLang="pt-BR" sz="1700" b="1" dirty="0">
                  <a:solidFill>
                    <a:srgbClr val="13046A"/>
                  </a:solidFill>
                  <a:latin typeface="Arial" charset="0"/>
                </a:endParaRPr>
              </a:p>
            </p:txBody>
          </p:sp>
          <p:sp>
            <p:nvSpPr>
              <p:cNvPr id="11" name="Rectangle 14"/>
              <p:cNvSpPr>
                <a:spLocks noChangeArrowheads="1"/>
              </p:cNvSpPr>
              <p:nvPr/>
            </p:nvSpPr>
            <p:spPr bwMode="auto">
              <a:xfrm>
                <a:off x="2738480" y="1906429"/>
                <a:ext cx="2057400" cy="2057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Char char="§"/>
                  <a:defRPr kumimoji="1"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SzPct val="50000"/>
                  <a:buChar char="l"/>
                  <a:defRPr kumimoji="1"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indent="0" algn="just">
                  <a:buClr>
                    <a:srgbClr val="3D06B8"/>
                  </a:buClr>
                  <a:buSzPct val="50000"/>
                  <a:buNone/>
                </a:pPr>
                <a:endParaRPr lang="pt-BR" altLang="pt-BR" sz="900" b="1" dirty="0">
                  <a:solidFill>
                    <a:srgbClr val="13046A"/>
                  </a:solidFill>
                  <a:latin typeface="Arial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5253080" y="1906429"/>
                <a:ext cx="533400" cy="73914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1443080" y="5464969"/>
                <a:ext cx="457200" cy="603613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1443080" y="1959769"/>
                <a:ext cx="457200" cy="2280013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5291180" y="3788569"/>
                <a:ext cx="495300" cy="2280013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14"/>
              <p:cNvSpPr>
                <a:spLocks noChangeArrowheads="1"/>
              </p:cNvSpPr>
              <p:nvPr/>
            </p:nvSpPr>
            <p:spPr bwMode="auto">
              <a:xfrm>
                <a:off x="2016104" y="5986082"/>
                <a:ext cx="35052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Char char="§"/>
                  <a:defRPr kumimoji="1"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SzPct val="50000"/>
                  <a:buChar char="l"/>
                  <a:defRPr kumimoji="1"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indent="0" algn="just">
                  <a:buClr>
                    <a:srgbClr val="3D06B8"/>
                  </a:buClr>
                  <a:buSzPct val="50000"/>
                  <a:buNone/>
                </a:pPr>
                <a:r>
                  <a:rPr lang="pt-BR" altLang="pt-BR" sz="1700" b="1" dirty="0" smtClean="0">
                    <a:solidFill>
                      <a:srgbClr val="13046A"/>
                    </a:solidFill>
                    <a:latin typeface="Arial" charset="0"/>
                  </a:rPr>
                  <a:t>Temperatura de Evaporação</a:t>
                </a:r>
                <a:endParaRPr lang="pt-BR" altLang="pt-BR" sz="1700" b="1" dirty="0">
                  <a:solidFill>
                    <a:srgbClr val="13046A"/>
                  </a:solidFill>
                  <a:latin typeface="Arial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6472280" y="5696563"/>
                <a:ext cx="990600" cy="37202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6472280" y="1959769"/>
                <a:ext cx="990600" cy="37202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6396080" y="3505200"/>
                <a:ext cx="990600" cy="761999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sz="1900" b="1" dirty="0" smtClean="0">
                    <a:latin typeface="+mn-lt"/>
                  </a:rPr>
                  <a:t>LIFT (</a:t>
                </a:r>
                <a:r>
                  <a:rPr kumimoji="0" lang="en-GB" sz="19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Symbol" panose="05050102010706020507" pitchFamily="18" charset="2"/>
                  </a:rPr>
                  <a:t>D</a:t>
                </a:r>
                <a:r>
                  <a:rPr kumimoji="0" lang="en-GB" sz="1900" b="1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P</a:t>
                </a:r>
                <a:r>
                  <a:rPr kumimoji="0" lang="en-GB" sz="1900" b="1" i="0" u="none" strike="noStrike" cap="none" normalizeH="0" baseline="-2500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cp</a:t>
                </a:r>
                <a:r>
                  <a:rPr kumimoji="0" lang="en-GB" sz="1900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)</a:t>
                </a:r>
                <a:endParaRPr kumimoji="0" lang="pt-BR" sz="1900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6" name="Rectangle 14"/>
              <p:cNvSpPr>
                <a:spLocks noChangeArrowheads="1"/>
              </p:cNvSpPr>
              <p:nvPr/>
            </p:nvSpPr>
            <p:spPr bwMode="auto">
              <a:xfrm>
                <a:off x="2542786" y="4579022"/>
                <a:ext cx="1800613" cy="2993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Char char="§"/>
                  <a:defRPr kumimoji="1"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SzPct val="50000"/>
                  <a:buChar char="l"/>
                  <a:defRPr kumimoji="1"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indent="0" algn="just">
                  <a:buClr>
                    <a:srgbClr val="3D06B8"/>
                  </a:buClr>
                  <a:buSzPct val="50000"/>
                  <a:buNone/>
                </a:pPr>
                <a:endParaRPr lang="pt-BR" altLang="pt-BR" sz="1700" b="1" dirty="0">
                  <a:solidFill>
                    <a:srgbClr val="13046A"/>
                  </a:solidFill>
                  <a:latin typeface="Arial" charset="0"/>
                </a:endParaRPr>
              </a:p>
            </p:txBody>
          </p:sp>
          <p:sp>
            <p:nvSpPr>
              <p:cNvPr id="27" name="Rectangle 14"/>
              <p:cNvSpPr>
                <a:spLocks noChangeArrowheads="1"/>
              </p:cNvSpPr>
              <p:nvPr/>
            </p:nvSpPr>
            <p:spPr bwMode="auto">
              <a:xfrm>
                <a:off x="2357006" y="4753360"/>
                <a:ext cx="1757794" cy="3653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Char char="§"/>
                  <a:defRPr kumimoji="1"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SzPct val="50000"/>
                  <a:buChar char="l"/>
                  <a:defRPr kumimoji="1"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indent="0" algn="just">
                  <a:buClr>
                    <a:srgbClr val="3D06B8"/>
                  </a:buClr>
                  <a:buSzPct val="50000"/>
                  <a:buNone/>
                </a:pPr>
                <a:r>
                  <a:rPr lang="pt-BR" altLang="pt-BR" sz="1700" b="1" dirty="0" smtClean="0">
                    <a:solidFill>
                      <a:srgbClr val="13046A"/>
                    </a:solidFill>
                    <a:latin typeface="Arial" charset="0"/>
                  </a:rPr>
                  <a:t>Água Gelada</a:t>
                </a:r>
                <a:endParaRPr lang="pt-BR" altLang="pt-BR" sz="1700" b="1" dirty="0">
                  <a:solidFill>
                    <a:srgbClr val="13046A"/>
                  </a:solidFill>
                  <a:latin typeface="Arial" charset="0"/>
                </a:endParaRPr>
              </a:p>
            </p:txBody>
          </p:sp>
          <p:sp>
            <p:nvSpPr>
              <p:cNvPr id="28" name="Rectangle 14"/>
              <p:cNvSpPr>
                <a:spLocks noChangeArrowheads="1"/>
              </p:cNvSpPr>
              <p:nvPr/>
            </p:nvSpPr>
            <p:spPr bwMode="auto">
              <a:xfrm>
                <a:off x="3157106" y="2895600"/>
                <a:ext cx="2024494" cy="60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bg2"/>
                  </a:buClr>
                  <a:buChar char="§"/>
                  <a:defRPr kumimoji="1"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bg2"/>
                  </a:buClr>
                  <a:buSzPct val="50000"/>
                  <a:buChar char="l"/>
                  <a:defRPr kumimoji="1"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indent="0" algn="ctr">
                  <a:buClr>
                    <a:srgbClr val="3D06B8"/>
                  </a:buClr>
                  <a:buSzPct val="50000"/>
                  <a:buNone/>
                </a:pPr>
                <a:r>
                  <a:rPr lang="pt-BR" altLang="pt-BR" sz="1700" b="1" dirty="0" smtClean="0">
                    <a:solidFill>
                      <a:srgbClr val="13046A"/>
                    </a:solidFill>
                    <a:latin typeface="Arial" charset="0"/>
                  </a:rPr>
                  <a:t>Água de Resfriamento</a:t>
                </a:r>
                <a:endParaRPr lang="pt-BR" altLang="pt-BR" sz="1700" b="1" dirty="0">
                  <a:solidFill>
                    <a:srgbClr val="13046A"/>
                  </a:solidFill>
                  <a:latin typeface="Arial" charset="0"/>
                </a:endParaRPr>
              </a:p>
            </p:txBody>
          </p:sp>
          <p:cxnSp>
            <p:nvCxnSpPr>
              <p:cNvPr id="5" name="Straight Arrow Connector 4"/>
              <p:cNvCxnSpPr/>
              <p:nvPr/>
            </p:nvCxnSpPr>
            <p:spPr bwMode="auto">
              <a:xfrm flipH="1">
                <a:off x="1855219" y="2145779"/>
                <a:ext cx="3397861" cy="0"/>
              </a:xfrm>
              <a:prstGeom prst="straightConnector1">
                <a:avLst/>
              </a:prstGeom>
              <a:solidFill>
                <a:schemeClr val="bg1"/>
              </a:solidFill>
              <a:ln w="762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2667000" y="5040930"/>
            <a:ext cx="747906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>
              <a:buClr>
                <a:srgbClr val="3D06B8"/>
              </a:buClr>
              <a:buSzPct val="50000"/>
              <a:buNone/>
            </a:pPr>
            <a:endParaRPr lang="pt-BR" altLang="pt-BR" sz="1700" b="1" dirty="0">
              <a:solidFill>
                <a:srgbClr val="13046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955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162800" cy="609600"/>
          </a:xfrm>
          <a:noFill/>
        </p:spPr>
        <p:txBody>
          <a:bodyPr/>
          <a:lstStyle/>
          <a:p>
            <a:r>
              <a:rPr lang="pt-BR" altLang="pt-BR" sz="3100" b="0" dirty="0" smtClean="0">
                <a:solidFill>
                  <a:schemeClr val="tx1"/>
                </a:solidFill>
              </a:rPr>
              <a:t>Eficiência Energética - Approach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2" y="1143000"/>
            <a:ext cx="7048500" cy="560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107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82000" cy="609600"/>
          </a:xfrm>
        </p:spPr>
        <p:txBody>
          <a:bodyPr/>
          <a:lstStyle/>
          <a:p>
            <a:r>
              <a:rPr lang="pt-BR" altLang="pt-BR" sz="3100" b="0" dirty="0">
                <a:solidFill>
                  <a:schemeClr val="tx1"/>
                </a:solidFill>
              </a:rPr>
              <a:t>Eficiência Energética - Approach</a:t>
            </a:r>
            <a:endParaRPr lang="pt-BR" altLang="pt-BR" sz="3100" b="0" dirty="0" smtClean="0">
              <a:solidFill>
                <a:schemeClr val="tx1"/>
              </a:solidFill>
            </a:endParaRPr>
          </a:p>
        </p:txBody>
      </p:sp>
      <p:sp>
        <p:nvSpPr>
          <p:cNvPr id="5123" name="Rectangle 14"/>
          <p:cNvSpPr>
            <a:spLocks noChangeArrowheads="1"/>
          </p:cNvSpPr>
          <p:nvPr/>
        </p:nvSpPr>
        <p:spPr bwMode="auto">
          <a:xfrm>
            <a:off x="533400" y="1600200"/>
            <a:ext cx="518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buClr>
                <a:srgbClr val="3D06B8"/>
              </a:buClr>
              <a:buSzPct val="50000"/>
              <a:buFont typeface="Monotype Sorts" pitchFamily="2" charset="2"/>
              <a:buChar char="n"/>
            </a:pPr>
            <a:r>
              <a:rPr lang="pt-BR" altLang="pt-BR" sz="2800" dirty="0" smtClean="0">
                <a:solidFill>
                  <a:srgbClr val="13046A"/>
                </a:solidFill>
                <a:latin typeface="Arial" charset="0"/>
              </a:rPr>
              <a:t>Approach no Condensador</a:t>
            </a:r>
            <a:endParaRPr lang="pt-BR" altLang="pt-BR" sz="2800" dirty="0">
              <a:solidFill>
                <a:srgbClr val="13046A"/>
              </a:solidFill>
              <a:latin typeface="Arial" charset="0"/>
            </a:endParaRPr>
          </a:p>
        </p:txBody>
      </p:sp>
      <p:graphicFrame>
        <p:nvGraphicFramePr>
          <p:cNvPr id="5124" name="Object 1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560991551"/>
              </p:ext>
            </p:extLst>
          </p:nvPr>
        </p:nvGraphicFramePr>
        <p:xfrm>
          <a:off x="874713" y="2286000"/>
          <a:ext cx="40417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ção" r:id="rId3" imgW="1091880" imgH="190440" progId="Equation.3">
                  <p:embed/>
                </p:oleObj>
              </mc:Choice>
              <mc:Fallback>
                <p:oleObj name="Equação" r:id="rId3" imgW="10918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2286000"/>
                        <a:ext cx="4041775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551360" y="3581400"/>
            <a:ext cx="472722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Char char="§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Char char="l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buClr>
                <a:srgbClr val="3D06B8"/>
              </a:buClr>
              <a:buSzPct val="50000"/>
              <a:buFont typeface="Monotype Sorts" pitchFamily="2" charset="2"/>
              <a:buChar char="n"/>
            </a:pPr>
            <a:r>
              <a:rPr lang="pt-BR" altLang="pt-BR" sz="2800" dirty="0" smtClean="0">
                <a:solidFill>
                  <a:srgbClr val="13046A"/>
                </a:solidFill>
                <a:latin typeface="Arial" charset="0"/>
              </a:rPr>
              <a:t>Approach no Evaporador</a:t>
            </a:r>
            <a:endParaRPr lang="pt-BR" altLang="pt-BR" sz="2800" dirty="0">
              <a:solidFill>
                <a:srgbClr val="13046A"/>
              </a:solidFill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62982744"/>
              </p:ext>
            </p:extLst>
          </p:nvPr>
        </p:nvGraphicFramePr>
        <p:xfrm>
          <a:off x="1105045" y="4267200"/>
          <a:ext cx="38544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ção" r:id="rId5" imgW="1041120" imgH="190440" progId="Equation.3">
                  <p:embed/>
                </p:oleObj>
              </mc:Choice>
              <mc:Fallback>
                <p:oleObj name="Equação" r:id="rId5" imgW="1041120" imgH="190440" progId="Equation.3">
                  <p:embed/>
                  <p:pic>
                    <p:nvPicPr>
                      <p:cNvPr id="0" name="Object 1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5045" y="4267200"/>
                        <a:ext cx="385445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09345-6F65-4A94-B4C5-3EA002B58048}" type="slidenum">
              <a:rPr lang="en-US" altLang="pt-BR" smtClean="0"/>
              <a:pPr>
                <a:defRPr/>
              </a:pPr>
              <a:t>9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9008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erson Climate Technology-white">
  <a:themeElements>
    <a:clrScheme name="">
      <a:dk1>
        <a:srgbClr val="0F245F"/>
      </a:dk1>
      <a:lt1>
        <a:srgbClr val="FFFFFF"/>
      </a:lt1>
      <a:dk2>
        <a:srgbClr val="FFCC00"/>
      </a:dk2>
      <a:lt2>
        <a:srgbClr val="969696"/>
      </a:lt2>
      <a:accent1>
        <a:srgbClr val="009900"/>
      </a:accent1>
      <a:accent2>
        <a:srgbClr val="FF0000"/>
      </a:accent2>
      <a:accent3>
        <a:srgbClr val="FFFFFF"/>
      </a:accent3>
      <a:accent4>
        <a:srgbClr val="0B1D50"/>
      </a:accent4>
      <a:accent5>
        <a:srgbClr val="AACAAA"/>
      </a:accent5>
      <a:accent6>
        <a:srgbClr val="E70000"/>
      </a:accent6>
      <a:hlink>
        <a:srgbClr val="0099CC"/>
      </a:hlink>
      <a:folHlink>
        <a:srgbClr val="CC0066"/>
      </a:folHlink>
    </a:clrScheme>
    <a:fontScheme name="Emerson Climate Technology-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Emerson Climate Technology-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son Climate Technology-whi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son Climate Technology-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Designs\Emerson Climate Technology-white.pot</Template>
  <TotalTime>4847</TotalTime>
  <Words>1263</Words>
  <Application>Microsoft Office PowerPoint</Application>
  <PresentationFormat>On-screen Show (4:3)</PresentationFormat>
  <Paragraphs>325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Emerson Climate Technology-white</vt:lpstr>
      <vt:lpstr>Equação</vt:lpstr>
      <vt:lpstr>Equation</vt:lpstr>
      <vt:lpstr>Projeto Demonstrativo para o Gerenciamento Integrado no Setor de Chillers</vt:lpstr>
      <vt:lpstr>Eficiência Energética – SI – COP</vt:lpstr>
      <vt:lpstr>Eficiência Energética - IP</vt:lpstr>
      <vt:lpstr>Eficiência Energética</vt:lpstr>
      <vt:lpstr>Eficiência Energética</vt:lpstr>
      <vt:lpstr>COP – Requisitos Mínimos IESNA/ANSI/ASHRAE Standard 90.1 </vt:lpstr>
      <vt:lpstr>Eficiência Energética - Approach</vt:lpstr>
      <vt:lpstr>Eficiência Energética - Approach</vt:lpstr>
      <vt:lpstr>Eficiência Energética - Approach</vt:lpstr>
      <vt:lpstr>Eficiência Energética - Approach</vt:lpstr>
      <vt:lpstr>Eficiência Energética - Approach</vt:lpstr>
      <vt:lpstr>Eficiência Energética - Approach</vt:lpstr>
      <vt:lpstr>Equações dos Trocadores de Calor</vt:lpstr>
      <vt:lpstr>Equações dos Trocadores de Calor</vt:lpstr>
      <vt:lpstr>PowerPoint Presentation</vt:lpstr>
      <vt:lpstr>PowerPoint Presentation</vt:lpstr>
      <vt:lpstr>PowerPoint Presentation</vt:lpstr>
      <vt:lpstr>PowerPoint Presentation</vt:lpstr>
      <vt:lpstr>Equações dos Trocadores de Calor</vt:lpstr>
      <vt:lpstr>O Conceito de Efetividade:</vt:lpstr>
      <vt:lpstr>O Conceito de Efetividade:</vt:lpstr>
      <vt:lpstr>COP – Requisitos Mínimos IESNA/ANSI/ASHRAE Standard 90.1 </vt:lpstr>
      <vt:lpstr>Condições AHRI Standard 550/590</vt:lpstr>
      <vt:lpstr>Condições AHRI Standard 550/590</vt:lpstr>
      <vt:lpstr>Condições AHRI Standard 550/590</vt:lpstr>
      <vt:lpstr>Condições AHRI Standard 550/590</vt:lpstr>
      <vt:lpstr>Condições AHRI Standard 550/590</vt:lpstr>
      <vt:lpstr>Condições AHRI Standard 550/590</vt:lpstr>
      <vt:lpstr>Condições AHRI Standard 550/590</vt:lpstr>
      <vt:lpstr>Condições AHRI Standard 550/590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LZHANG</dc:creator>
  <cp:lastModifiedBy>Leonilton Tomaz Cleto</cp:lastModifiedBy>
  <cp:revision>333</cp:revision>
  <cp:lastPrinted>2016-08-26T05:05:26Z</cp:lastPrinted>
  <dcterms:created xsi:type="dcterms:W3CDTF">2002-10-24T12:57:35Z</dcterms:created>
  <dcterms:modified xsi:type="dcterms:W3CDTF">2016-08-26T05:07:15Z</dcterms:modified>
</cp:coreProperties>
</file>