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61"/>
  </p:notesMasterIdLst>
  <p:handoutMasterIdLst>
    <p:handoutMasterId r:id="rId62"/>
  </p:handoutMasterIdLst>
  <p:sldIdLst>
    <p:sldId id="551" r:id="rId2"/>
    <p:sldId id="569" r:id="rId3"/>
    <p:sldId id="552" r:id="rId4"/>
    <p:sldId id="553" r:id="rId5"/>
    <p:sldId id="554" r:id="rId6"/>
    <p:sldId id="555" r:id="rId7"/>
    <p:sldId id="556" r:id="rId8"/>
    <p:sldId id="557" r:id="rId9"/>
    <p:sldId id="572" r:id="rId10"/>
    <p:sldId id="573" r:id="rId11"/>
    <p:sldId id="574" r:id="rId12"/>
    <p:sldId id="575" r:id="rId13"/>
    <p:sldId id="576" r:id="rId14"/>
    <p:sldId id="558" r:id="rId15"/>
    <p:sldId id="559" r:id="rId16"/>
    <p:sldId id="560" r:id="rId17"/>
    <p:sldId id="577" r:id="rId18"/>
    <p:sldId id="578" r:id="rId19"/>
    <p:sldId id="579" r:id="rId20"/>
    <p:sldId id="580" r:id="rId21"/>
    <p:sldId id="581" r:id="rId22"/>
    <p:sldId id="561" r:id="rId23"/>
    <p:sldId id="562" r:id="rId24"/>
    <p:sldId id="563" r:id="rId25"/>
    <p:sldId id="582" r:id="rId26"/>
    <p:sldId id="583" r:id="rId27"/>
    <p:sldId id="584" r:id="rId28"/>
    <p:sldId id="585" r:id="rId29"/>
    <p:sldId id="586" r:id="rId30"/>
    <p:sldId id="587" r:id="rId31"/>
    <p:sldId id="564" r:id="rId32"/>
    <p:sldId id="565" r:id="rId33"/>
    <p:sldId id="588" r:id="rId34"/>
    <p:sldId id="589" r:id="rId35"/>
    <p:sldId id="590" r:id="rId36"/>
    <p:sldId id="566" r:id="rId37"/>
    <p:sldId id="567" r:id="rId38"/>
    <p:sldId id="568" r:id="rId39"/>
    <p:sldId id="570" r:id="rId40"/>
    <p:sldId id="571" r:id="rId41"/>
    <p:sldId id="591" r:id="rId42"/>
    <p:sldId id="592" r:id="rId43"/>
    <p:sldId id="593" r:id="rId44"/>
    <p:sldId id="594" r:id="rId45"/>
    <p:sldId id="595" r:id="rId46"/>
    <p:sldId id="596" r:id="rId47"/>
    <p:sldId id="597" r:id="rId48"/>
    <p:sldId id="598" r:id="rId49"/>
    <p:sldId id="599" r:id="rId50"/>
    <p:sldId id="600" r:id="rId51"/>
    <p:sldId id="601" r:id="rId52"/>
    <p:sldId id="602" r:id="rId53"/>
    <p:sldId id="603" r:id="rId54"/>
    <p:sldId id="604" r:id="rId55"/>
    <p:sldId id="605" r:id="rId56"/>
    <p:sldId id="606" r:id="rId57"/>
    <p:sldId id="607" r:id="rId58"/>
    <p:sldId id="608" r:id="rId59"/>
    <p:sldId id="609" r:id="rId60"/>
  </p:sldIdLst>
  <p:sldSz cx="9144000" cy="6858000" type="screen4x3"/>
  <p:notesSz cx="7104063" cy="10234613"/>
  <p:defaultTextStyle>
    <a:defPPr>
      <a:defRPr lang="en-US"/>
    </a:defPPr>
    <a:lvl1pPr algn="l" rtl="0" eaLnBrk="0" fontAlgn="base" hangingPunct="0">
      <a:spcBef>
        <a:spcPct val="0"/>
      </a:spcBef>
      <a:spcAft>
        <a:spcPct val="0"/>
      </a:spcAft>
      <a:defRPr sz="8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8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8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8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800" kern="1200">
        <a:solidFill>
          <a:schemeClr val="tx1"/>
        </a:solidFill>
        <a:latin typeface="Times New Roman" pitchFamily="18" charset="0"/>
        <a:ea typeface="+mn-ea"/>
        <a:cs typeface="+mn-cs"/>
      </a:defRPr>
    </a:lvl5pPr>
    <a:lvl6pPr marL="2286000" algn="l" defTabSz="914400" rtl="0" eaLnBrk="1" latinLnBrk="0" hangingPunct="1">
      <a:defRPr sz="800" kern="1200">
        <a:solidFill>
          <a:schemeClr val="tx1"/>
        </a:solidFill>
        <a:latin typeface="Times New Roman" pitchFamily="18" charset="0"/>
        <a:ea typeface="+mn-ea"/>
        <a:cs typeface="+mn-cs"/>
      </a:defRPr>
    </a:lvl6pPr>
    <a:lvl7pPr marL="2743200" algn="l" defTabSz="914400" rtl="0" eaLnBrk="1" latinLnBrk="0" hangingPunct="1">
      <a:defRPr sz="800" kern="1200">
        <a:solidFill>
          <a:schemeClr val="tx1"/>
        </a:solidFill>
        <a:latin typeface="Times New Roman" pitchFamily="18" charset="0"/>
        <a:ea typeface="+mn-ea"/>
        <a:cs typeface="+mn-cs"/>
      </a:defRPr>
    </a:lvl7pPr>
    <a:lvl8pPr marL="3200400" algn="l" defTabSz="914400" rtl="0" eaLnBrk="1" latinLnBrk="0" hangingPunct="1">
      <a:defRPr sz="800" kern="1200">
        <a:solidFill>
          <a:schemeClr val="tx1"/>
        </a:solidFill>
        <a:latin typeface="Times New Roman" pitchFamily="18" charset="0"/>
        <a:ea typeface="+mn-ea"/>
        <a:cs typeface="+mn-cs"/>
      </a:defRPr>
    </a:lvl8pPr>
    <a:lvl9pPr marL="3657600" algn="l" defTabSz="914400" rtl="0" eaLnBrk="1" latinLnBrk="0" hangingPunct="1">
      <a:defRPr sz="8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66"/>
    <a:srgbClr val="000099"/>
    <a:srgbClr val="CC3300"/>
    <a:srgbClr val="13046A"/>
    <a:srgbClr val="FF9900"/>
    <a:srgbClr val="0000CC"/>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3" autoAdjust="0"/>
    <p:restoredTop sz="94580" autoAdjust="0"/>
  </p:normalViewPr>
  <p:slideViewPr>
    <p:cSldViewPr>
      <p:cViewPr varScale="1">
        <p:scale>
          <a:sx n="67" d="100"/>
          <a:sy n="67" d="100"/>
        </p:scale>
        <p:origin x="-138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2" d="100"/>
          <a:sy n="62" d="100"/>
        </p:scale>
        <p:origin x="-2490" y="-90"/>
      </p:cViewPr>
      <p:guideLst>
        <p:guide orient="horz" pos="3224"/>
        <p:guide pos="223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emf"/><Relationship Id="rId4" Type="http://schemas.openxmlformats.org/officeDocument/2006/relationships/image" Target="../media/image7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307842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75" tIns="49538" rIns="99075" bIns="49538" numCol="1" anchor="t" anchorCtr="0" compatLnSpc="1">
            <a:prstTxWarp prst="textNoShape">
              <a:avLst/>
            </a:prstTxWarp>
          </a:bodyPr>
          <a:lstStyle>
            <a:lvl1pPr algn="l">
              <a:defRPr sz="1300"/>
            </a:lvl1pPr>
          </a:lstStyle>
          <a:p>
            <a:pPr>
              <a:defRPr/>
            </a:pPr>
            <a:endParaRPr lang="pt-PT" altLang="pt-BR"/>
          </a:p>
        </p:txBody>
      </p:sp>
      <p:sp>
        <p:nvSpPr>
          <p:cNvPr id="76803" name="Rectangle 3"/>
          <p:cNvSpPr>
            <a:spLocks noGrp="1" noChangeArrowheads="1"/>
          </p:cNvSpPr>
          <p:nvPr>
            <p:ph type="dt" sz="quarter" idx="1"/>
          </p:nvPr>
        </p:nvSpPr>
        <p:spPr bwMode="auto">
          <a:xfrm>
            <a:off x="4023992" y="0"/>
            <a:ext cx="307842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75" tIns="49538" rIns="99075" bIns="49538" numCol="1" anchor="t" anchorCtr="0" compatLnSpc="1">
            <a:prstTxWarp prst="textNoShape">
              <a:avLst/>
            </a:prstTxWarp>
          </a:bodyPr>
          <a:lstStyle>
            <a:lvl1pPr algn="r">
              <a:defRPr sz="1300"/>
            </a:lvl1pPr>
          </a:lstStyle>
          <a:p>
            <a:pPr>
              <a:defRPr/>
            </a:pPr>
            <a:endParaRPr lang="pt-PT" altLang="pt-BR"/>
          </a:p>
        </p:txBody>
      </p:sp>
      <p:sp>
        <p:nvSpPr>
          <p:cNvPr id="76804" name="Rectangle 4"/>
          <p:cNvSpPr>
            <a:spLocks noGrp="1" noChangeArrowheads="1"/>
          </p:cNvSpPr>
          <p:nvPr>
            <p:ph type="ftr" sz="quarter" idx="2"/>
          </p:nvPr>
        </p:nvSpPr>
        <p:spPr bwMode="auto">
          <a:xfrm>
            <a:off x="0" y="9721106"/>
            <a:ext cx="307842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75" tIns="49538" rIns="99075" bIns="49538" numCol="1" anchor="b" anchorCtr="0" compatLnSpc="1">
            <a:prstTxWarp prst="textNoShape">
              <a:avLst/>
            </a:prstTxWarp>
          </a:bodyPr>
          <a:lstStyle>
            <a:lvl1pPr algn="l">
              <a:defRPr sz="1300"/>
            </a:lvl1pPr>
          </a:lstStyle>
          <a:p>
            <a:pPr>
              <a:defRPr/>
            </a:pPr>
            <a:endParaRPr lang="pt-PT" altLang="pt-BR"/>
          </a:p>
        </p:txBody>
      </p:sp>
      <p:sp>
        <p:nvSpPr>
          <p:cNvPr id="76805" name="Rectangle 5"/>
          <p:cNvSpPr>
            <a:spLocks noGrp="1" noChangeArrowheads="1"/>
          </p:cNvSpPr>
          <p:nvPr>
            <p:ph type="sldNum" sz="quarter" idx="3"/>
          </p:nvPr>
        </p:nvSpPr>
        <p:spPr bwMode="auto">
          <a:xfrm>
            <a:off x="4023992" y="9721106"/>
            <a:ext cx="307842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75" tIns="49538" rIns="99075" bIns="49538" numCol="1" anchor="b" anchorCtr="0" compatLnSpc="1">
            <a:prstTxWarp prst="textNoShape">
              <a:avLst/>
            </a:prstTxWarp>
          </a:bodyPr>
          <a:lstStyle>
            <a:lvl1pPr algn="r">
              <a:defRPr sz="1300"/>
            </a:lvl1pPr>
          </a:lstStyle>
          <a:p>
            <a:fld id="{D309B254-4D14-4346-A224-E8FB34B88114}" type="slidenum">
              <a:rPr lang="pt-PT" altLang="pt-BR"/>
              <a:pPr/>
              <a:t>‹#›</a:t>
            </a:fld>
            <a:endParaRPr lang="pt-PT" altLang="pt-BR"/>
          </a:p>
        </p:txBody>
      </p:sp>
    </p:spTree>
    <p:extLst>
      <p:ext uri="{BB962C8B-B14F-4D97-AF65-F5344CB8AC3E}">
        <p14:creationId xmlns:p14="http://schemas.microsoft.com/office/powerpoint/2010/main" val="331620767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7842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75" tIns="49538" rIns="99075" bIns="49538" numCol="1" anchor="ctr" anchorCtr="0" compatLnSpc="1">
            <a:prstTxWarp prst="textNoShape">
              <a:avLst/>
            </a:prstTxWarp>
          </a:bodyPr>
          <a:lstStyle>
            <a:lvl1pPr algn="l">
              <a:defRPr sz="1300"/>
            </a:lvl1pPr>
          </a:lstStyle>
          <a:p>
            <a:pPr>
              <a:defRPr/>
            </a:pPr>
            <a:endParaRPr lang="en-US" altLang="pt-BR"/>
          </a:p>
        </p:txBody>
      </p:sp>
      <p:sp>
        <p:nvSpPr>
          <p:cNvPr id="22531" name="Rectangle 3"/>
          <p:cNvSpPr>
            <a:spLocks noGrp="1" noChangeArrowheads="1"/>
          </p:cNvSpPr>
          <p:nvPr>
            <p:ph type="dt" idx="1"/>
          </p:nvPr>
        </p:nvSpPr>
        <p:spPr bwMode="auto">
          <a:xfrm>
            <a:off x="4025636" y="0"/>
            <a:ext cx="307842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75" tIns="49538" rIns="99075" bIns="49538" numCol="1" anchor="ctr" anchorCtr="0" compatLnSpc="1">
            <a:prstTxWarp prst="textNoShape">
              <a:avLst/>
            </a:prstTxWarp>
          </a:bodyPr>
          <a:lstStyle>
            <a:lvl1pPr algn="r">
              <a:defRPr sz="1300"/>
            </a:lvl1pPr>
          </a:lstStyle>
          <a:p>
            <a:pPr>
              <a:defRPr/>
            </a:pPr>
            <a:endParaRPr lang="en-US" altLang="pt-BR"/>
          </a:p>
        </p:txBody>
      </p:sp>
      <p:sp>
        <p:nvSpPr>
          <p:cNvPr id="14340" name="Rectangle 4"/>
          <p:cNvSpPr>
            <a:spLocks noGrp="1" noRot="1" noChangeAspect="1" noChangeArrowheads="1" noTextEdit="1"/>
          </p:cNvSpPr>
          <p:nvPr>
            <p:ph type="sldImg" idx="2"/>
          </p:nvPr>
        </p:nvSpPr>
        <p:spPr bwMode="auto">
          <a:xfrm>
            <a:off x="995363" y="768350"/>
            <a:ext cx="5113337"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533" name="Rectangle 5"/>
          <p:cNvSpPr>
            <a:spLocks noGrp="1" noChangeArrowheads="1"/>
          </p:cNvSpPr>
          <p:nvPr>
            <p:ph type="body" sz="quarter" idx="3"/>
          </p:nvPr>
        </p:nvSpPr>
        <p:spPr bwMode="auto">
          <a:xfrm>
            <a:off x="947209" y="4861441"/>
            <a:ext cx="5209646"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75" tIns="49538" rIns="99075" bIns="49538" numCol="1" anchor="ctr" anchorCtr="0" compatLnSpc="1">
            <a:prstTxWarp prst="textNoShape">
              <a:avLst/>
            </a:prstTxWarp>
          </a:bodyPr>
          <a:lstStyle/>
          <a:p>
            <a:pPr lvl="0"/>
            <a:r>
              <a:rPr lang="en-US" altLang="pt-BR" noProof="0" smtClean="0"/>
              <a:t>Click to edit Master text styles</a:t>
            </a:r>
          </a:p>
          <a:p>
            <a:pPr lvl="1"/>
            <a:r>
              <a:rPr lang="en-US" altLang="pt-BR" noProof="0" smtClean="0"/>
              <a:t>Second level</a:t>
            </a:r>
          </a:p>
          <a:p>
            <a:pPr lvl="2"/>
            <a:r>
              <a:rPr lang="en-US" altLang="pt-BR" noProof="0" smtClean="0"/>
              <a:t>Third level</a:t>
            </a:r>
          </a:p>
          <a:p>
            <a:pPr lvl="3"/>
            <a:r>
              <a:rPr lang="en-US" altLang="pt-BR" noProof="0" smtClean="0"/>
              <a:t>Fourth level</a:t>
            </a:r>
          </a:p>
          <a:p>
            <a:pPr lvl="4"/>
            <a:r>
              <a:rPr lang="en-US" altLang="pt-BR" noProof="0" smtClean="0"/>
              <a:t>Fifth level</a:t>
            </a:r>
          </a:p>
        </p:txBody>
      </p:sp>
      <p:sp>
        <p:nvSpPr>
          <p:cNvPr id="22534" name="Rectangle 6"/>
          <p:cNvSpPr>
            <a:spLocks noGrp="1" noChangeArrowheads="1"/>
          </p:cNvSpPr>
          <p:nvPr>
            <p:ph type="ftr" sz="quarter" idx="4"/>
          </p:nvPr>
        </p:nvSpPr>
        <p:spPr bwMode="auto">
          <a:xfrm>
            <a:off x="0" y="9722882"/>
            <a:ext cx="307842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75" tIns="49538" rIns="99075" bIns="49538" numCol="1" anchor="b" anchorCtr="0" compatLnSpc="1">
            <a:prstTxWarp prst="textNoShape">
              <a:avLst/>
            </a:prstTxWarp>
          </a:bodyPr>
          <a:lstStyle>
            <a:lvl1pPr algn="l">
              <a:defRPr sz="1300"/>
            </a:lvl1pPr>
          </a:lstStyle>
          <a:p>
            <a:pPr>
              <a:defRPr/>
            </a:pPr>
            <a:endParaRPr lang="en-US" altLang="pt-BR"/>
          </a:p>
        </p:txBody>
      </p:sp>
      <p:sp>
        <p:nvSpPr>
          <p:cNvPr id="22535" name="Rectangle 7"/>
          <p:cNvSpPr>
            <a:spLocks noGrp="1" noChangeArrowheads="1"/>
          </p:cNvSpPr>
          <p:nvPr>
            <p:ph type="sldNum" sz="quarter" idx="5"/>
          </p:nvPr>
        </p:nvSpPr>
        <p:spPr bwMode="auto">
          <a:xfrm>
            <a:off x="4025636" y="9722882"/>
            <a:ext cx="307842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75" tIns="49538" rIns="99075" bIns="49538" numCol="1" anchor="b" anchorCtr="0" compatLnSpc="1">
            <a:prstTxWarp prst="textNoShape">
              <a:avLst/>
            </a:prstTxWarp>
          </a:bodyPr>
          <a:lstStyle>
            <a:lvl1pPr algn="r">
              <a:defRPr sz="1300"/>
            </a:lvl1pPr>
          </a:lstStyle>
          <a:p>
            <a:fld id="{2DCF1271-42EF-4BCF-8428-8128763D4FC0}" type="slidenum">
              <a:rPr lang="en-US" altLang="pt-BR"/>
              <a:pPr/>
              <a:t>‹#›</a:t>
            </a:fld>
            <a:endParaRPr lang="en-US" altLang="pt-BR"/>
          </a:p>
        </p:txBody>
      </p:sp>
    </p:spTree>
    <p:extLst>
      <p:ext uri="{BB962C8B-B14F-4D97-AF65-F5344CB8AC3E}">
        <p14:creationId xmlns:p14="http://schemas.microsoft.com/office/powerpoint/2010/main" val="1461323012"/>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Tree>
    <p:extLst>
      <p:ext uri="{BB962C8B-B14F-4D97-AF65-F5344CB8AC3E}">
        <p14:creationId xmlns:p14="http://schemas.microsoft.com/office/powerpoint/2010/main" val="669955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Rot="1" noChangeAspect="1" noChangeArrowheads="1" noTextEdit="1"/>
          </p:cNvSpPr>
          <p:nvPr>
            <p:ph type="sldImg"/>
          </p:nvPr>
        </p:nvSpPr>
        <p:spPr>
          <a:xfrm>
            <a:off x="982663" y="757238"/>
            <a:ext cx="5154612" cy="3867150"/>
          </a:xfrm>
          <a:ln/>
        </p:spPr>
      </p:sp>
      <p:sp>
        <p:nvSpPr>
          <p:cNvPr id="391171" name="Rectangle 3"/>
          <p:cNvSpPr>
            <a:spLocks noGrp="1" noChangeArrowheads="1"/>
          </p:cNvSpPr>
          <p:nvPr>
            <p:ph type="body" idx="1"/>
          </p:nvPr>
        </p:nvSpPr>
        <p:spPr>
          <a:xfrm>
            <a:off x="450582" y="4861442"/>
            <a:ext cx="6224278" cy="4419008"/>
          </a:xfrm>
        </p:spPr>
        <p:txBody>
          <a:bodyPr lIns="97438" tIns="48720" rIns="97438" bIns="48720" anchor="t"/>
          <a:lstStyle/>
          <a:p>
            <a:endParaRPr lang="en-US" altLang="pt-BR" dirty="0"/>
          </a:p>
        </p:txBody>
      </p:sp>
    </p:spTree>
    <p:extLst>
      <p:ext uri="{BB962C8B-B14F-4D97-AF65-F5344CB8AC3E}">
        <p14:creationId xmlns:p14="http://schemas.microsoft.com/office/powerpoint/2010/main" val="2252976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Rot="1" noChangeAspect="1" noChangeArrowheads="1" noTextEdit="1"/>
          </p:cNvSpPr>
          <p:nvPr>
            <p:ph type="sldImg"/>
          </p:nvPr>
        </p:nvSpPr>
        <p:spPr>
          <a:xfrm>
            <a:off x="982663" y="757238"/>
            <a:ext cx="5154612" cy="3867150"/>
          </a:xfrm>
          <a:ln/>
        </p:spPr>
      </p:sp>
      <p:sp>
        <p:nvSpPr>
          <p:cNvPr id="382979" name="Rectangle 3"/>
          <p:cNvSpPr>
            <a:spLocks noGrp="1" noChangeArrowheads="1"/>
          </p:cNvSpPr>
          <p:nvPr>
            <p:ph type="body" idx="1"/>
          </p:nvPr>
        </p:nvSpPr>
        <p:spPr>
          <a:xfrm>
            <a:off x="450582" y="4861442"/>
            <a:ext cx="6224278" cy="4419008"/>
          </a:xfrm>
        </p:spPr>
        <p:txBody>
          <a:bodyPr lIns="97438" tIns="48720" rIns="97438" bIns="48720" anchor="t"/>
          <a:lstStyle/>
          <a:p>
            <a:endParaRPr lang="en-US" altLang="pt-BR" dirty="0"/>
          </a:p>
        </p:txBody>
      </p:sp>
    </p:spTree>
    <p:extLst>
      <p:ext uri="{BB962C8B-B14F-4D97-AF65-F5344CB8AC3E}">
        <p14:creationId xmlns:p14="http://schemas.microsoft.com/office/powerpoint/2010/main" val="465478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Rot="1" noChangeAspect="1" noChangeArrowheads="1" noTextEdit="1"/>
          </p:cNvSpPr>
          <p:nvPr>
            <p:ph type="sldImg"/>
          </p:nvPr>
        </p:nvSpPr>
        <p:spPr>
          <a:xfrm>
            <a:off x="982663" y="757238"/>
            <a:ext cx="5154612" cy="3867150"/>
          </a:xfrm>
          <a:ln/>
        </p:spPr>
      </p:sp>
      <p:sp>
        <p:nvSpPr>
          <p:cNvPr id="393219" name="Rectangle 3"/>
          <p:cNvSpPr>
            <a:spLocks noGrp="1" noChangeArrowheads="1"/>
          </p:cNvSpPr>
          <p:nvPr>
            <p:ph type="body" idx="1"/>
          </p:nvPr>
        </p:nvSpPr>
        <p:spPr>
          <a:xfrm>
            <a:off x="450582" y="4861442"/>
            <a:ext cx="6224278" cy="4419008"/>
          </a:xfrm>
        </p:spPr>
        <p:txBody>
          <a:bodyPr lIns="97438" tIns="48720" rIns="97438" bIns="48720" anchor="t"/>
          <a:lstStyle/>
          <a:p>
            <a:endParaRPr lang="en-US" altLang="pt-BR" dirty="0"/>
          </a:p>
        </p:txBody>
      </p:sp>
    </p:spTree>
    <p:extLst>
      <p:ext uri="{BB962C8B-B14F-4D97-AF65-F5344CB8AC3E}">
        <p14:creationId xmlns:p14="http://schemas.microsoft.com/office/powerpoint/2010/main" val="1892290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Rot="1" noChangeAspect="1" noChangeArrowheads="1" noTextEdit="1"/>
          </p:cNvSpPr>
          <p:nvPr>
            <p:ph type="sldImg"/>
          </p:nvPr>
        </p:nvSpPr>
        <p:spPr>
          <a:xfrm>
            <a:off x="982663" y="757238"/>
            <a:ext cx="5154612" cy="3867150"/>
          </a:xfrm>
          <a:ln/>
        </p:spPr>
      </p:sp>
      <p:sp>
        <p:nvSpPr>
          <p:cNvPr id="385027" name="Rectangle 3"/>
          <p:cNvSpPr>
            <a:spLocks noGrp="1" noChangeArrowheads="1"/>
          </p:cNvSpPr>
          <p:nvPr>
            <p:ph type="body" idx="1"/>
          </p:nvPr>
        </p:nvSpPr>
        <p:spPr>
          <a:xfrm>
            <a:off x="450582" y="4861442"/>
            <a:ext cx="6224278" cy="4419008"/>
          </a:xfrm>
        </p:spPr>
        <p:txBody>
          <a:bodyPr lIns="97438" tIns="48720" rIns="97438" bIns="48720" anchor="t"/>
          <a:lstStyle/>
          <a:p>
            <a:endParaRPr lang="en-US" altLang="pt-BR" dirty="0"/>
          </a:p>
        </p:txBody>
      </p:sp>
    </p:spTree>
    <p:extLst>
      <p:ext uri="{BB962C8B-B14F-4D97-AF65-F5344CB8AC3E}">
        <p14:creationId xmlns:p14="http://schemas.microsoft.com/office/powerpoint/2010/main" val="1379934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Rot="1" noChangeAspect="1" noChangeArrowheads="1" noTextEdit="1"/>
          </p:cNvSpPr>
          <p:nvPr>
            <p:ph type="sldImg"/>
          </p:nvPr>
        </p:nvSpPr>
        <p:spPr>
          <a:xfrm>
            <a:off x="982663" y="757238"/>
            <a:ext cx="5154612" cy="3867150"/>
          </a:xfrm>
          <a:ln/>
        </p:spPr>
      </p:sp>
      <p:sp>
        <p:nvSpPr>
          <p:cNvPr id="405507" name="Rectangle 3"/>
          <p:cNvSpPr>
            <a:spLocks noGrp="1" noChangeArrowheads="1"/>
          </p:cNvSpPr>
          <p:nvPr>
            <p:ph type="body" idx="1"/>
          </p:nvPr>
        </p:nvSpPr>
        <p:spPr>
          <a:xfrm>
            <a:off x="450582" y="4861442"/>
            <a:ext cx="6224278" cy="4419008"/>
          </a:xfrm>
        </p:spPr>
        <p:txBody>
          <a:bodyPr lIns="97438" tIns="48720" rIns="97438" bIns="48720" anchor="t"/>
          <a:lstStyle/>
          <a:p>
            <a:endParaRPr lang="en-US" altLang="pt-BR" dirty="0"/>
          </a:p>
        </p:txBody>
      </p:sp>
    </p:spTree>
    <p:extLst>
      <p:ext uri="{BB962C8B-B14F-4D97-AF65-F5344CB8AC3E}">
        <p14:creationId xmlns:p14="http://schemas.microsoft.com/office/powerpoint/2010/main" val="1900088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Rot="1" noChangeAspect="1" noChangeArrowheads="1" noTextEdit="1"/>
          </p:cNvSpPr>
          <p:nvPr>
            <p:ph type="sldImg"/>
          </p:nvPr>
        </p:nvSpPr>
        <p:spPr>
          <a:xfrm>
            <a:off x="982663" y="757238"/>
            <a:ext cx="5154612" cy="3867150"/>
          </a:xfrm>
          <a:ln/>
        </p:spPr>
      </p:sp>
      <p:sp>
        <p:nvSpPr>
          <p:cNvPr id="395267" name="Rectangle 3"/>
          <p:cNvSpPr>
            <a:spLocks noGrp="1" noChangeArrowheads="1"/>
          </p:cNvSpPr>
          <p:nvPr>
            <p:ph type="body" idx="1"/>
          </p:nvPr>
        </p:nvSpPr>
        <p:spPr>
          <a:xfrm>
            <a:off x="450582" y="4861442"/>
            <a:ext cx="6224278" cy="4419008"/>
          </a:xfrm>
        </p:spPr>
        <p:txBody>
          <a:bodyPr lIns="97438" tIns="48720" rIns="97438" bIns="48720" anchor="t"/>
          <a:lstStyle/>
          <a:p>
            <a:endParaRPr lang="en-US" altLang="pt-BR" dirty="0"/>
          </a:p>
        </p:txBody>
      </p:sp>
    </p:spTree>
    <p:extLst>
      <p:ext uri="{BB962C8B-B14F-4D97-AF65-F5344CB8AC3E}">
        <p14:creationId xmlns:p14="http://schemas.microsoft.com/office/powerpoint/2010/main" val="1347837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Rot="1" noChangeAspect="1" noChangeArrowheads="1" noTextEdit="1"/>
          </p:cNvSpPr>
          <p:nvPr>
            <p:ph type="sldImg"/>
          </p:nvPr>
        </p:nvSpPr>
        <p:spPr>
          <a:xfrm>
            <a:off x="982663" y="757238"/>
            <a:ext cx="5154612" cy="3867150"/>
          </a:xfrm>
          <a:ln/>
        </p:spPr>
      </p:sp>
      <p:sp>
        <p:nvSpPr>
          <p:cNvPr id="387075" name="Rectangle 3"/>
          <p:cNvSpPr>
            <a:spLocks noGrp="1" noChangeArrowheads="1"/>
          </p:cNvSpPr>
          <p:nvPr>
            <p:ph type="body" idx="1"/>
          </p:nvPr>
        </p:nvSpPr>
        <p:spPr>
          <a:xfrm>
            <a:off x="450582" y="4861442"/>
            <a:ext cx="6224278" cy="4419008"/>
          </a:xfrm>
        </p:spPr>
        <p:txBody>
          <a:bodyPr lIns="97438" tIns="48720" rIns="97438" bIns="48720" anchor="t"/>
          <a:lstStyle/>
          <a:p>
            <a:endParaRPr lang="en-US" altLang="pt-BR" dirty="0"/>
          </a:p>
        </p:txBody>
      </p:sp>
    </p:spTree>
    <p:extLst>
      <p:ext uri="{BB962C8B-B14F-4D97-AF65-F5344CB8AC3E}">
        <p14:creationId xmlns:p14="http://schemas.microsoft.com/office/powerpoint/2010/main" val="3418430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a:defRPr sz="900">
                <a:solidFill>
                  <a:schemeClr val="tx1"/>
                </a:solidFill>
                <a:latin typeface="Times New Roman" pitchFamily="18" charset="0"/>
              </a:defRPr>
            </a:lvl1pPr>
            <a:lvl2pPr marL="804986" indent="-309610">
              <a:defRPr sz="900">
                <a:solidFill>
                  <a:schemeClr val="tx1"/>
                </a:solidFill>
                <a:latin typeface="Times New Roman" pitchFamily="18" charset="0"/>
              </a:defRPr>
            </a:lvl2pPr>
            <a:lvl3pPr marL="1238441" indent="-247688">
              <a:defRPr sz="900">
                <a:solidFill>
                  <a:schemeClr val="tx1"/>
                </a:solidFill>
                <a:latin typeface="Times New Roman" pitchFamily="18" charset="0"/>
              </a:defRPr>
            </a:lvl3pPr>
            <a:lvl4pPr marL="1733817" indent="-247688">
              <a:defRPr sz="900">
                <a:solidFill>
                  <a:schemeClr val="tx1"/>
                </a:solidFill>
                <a:latin typeface="Times New Roman" pitchFamily="18" charset="0"/>
              </a:defRPr>
            </a:lvl4pPr>
            <a:lvl5pPr marL="2229193" indent="-247688">
              <a:defRPr sz="900">
                <a:solidFill>
                  <a:schemeClr val="tx1"/>
                </a:solidFill>
                <a:latin typeface="Times New Roman" pitchFamily="18" charset="0"/>
              </a:defRPr>
            </a:lvl5pPr>
            <a:lvl6pPr marL="2724569" indent="-247688" eaLnBrk="0" fontAlgn="base" hangingPunct="0">
              <a:spcBef>
                <a:spcPct val="0"/>
              </a:spcBef>
              <a:spcAft>
                <a:spcPct val="0"/>
              </a:spcAft>
              <a:defRPr sz="900">
                <a:solidFill>
                  <a:schemeClr val="tx1"/>
                </a:solidFill>
                <a:latin typeface="Times New Roman" pitchFamily="18" charset="0"/>
              </a:defRPr>
            </a:lvl6pPr>
            <a:lvl7pPr marL="3219945" indent="-247688" eaLnBrk="0" fontAlgn="base" hangingPunct="0">
              <a:spcBef>
                <a:spcPct val="0"/>
              </a:spcBef>
              <a:spcAft>
                <a:spcPct val="0"/>
              </a:spcAft>
              <a:defRPr sz="900">
                <a:solidFill>
                  <a:schemeClr val="tx1"/>
                </a:solidFill>
                <a:latin typeface="Times New Roman" pitchFamily="18" charset="0"/>
              </a:defRPr>
            </a:lvl7pPr>
            <a:lvl8pPr marL="3715322" indent="-247688" eaLnBrk="0" fontAlgn="base" hangingPunct="0">
              <a:spcBef>
                <a:spcPct val="0"/>
              </a:spcBef>
              <a:spcAft>
                <a:spcPct val="0"/>
              </a:spcAft>
              <a:defRPr sz="900">
                <a:solidFill>
                  <a:schemeClr val="tx1"/>
                </a:solidFill>
                <a:latin typeface="Times New Roman" pitchFamily="18" charset="0"/>
              </a:defRPr>
            </a:lvl8pPr>
            <a:lvl9pPr marL="4210698" indent="-247688" eaLnBrk="0" fontAlgn="base" hangingPunct="0">
              <a:spcBef>
                <a:spcPct val="0"/>
              </a:spcBef>
              <a:spcAft>
                <a:spcPct val="0"/>
              </a:spcAft>
              <a:defRPr sz="900">
                <a:solidFill>
                  <a:schemeClr val="tx1"/>
                </a:solidFill>
                <a:latin typeface="Times New Roman" pitchFamily="18" charset="0"/>
              </a:defRPr>
            </a:lvl9pPr>
          </a:lstStyle>
          <a:p>
            <a:fld id="{B5E5D712-8D12-42EC-B193-40989D826D3B}" type="slidenum">
              <a:rPr lang="en-US" altLang="pt-BR" sz="1300"/>
              <a:pPr/>
              <a:t>35</a:t>
            </a:fld>
            <a:endParaRPr lang="en-US" altLang="pt-BR" sz="1300"/>
          </a:p>
        </p:txBody>
      </p:sp>
      <p:sp>
        <p:nvSpPr>
          <p:cNvPr id="130051" name="Rectangle 2"/>
          <p:cNvSpPr>
            <a:spLocks noGrp="1" noRot="1" noChangeAspect="1" noChangeArrowheads="1" noTextEdit="1"/>
          </p:cNvSpPr>
          <p:nvPr>
            <p:ph type="sldImg"/>
          </p:nvPr>
        </p:nvSpPr>
        <p:spPr>
          <a:xfrm>
            <a:off x="982663" y="757238"/>
            <a:ext cx="5154612" cy="3867150"/>
          </a:xfrm>
          <a:ln/>
        </p:spPr>
      </p:sp>
      <p:sp>
        <p:nvSpPr>
          <p:cNvPr id="130052" name="Rectangle 3"/>
          <p:cNvSpPr>
            <a:spLocks noGrp="1" noChangeArrowheads="1"/>
          </p:cNvSpPr>
          <p:nvPr>
            <p:ph type="body" idx="1"/>
          </p:nvPr>
        </p:nvSpPr>
        <p:spPr>
          <a:xfrm>
            <a:off x="450582" y="4861442"/>
            <a:ext cx="6224278" cy="4419008"/>
          </a:xfrm>
          <a:noFill/>
        </p:spPr>
        <p:txBody>
          <a:bodyPr lIns="97438" tIns="48720" rIns="97438" bIns="48720" anchor="t"/>
          <a:lstStyle/>
          <a:p>
            <a:pPr eaLnBrk="1" hangingPunct="1"/>
            <a:r>
              <a:rPr lang="en-US" altLang="pt-BR" smtClean="0"/>
              <a:t>The primary purpose of the </a:t>
            </a:r>
            <a:r>
              <a:rPr lang="en-US" altLang="pt-BR" b="1" smtClean="0"/>
              <a:t>dispositivo de expansão</a:t>
            </a:r>
            <a:r>
              <a:rPr lang="en-US" altLang="pt-BR" smtClean="0"/>
              <a:t> is to drop the pressão of the líquido refrigerante to equal the pressão in the evaporador. Several types of dispositivo de expansãos can be used. The device shown is an expansion valve.</a:t>
            </a:r>
          </a:p>
          <a:p>
            <a:pPr eaLnBrk="1" hangingPunct="1"/>
            <a:endParaRPr lang="en-US" altLang="pt-BR" smtClean="0"/>
          </a:p>
          <a:p>
            <a:pPr eaLnBrk="1" hangingPunct="1"/>
            <a:r>
              <a:rPr lang="en-US" altLang="pt-BR" smtClean="0"/>
              <a:t>The alta pressão  líquido refrigerante (</a:t>
            </a:r>
            <a:r>
              <a:rPr lang="en-US" altLang="pt-BR" smtClean="0">
                <a:latin typeface="Arial Black" pitchFamily="34" charset="0"/>
              </a:rPr>
              <a:t>D</a:t>
            </a:r>
            <a:r>
              <a:rPr lang="en-US" altLang="pt-BR" smtClean="0"/>
              <a:t>) flows through the dispositivo de expansão, causing a large pressão drop. This pressão drop reduces the refrigerante pressão, and, therefore, its temperatura, to that of the evaporador. At the lower pressão, the temperatura of the refrigerante is higher than its boiling point. This causes a small portion of the líquido to boil, or flash. Because Calor is required to boil this small portion of refrigerante, the boiling refrigerante absorbs Calor from the remaining líquido refrigerante, cooling it to the desired evaporador temperatura.</a:t>
            </a:r>
          </a:p>
          <a:p>
            <a:pPr eaLnBrk="1" hangingPunct="1"/>
            <a:endParaRPr lang="en-US" altLang="pt-BR" smtClean="0"/>
          </a:p>
          <a:p>
            <a:pPr eaLnBrk="1" hangingPunct="1"/>
            <a:r>
              <a:rPr lang="en-US" altLang="pt-BR" smtClean="0"/>
              <a:t>The cool mistura of líquido and vapor refrigerante then enters the evaporador (</a:t>
            </a:r>
            <a:r>
              <a:rPr lang="en-US" altLang="pt-BR" smtClean="0">
                <a:latin typeface="Arial Black" pitchFamily="34" charset="0"/>
              </a:rPr>
              <a:t>A</a:t>
            </a:r>
            <a:r>
              <a:rPr lang="en-US" altLang="pt-BR" smtClean="0"/>
              <a:t>) to repeat the cycle.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spect="1" noChangeArrowheads="1" noTextEdit="1"/>
          </p:cNvSpPr>
          <p:nvPr>
            <p:ph type="sldImg"/>
          </p:nvPr>
        </p:nvSpPr>
        <p:spPr>
          <a:xfrm>
            <a:off x="982663" y="757238"/>
            <a:ext cx="5154612" cy="3867150"/>
          </a:xfrm>
          <a:ln/>
        </p:spPr>
      </p:sp>
      <p:sp>
        <p:nvSpPr>
          <p:cNvPr id="399363" name="Rectangle 3"/>
          <p:cNvSpPr>
            <a:spLocks noGrp="1" noChangeArrowheads="1"/>
          </p:cNvSpPr>
          <p:nvPr>
            <p:ph type="body" idx="1"/>
          </p:nvPr>
        </p:nvSpPr>
        <p:spPr>
          <a:xfrm>
            <a:off x="450582" y="4861442"/>
            <a:ext cx="6224278" cy="4419008"/>
          </a:xfrm>
        </p:spPr>
        <p:txBody>
          <a:bodyPr lIns="97438" tIns="48720" rIns="97438" bIns="48720" anchor="t"/>
          <a:lstStyle/>
          <a:p>
            <a:endParaRPr lang="en-US" altLang="pt-BR" dirty="0"/>
          </a:p>
        </p:txBody>
      </p:sp>
    </p:spTree>
    <p:extLst>
      <p:ext uri="{BB962C8B-B14F-4D97-AF65-F5344CB8AC3E}">
        <p14:creationId xmlns:p14="http://schemas.microsoft.com/office/powerpoint/2010/main" val="1502892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ChangeArrowheads="1" noTextEdit="1"/>
          </p:cNvSpPr>
          <p:nvPr>
            <p:ph type="sldImg"/>
          </p:nvPr>
        </p:nvSpPr>
        <p:spPr>
          <a:xfrm>
            <a:off x="996950" y="768350"/>
            <a:ext cx="5116513" cy="3838575"/>
          </a:xfrm>
          <a:ln/>
        </p:spPr>
      </p:sp>
      <p:sp>
        <p:nvSpPr>
          <p:cNvPr id="308227" name="Rectangle 3"/>
          <p:cNvSpPr>
            <a:spLocks noGrp="1" noChangeArrowheads="1"/>
          </p:cNvSpPr>
          <p:nvPr>
            <p:ph type="body" idx="1"/>
          </p:nvPr>
        </p:nvSpPr>
        <p:spPr>
          <a:xfrm>
            <a:off x="710407" y="4861441"/>
            <a:ext cx="5683250" cy="4605576"/>
          </a:xfrm>
        </p:spPr>
        <p:txBody>
          <a:bodyPr/>
          <a:lstStyle/>
          <a:p>
            <a:endParaRPr lang="en-GB" altLang="pt-BR"/>
          </a:p>
        </p:txBody>
      </p:sp>
    </p:spTree>
    <p:extLst>
      <p:ext uri="{BB962C8B-B14F-4D97-AF65-F5344CB8AC3E}">
        <p14:creationId xmlns:p14="http://schemas.microsoft.com/office/powerpoint/2010/main" val="662326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ChangeArrowheads="1" noTextEdit="1"/>
          </p:cNvSpPr>
          <p:nvPr>
            <p:ph type="sldImg"/>
          </p:nvPr>
        </p:nvSpPr>
        <p:spPr>
          <a:xfrm>
            <a:off x="996950" y="768350"/>
            <a:ext cx="5116513" cy="3838575"/>
          </a:xfrm>
          <a:ln/>
        </p:spPr>
      </p:sp>
      <p:sp>
        <p:nvSpPr>
          <p:cNvPr id="308227" name="Rectangle 3"/>
          <p:cNvSpPr>
            <a:spLocks noGrp="1" noChangeArrowheads="1"/>
          </p:cNvSpPr>
          <p:nvPr>
            <p:ph type="body" idx="1"/>
          </p:nvPr>
        </p:nvSpPr>
        <p:spPr>
          <a:xfrm>
            <a:off x="710407" y="4861441"/>
            <a:ext cx="5683250" cy="4605576"/>
          </a:xfrm>
        </p:spPr>
        <p:txBody>
          <a:bodyPr/>
          <a:lstStyle/>
          <a:p>
            <a:endParaRPr lang="en-GB" altLang="pt-BR"/>
          </a:p>
        </p:txBody>
      </p:sp>
    </p:spTree>
    <p:extLst>
      <p:ext uri="{BB962C8B-B14F-4D97-AF65-F5344CB8AC3E}">
        <p14:creationId xmlns:p14="http://schemas.microsoft.com/office/powerpoint/2010/main" val="662326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Rot="1" noChangeAspect="1" noChangeArrowheads="1" noTextEdit="1"/>
          </p:cNvSpPr>
          <p:nvPr>
            <p:ph type="sldImg"/>
          </p:nvPr>
        </p:nvSpPr>
        <p:spPr>
          <a:xfrm>
            <a:off x="977900" y="763588"/>
            <a:ext cx="5086350" cy="3814762"/>
          </a:xfrm>
          <a:ln/>
        </p:spPr>
      </p:sp>
      <p:sp>
        <p:nvSpPr>
          <p:cNvPr id="374787" name="Rectangle 3"/>
          <p:cNvSpPr>
            <a:spLocks noGrp="1" noChangeArrowheads="1"/>
          </p:cNvSpPr>
          <p:nvPr>
            <p:ph type="body" idx="1"/>
          </p:nvPr>
        </p:nvSpPr>
        <p:spPr>
          <a:xfrm>
            <a:off x="465383" y="4861442"/>
            <a:ext cx="6140410" cy="4419008"/>
          </a:xfrm>
        </p:spPr>
        <p:txBody>
          <a:bodyPr lIns="97438" tIns="48720" rIns="97438" bIns="48720" anchor="t"/>
          <a:lstStyle/>
          <a:p>
            <a:endParaRPr lang="en-US" altLang="pt-BR" dirty="0"/>
          </a:p>
        </p:txBody>
      </p:sp>
    </p:spTree>
    <p:extLst>
      <p:ext uri="{BB962C8B-B14F-4D97-AF65-F5344CB8AC3E}">
        <p14:creationId xmlns:p14="http://schemas.microsoft.com/office/powerpoint/2010/main" val="3183913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Rot="1" noChangeAspect="1" noChangeArrowheads="1" noTextEdit="1"/>
          </p:cNvSpPr>
          <p:nvPr>
            <p:ph type="sldImg"/>
          </p:nvPr>
        </p:nvSpPr>
        <p:spPr>
          <a:xfrm>
            <a:off x="982663" y="757238"/>
            <a:ext cx="5154612" cy="3867150"/>
          </a:xfrm>
          <a:ln/>
        </p:spPr>
      </p:sp>
      <p:sp>
        <p:nvSpPr>
          <p:cNvPr id="376835" name="Rectangle 3"/>
          <p:cNvSpPr>
            <a:spLocks noGrp="1" noChangeArrowheads="1"/>
          </p:cNvSpPr>
          <p:nvPr>
            <p:ph type="body" idx="1"/>
          </p:nvPr>
        </p:nvSpPr>
        <p:spPr>
          <a:xfrm>
            <a:off x="450582" y="4861442"/>
            <a:ext cx="6224278" cy="4419008"/>
          </a:xfrm>
        </p:spPr>
        <p:txBody>
          <a:bodyPr lIns="97438" tIns="48720" rIns="97438" bIns="48720" anchor="t"/>
          <a:lstStyle/>
          <a:p>
            <a:endParaRPr lang="en-US" altLang="pt-BR" dirty="0"/>
          </a:p>
        </p:txBody>
      </p:sp>
    </p:spTree>
    <p:extLst>
      <p:ext uri="{BB962C8B-B14F-4D97-AF65-F5344CB8AC3E}">
        <p14:creationId xmlns:p14="http://schemas.microsoft.com/office/powerpoint/2010/main" val="407839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982663" y="757238"/>
            <a:ext cx="5154612" cy="3867150"/>
          </a:xfrm>
          <a:ln/>
        </p:spPr>
      </p:sp>
      <p:sp>
        <p:nvSpPr>
          <p:cNvPr id="397315" name="Rectangle 3"/>
          <p:cNvSpPr>
            <a:spLocks noGrp="1" noChangeArrowheads="1"/>
          </p:cNvSpPr>
          <p:nvPr>
            <p:ph type="body" idx="1"/>
          </p:nvPr>
        </p:nvSpPr>
        <p:spPr>
          <a:xfrm>
            <a:off x="450582" y="4861442"/>
            <a:ext cx="6224278" cy="4419008"/>
          </a:xfrm>
        </p:spPr>
        <p:txBody>
          <a:bodyPr lIns="97438" tIns="48720" rIns="97438" bIns="48720" anchor="t"/>
          <a:lstStyle/>
          <a:p>
            <a:endParaRPr lang="en-US" altLang="pt-BR" dirty="0"/>
          </a:p>
        </p:txBody>
      </p:sp>
    </p:spTree>
    <p:extLst>
      <p:ext uri="{BB962C8B-B14F-4D97-AF65-F5344CB8AC3E}">
        <p14:creationId xmlns:p14="http://schemas.microsoft.com/office/powerpoint/2010/main" val="811526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Rot="1" noChangeAspect="1" noChangeArrowheads="1" noTextEdit="1"/>
          </p:cNvSpPr>
          <p:nvPr>
            <p:ph type="sldImg"/>
          </p:nvPr>
        </p:nvSpPr>
        <p:spPr>
          <a:xfrm>
            <a:off x="982663" y="757238"/>
            <a:ext cx="5154612" cy="3867150"/>
          </a:xfrm>
          <a:ln/>
        </p:spPr>
      </p:sp>
      <p:sp>
        <p:nvSpPr>
          <p:cNvPr id="378883" name="Rectangle 3"/>
          <p:cNvSpPr>
            <a:spLocks noGrp="1" noChangeArrowheads="1"/>
          </p:cNvSpPr>
          <p:nvPr>
            <p:ph type="body" idx="1"/>
          </p:nvPr>
        </p:nvSpPr>
        <p:spPr>
          <a:xfrm>
            <a:off x="450582" y="4861442"/>
            <a:ext cx="6224278" cy="4419008"/>
          </a:xfrm>
        </p:spPr>
        <p:txBody>
          <a:bodyPr lIns="97438" tIns="48720" rIns="97438" bIns="48720" anchor="t"/>
          <a:lstStyle/>
          <a:p>
            <a:endParaRPr lang="en-US" altLang="pt-BR" dirty="0"/>
          </a:p>
        </p:txBody>
      </p:sp>
    </p:spTree>
    <p:extLst>
      <p:ext uri="{BB962C8B-B14F-4D97-AF65-F5344CB8AC3E}">
        <p14:creationId xmlns:p14="http://schemas.microsoft.com/office/powerpoint/2010/main" val="1373432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Rot="1" noChangeAspect="1" noChangeArrowheads="1" noTextEdit="1"/>
          </p:cNvSpPr>
          <p:nvPr>
            <p:ph type="sldImg"/>
          </p:nvPr>
        </p:nvSpPr>
        <p:spPr>
          <a:xfrm>
            <a:off x="982663" y="757238"/>
            <a:ext cx="5154612" cy="3867150"/>
          </a:xfrm>
          <a:ln/>
        </p:spPr>
      </p:sp>
      <p:sp>
        <p:nvSpPr>
          <p:cNvPr id="403459" name="Rectangle 3"/>
          <p:cNvSpPr>
            <a:spLocks noGrp="1" noChangeArrowheads="1"/>
          </p:cNvSpPr>
          <p:nvPr>
            <p:ph type="body" idx="1"/>
          </p:nvPr>
        </p:nvSpPr>
        <p:spPr>
          <a:xfrm>
            <a:off x="450582" y="4861442"/>
            <a:ext cx="6224278" cy="4419008"/>
          </a:xfrm>
        </p:spPr>
        <p:txBody>
          <a:bodyPr lIns="97438" tIns="48720" rIns="97438" bIns="48720" anchor="t"/>
          <a:lstStyle/>
          <a:p>
            <a:endParaRPr lang="en-US" altLang="pt-BR" dirty="0"/>
          </a:p>
        </p:txBody>
      </p:sp>
    </p:spTree>
    <p:extLst>
      <p:ext uri="{BB962C8B-B14F-4D97-AF65-F5344CB8AC3E}">
        <p14:creationId xmlns:p14="http://schemas.microsoft.com/office/powerpoint/2010/main" val="3066076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Rot="1" noChangeAspect="1" noChangeArrowheads="1" noTextEdit="1"/>
          </p:cNvSpPr>
          <p:nvPr>
            <p:ph type="sldImg"/>
          </p:nvPr>
        </p:nvSpPr>
        <p:spPr>
          <a:xfrm>
            <a:off x="982663" y="757238"/>
            <a:ext cx="5154612" cy="3867150"/>
          </a:xfrm>
          <a:ln/>
        </p:spPr>
      </p:sp>
      <p:sp>
        <p:nvSpPr>
          <p:cNvPr id="380931" name="Rectangle 3"/>
          <p:cNvSpPr>
            <a:spLocks noGrp="1" noChangeArrowheads="1"/>
          </p:cNvSpPr>
          <p:nvPr>
            <p:ph type="body" idx="1"/>
          </p:nvPr>
        </p:nvSpPr>
        <p:spPr>
          <a:xfrm>
            <a:off x="450582" y="4861442"/>
            <a:ext cx="6224278" cy="4419008"/>
          </a:xfrm>
        </p:spPr>
        <p:txBody>
          <a:bodyPr lIns="97438" tIns="48720" rIns="97438" bIns="48720" anchor="t"/>
          <a:lstStyle/>
          <a:p>
            <a:endParaRPr lang="en-US" altLang="pt-BR" dirty="0"/>
          </a:p>
        </p:txBody>
      </p:sp>
    </p:spTree>
    <p:extLst>
      <p:ext uri="{BB962C8B-B14F-4D97-AF65-F5344CB8AC3E}">
        <p14:creationId xmlns:p14="http://schemas.microsoft.com/office/powerpoint/2010/main" val="65074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2044700" y="1447800"/>
            <a:ext cx="5486400" cy="1168400"/>
          </a:xfrm>
          <a:effectLst/>
          <a:extLst>
            <a:ext uri="{AF507438-7753-43E0-B8FC-AC1667EBCBE1}">
              <a14:hiddenEffects xmlns:a14="http://schemas.microsoft.com/office/drawing/2010/main">
                <a:effectLst>
                  <a:outerShdw dist="107763" dir="2700000" algn="ctr" rotWithShape="0">
                    <a:schemeClr val="bg1"/>
                  </a:outerShdw>
                </a:effectLst>
              </a14:hiddenEffects>
            </a:ext>
          </a:extLst>
        </p:spPr>
        <p:txBody>
          <a:bodyPr/>
          <a:lstStyle>
            <a:lvl1pPr>
              <a:defRPr sz="4000"/>
            </a:lvl1pPr>
          </a:lstStyle>
          <a:p>
            <a:pPr lvl="0"/>
            <a:r>
              <a:rPr lang="en-US" altLang="pt-BR" noProof="0" smtClean="0"/>
              <a:t>Click to edit Master title style</a:t>
            </a:r>
          </a:p>
        </p:txBody>
      </p:sp>
      <p:sp>
        <p:nvSpPr>
          <p:cNvPr id="4100" name="Rectangle 4"/>
          <p:cNvSpPr>
            <a:spLocks noGrp="1" noChangeArrowheads="1"/>
          </p:cNvSpPr>
          <p:nvPr>
            <p:ph type="subTitle" idx="1"/>
          </p:nvPr>
        </p:nvSpPr>
        <p:spPr>
          <a:xfrm>
            <a:off x="2057400" y="2692400"/>
            <a:ext cx="5575300" cy="1651000"/>
          </a:xfrm>
        </p:spPr>
        <p:txBody>
          <a:bodyPr/>
          <a:lstStyle>
            <a:lvl1pPr marL="0" indent="0">
              <a:buFontTx/>
              <a:buNone/>
              <a:defRPr/>
            </a:lvl1pPr>
          </a:lstStyle>
          <a:p>
            <a:pPr lvl="0"/>
            <a:r>
              <a:rPr lang="en-US" altLang="pt-BR" noProof="0" smtClean="0"/>
              <a:t>Click to edit Master subtitle style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07" t="9680" r="70731" b="84475"/>
          <a:stretch/>
        </p:blipFill>
        <p:spPr>
          <a:xfrm>
            <a:off x="7276808" y="228600"/>
            <a:ext cx="1481787" cy="707721"/>
          </a:xfrm>
          <a:prstGeom prst="rect">
            <a:avLst/>
          </a:prstGeom>
        </p:spPr>
      </p:pic>
    </p:spTree>
    <p:extLst>
      <p:ext uri="{BB962C8B-B14F-4D97-AF65-F5344CB8AC3E}">
        <p14:creationId xmlns:p14="http://schemas.microsoft.com/office/powerpoint/2010/main" val="216834702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0">
                <a:solidFill>
                  <a:srgbClr val="000000"/>
                </a:solidFill>
                <a:effectLst/>
              </a:defRPr>
            </a:lvl1p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extLst>
      <p:ext uri="{BB962C8B-B14F-4D97-AF65-F5344CB8AC3E}">
        <p14:creationId xmlns:p14="http://schemas.microsoft.com/office/powerpoint/2010/main" val="10578940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8338" y="371475"/>
            <a:ext cx="2125662" cy="5300663"/>
          </a:xfrm>
        </p:spPr>
        <p:txBody>
          <a:bodyPr vert="eaVert"/>
          <a:lstStyle>
            <a:lvl1pPr>
              <a:defRPr i="0">
                <a:solidFill>
                  <a:srgbClr val="000000"/>
                </a:solidFill>
                <a:effectLst/>
              </a:defRPr>
            </a:lvl1pPr>
          </a:lstStyle>
          <a:p>
            <a:r>
              <a:rPr lang="en-US" smtClean="0"/>
              <a:t>Click to edit Master title style</a:t>
            </a:r>
            <a:endParaRPr lang="pt-BR"/>
          </a:p>
        </p:txBody>
      </p:sp>
      <p:sp>
        <p:nvSpPr>
          <p:cNvPr id="3" name="Vertical Text Placeholder 2"/>
          <p:cNvSpPr>
            <a:spLocks noGrp="1"/>
          </p:cNvSpPr>
          <p:nvPr>
            <p:ph type="body" orient="vert" idx="1"/>
          </p:nvPr>
        </p:nvSpPr>
        <p:spPr>
          <a:xfrm>
            <a:off x="641350" y="371475"/>
            <a:ext cx="6224588" cy="5300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extLst>
      <p:ext uri="{BB962C8B-B14F-4D97-AF65-F5344CB8AC3E}">
        <p14:creationId xmlns:p14="http://schemas.microsoft.com/office/powerpoint/2010/main" val="231944617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41350" y="371475"/>
            <a:ext cx="6521450" cy="723900"/>
          </a:xfrm>
        </p:spPr>
        <p:txBody>
          <a:bodyPr/>
          <a:lstStyle>
            <a:lvl1pPr>
              <a:defRPr i="0">
                <a:solidFill>
                  <a:srgbClr val="000000"/>
                </a:solidFill>
                <a:effectLst/>
              </a:defRPr>
            </a:lvl1pPr>
          </a:lstStyle>
          <a:p>
            <a:r>
              <a:rPr lang="en-US" smtClean="0"/>
              <a:t>Click to edit Master title style</a:t>
            </a:r>
            <a:endParaRPr lang="pt-BR"/>
          </a:p>
        </p:txBody>
      </p:sp>
      <p:sp>
        <p:nvSpPr>
          <p:cNvPr id="3" name="Content Placeholder 2"/>
          <p:cNvSpPr>
            <a:spLocks noGrp="1"/>
          </p:cNvSpPr>
          <p:nvPr>
            <p:ph sz="quarter" idx="1"/>
          </p:nvPr>
        </p:nvSpPr>
        <p:spPr>
          <a:xfrm>
            <a:off x="641350" y="1152525"/>
            <a:ext cx="4175125" cy="21828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BR" dirty="0"/>
          </a:p>
        </p:txBody>
      </p:sp>
      <p:sp>
        <p:nvSpPr>
          <p:cNvPr id="4" name="Content Placeholder 3"/>
          <p:cNvSpPr>
            <a:spLocks noGrp="1"/>
          </p:cNvSpPr>
          <p:nvPr>
            <p:ph sz="quarter" idx="2"/>
          </p:nvPr>
        </p:nvSpPr>
        <p:spPr>
          <a:xfrm>
            <a:off x="641350" y="3487738"/>
            <a:ext cx="4175125" cy="218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half" idx="3"/>
          </p:nvPr>
        </p:nvSpPr>
        <p:spPr>
          <a:xfrm>
            <a:off x="4968875" y="1152525"/>
            <a:ext cx="4175125" cy="4519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extLst>
      <p:ext uri="{BB962C8B-B14F-4D97-AF65-F5344CB8AC3E}">
        <p14:creationId xmlns:p14="http://schemas.microsoft.com/office/powerpoint/2010/main" val="88354654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smtClean="0"/>
              <a:t>Click to edit Master title style</a:t>
            </a:r>
            <a:endParaRPr lang="pt-B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6" name="Date Placeholder 5"/>
          <p:cNvSpPr>
            <a:spLocks noGrp="1"/>
          </p:cNvSpPr>
          <p:nvPr>
            <p:ph type="dt" sz="half" idx="10"/>
          </p:nvPr>
        </p:nvSpPr>
        <p:spPr>
          <a:xfrm>
            <a:off x="685800" y="6248400"/>
            <a:ext cx="1905000" cy="457200"/>
          </a:xfrm>
          <a:prstGeom prst="rect">
            <a:avLst/>
          </a:prstGeom>
        </p:spPr>
        <p:txBody>
          <a:bodyPr/>
          <a:lstStyle>
            <a:lvl1pPr>
              <a:defRPr/>
            </a:lvl1pPr>
          </a:lstStyle>
          <a:p>
            <a:endParaRPr lang="en-US" altLang="pt-BR"/>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pt-BR"/>
          </a:p>
        </p:txBody>
      </p:sp>
      <p:sp>
        <p:nvSpPr>
          <p:cNvPr id="8" name="Slide Number Placeholder 7"/>
          <p:cNvSpPr>
            <a:spLocks noGrp="1"/>
          </p:cNvSpPr>
          <p:nvPr>
            <p:ph type="sldNum" sz="quarter" idx="12"/>
          </p:nvPr>
        </p:nvSpPr>
        <p:spPr>
          <a:xfrm>
            <a:off x="6553200" y="6248400"/>
            <a:ext cx="1905000" cy="457200"/>
          </a:xfrm>
          <a:prstGeom prst="rect">
            <a:avLst/>
          </a:prstGeom>
        </p:spPr>
        <p:txBody>
          <a:bodyPr/>
          <a:lstStyle>
            <a:lvl1pPr>
              <a:defRPr/>
            </a:lvl1pPr>
          </a:lstStyle>
          <a:p>
            <a:fld id="{F7DDBD5D-BC92-4FE7-A1E9-656BBD70FD8E}" type="slidenum">
              <a:rPr lang="en-US" altLang="pt-BR"/>
              <a:pPr/>
              <a:t>‹#›</a:t>
            </a:fld>
            <a:endParaRPr lang="en-US" altLang="pt-BR"/>
          </a:p>
        </p:txBody>
      </p:sp>
    </p:spTree>
    <p:extLst>
      <p:ext uri="{BB962C8B-B14F-4D97-AF65-F5344CB8AC3E}">
        <p14:creationId xmlns:p14="http://schemas.microsoft.com/office/powerpoint/2010/main" val="1890481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1350" y="371475"/>
            <a:ext cx="6597650" cy="723900"/>
          </a:xfrm>
        </p:spPr>
        <p:txBody>
          <a:bodyPr/>
          <a:lstStyle>
            <a:lvl1pPr>
              <a:defRPr i="0">
                <a:solidFill>
                  <a:srgbClr val="000000"/>
                </a:solidFill>
                <a:effectLst/>
              </a:defRPr>
            </a:lvl1p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extLst>
      <p:ext uri="{BB962C8B-B14F-4D97-AF65-F5344CB8AC3E}">
        <p14:creationId xmlns:p14="http://schemas.microsoft.com/office/powerpoint/2010/main" val="328046930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i="0">
                <a:solidFill>
                  <a:srgbClr val="000000"/>
                </a:solidFill>
                <a:effectLst/>
              </a:defRPr>
            </a:lvl1pPr>
          </a:lstStyle>
          <a:p>
            <a:r>
              <a:rPr lang="en-US" dirty="0" smtClean="0"/>
              <a:t>Click to edit Master title style</a:t>
            </a:r>
            <a:endParaRPr lang="pt-BR"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93051715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0">
                <a:solidFill>
                  <a:srgbClr val="000000"/>
                </a:solidFill>
                <a:effectLst/>
              </a:defRPr>
            </a:lvl1pPr>
          </a:lstStyle>
          <a:p>
            <a:r>
              <a:rPr lang="en-US" smtClean="0"/>
              <a:t>Click to edit Master title style</a:t>
            </a:r>
            <a:endParaRPr lang="pt-BR"/>
          </a:p>
        </p:txBody>
      </p:sp>
      <p:sp>
        <p:nvSpPr>
          <p:cNvPr id="3" name="Content Placeholder 2"/>
          <p:cNvSpPr>
            <a:spLocks noGrp="1"/>
          </p:cNvSpPr>
          <p:nvPr>
            <p:ph sz="half" idx="1"/>
          </p:nvPr>
        </p:nvSpPr>
        <p:spPr>
          <a:xfrm>
            <a:off x="641350" y="1152525"/>
            <a:ext cx="4175125" cy="4519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4968875" y="1152525"/>
            <a:ext cx="4175125" cy="4519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extLst>
      <p:ext uri="{BB962C8B-B14F-4D97-AF65-F5344CB8AC3E}">
        <p14:creationId xmlns:p14="http://schemas.microsoft.com/office/powerpoint/2010/main" val="205247172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6532562" cy="701675"/>
          </a:xfrm>
        </p:spPr>
        <p:txBody>
          <a:bodyPr/>
          <a:lstStyle>
            <a:lvl1pPr>
              <a:defRPr i="0">
                <a:solidFill>
                  <a:srgbClr val="000000"/>
                </a:solidFill>
                <a:effectLst/>
              </a:defRPr>
            </a:lvl1pPr>
          </a:lstStyle>
          <a:p>
            <a:r>
              <a:rPr lang="en-US" smtClean="0"/>
              <a:t>Click to edit Master title style</a:t>
            </a:r>
            <a:endParaRPr lang="pt-BR"/>
          </a:p>
        </p:txBody>
      </p:sp>
      <p:sp>
        <p:nvSpPr>
          <p:cNvPr id="3" name="Text Placeholder 2"/>
          <p:cNvSpPr>
            <a:spLocks noGrp="1"/>
          </p:cNvSpPr>
          <p:nvPr>
            <p:ph type="body" idx="1"/>
          </p:nvPr>
        </p:nvSpPr>
        <p:spPr>
          <a:xfrm>
            <a:off x="609600" y="1447800"/>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271712"/>
            <a:ext cx="3868737" cy="3976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4608512" y="1447800"/>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08512" y="2271712"/>
            <a:ext cx="3887788" cy="3976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extLst>
      <p:ext uri="{BB962C8B-B14F-4D97-AF65-F5344CB8AC3E}">
        <p14:creationId xmlns:p14="http://schemas.microsoft.com/office/powerpoint/2010/main" val="104201491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0">
                <a:solidFill>
                  <a:srgbClr val="000000"/>
                </a:solidFill>
                <a:effectLst/>
              </a:defRPr>
            </a:lvl1pPr>
          </a:lstStyle>
          <a:p>
            <a:r>
              <a:rPr lang="en-US" smtClean="0"/>
              <a:t>Click to edit Master title style</a:t>
            </a:r>
            <a:endParaRPr lang="pt-BR"/>
          </a:p>
        </p:txBody>
      </p:sp>
    </p:spTree>
    <p:extLst>
      <p:ext uri="{BB962C8B-B14F-4D97-AF65-F5344CB8AC3E}">
        <p14:creationId xmlns:p14="http://schemas.microsoft.com/office/powerpoint/2010/main" val="241781191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46954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i="0">
                <a:solidFill>
                  <a:srgbClr val="000000"/>
                </a:solidFill>
                <a:effectLst/>
              </a:defRPr>
            </a:lvl1pPr>
          </a:lstStyle>
          <a:p>
            <a:r>
              <a:rPr lang="en-US" smtClean="0"/>
              <a:t>Click to edit Master title style</a:t>
            </a:r>
            <a:endParaRPr lang="pt-B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BR"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02175378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i="0">
                <a:solidFill>
                  <a:srgbClr val="000000"/>
                </a:solidFill>
                <a:effectLst/>
              </a:defRPr>
            </a:lvl1pPr>
          </a:lstStyle>
          <a:p>
            <a:r>
              <a:rPr lang="en-US" smtClean="0"/>
              <a:t>Click to edit Master title style</a:t>
            </a:r>
            <a:endParaRPr lang="pt-B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25452518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641350" y="371475"/>
            <a:ext cx="6521450" cy="7239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pt-BR" smtClean="0"/>
              <a:t>Click to edit Master title style</a:t>
            </a:r>
          </a:p>
        </p:txBody>
      </p:sp>
      <p:sp>
        <p:nvSpPr>
          <p:cNvPr id="1027" name="Rectangle 4"/>
          <p:cNvSpPr>
            <a:spLocks noGrp="1" noChangeArrowheads="1"/>
          </p:cNvSpPr>
          <p:nvPr>
            <p:ph type="body" idx="1"/>
          </p:nvPr>
        </p:nvSpPr>
        <p:spPr bwMode="auto">
          <a:xfrm>
            <a:off x="641350" y="1152525"/>
            <a:ext cx="8502650" cy="451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pt-BR" smtClean="0"/>
              <a:t>Click to edit Master text styles</a:t>
            </a:r>
          </a:p>
          <a:p>
            <a:pPr lvl="1"/>
            <a:r>
              <a:rPr lang="en-US" altLang="pt-BR" smtClean="0"/>
              <a:t>Second level</a:t>
            </a:r>
          </a:p>
          <a:p>
            <a:pPr lvl="2"/>
            <a:r>
              <a:rPr lang="en-US" altLang="pt-BR" smtClean="0"/>
              <a:t>Third level</a:t>
            </a:r>
          </a:p>
          <a:p>
            <a:pPr lvl="3"/>
            <a:r>
              <a:rPr lang="en-US" altLang="pt-BR" smtClean="0"/>
              <a:t>Fourth level</a:t>
            </a:r>
          </a:p>
          <a:p>
            <a:pPr lvl="4"/>
            <a:r>
              <a:rPr lang="en-US" altLang="pt-BR" smtClean="0"/>
              <a:t>Fifth level</a:t>
            </a:r>
          </a:p>
        </p:txBody>
      </p:sp>
      <p:sp>
        <p:nvSpPr>
          <p:cNvPr id="1028" name="Line 5"/>
          <p:cNvSpPr>
            <a:spLocks noChangeShapeType="1"/>
          </p:cNvSpPr>
          <p:nvPr/>
        </p:nvSpPr>
        <p:spPr bwMode="auto">
          <a:xfrm flipV="1">
            <a:off x="469900" y="0"/>
            <a:ext cx="0" cy="6057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029" name="Line 6"/>
          <p:cNvSpPr>
            <a:spLocks noChangeShapeType="1"/>
          </p:cNvSpPr>
          <p:nvPr/>
        </p:nvSpPr>
        <p:spPr bwMode="auto">
          <a:xfrm>
            <a:off x="0" y="1087438"/>
            <a:ext cx="8724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pic>
        <p:nvPicPr>
          <p:cNvPr id="12" name="Picture 11"/>
          <p:cNvPicPr>
            <a:picLocks noChangeAspect="1"/>
          </p:cNvPicPr>
          <p:nvPr userDrawn="1"/>
        </p:nvPicPr>
        <p:blipFill rotWithShape="1">
          <a:blip r:embed="rId15" cstate="print">
            <a:extLst>
              <a:ext uri="{28A0092B-C50C-407E-A947-70E740481C1C}">
                <a14:useLocalDpi xmlns:a14="http://schemas.microsoft.com/office/drawing/2010/main" val="0"/>
              </a:ext>
            </a:extLst>
          </a:blip>
          <a:srcRect l="11907" t="9680" r="70731" b="84475"/>
          <a:stretch/>
        </p:blipFill>
        <p:spPr>
          <a:xfrm>
            <a:off x="7276808" y="228600"/>
            <a:ext cx="1481787" cy="707721"/>
          </a:xfrm>
          <a:prstGeom prst="rect">
            <a:avLst/>
          </a:prstGeom>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ransition/>
  <p:hf sldNum="0" hdr="0" ftr="0" dt="0"/>
  <p:txStyles>
    <p:titleStyle>
      <a:lvl1pPr algn="l" rtl="0" eaLnBrk="0" fontAlgn="base" hangingPunct="0">
        <a:lnSpc>
          <a:spcPct val="85000"/>
        </a:lnSpc>
        <a:spcBef>
          <a:spcPct val="0"/>
        </a:spcBef>
        <a:spcAft>
          <a:spcPct val="0"/>
        </a:spcAft>
        <a:defRPr sz="3200" b="1" i="0" kern="1200">
          <a:solidFill>
            <a:srgbClr val="000000"/>
          </a:solidFill>
          <a:effectLst/>
          <a:latin typeface="+mj-lt"/>
          <a:ea typeface="+mj-ea"/>
          <a:cs typeface="+mj-cs"/>
        </a:defRPr>
      </a:lvl1pPr>
      <a:lvl2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2pPr>
      <a:lvl3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3pPr>
      <a:lvl4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4pPr>
      <a:lvl5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9pPr>
    </p:titleStyle>
    <p:bodyStyle>
      <a:lvl1pPr marL="342900" indent="-342900" algn="l" rtl="0" eaLnBrk="0" fontAlgn="base" hangingPunct="0">
        <a:spcBef>
          <a:spcPct val="0"/>
        </a:spcBef>
        <a:spcAft>
          <a:spcPct val="0"/>
        </a:spcAft>
        <a:buClr>
          <a:srgbClr val="000000"/>
        </a:buClr>
        <a:buChar char="•"/>
        <a:defRPr sz="2000" b="1" kern="1200">
          <a:solidFill>
            <a:srgbClr val="000000"/>
          </a:solidFill>
          <a:latin typeface="+mn-lt"/>
          <a:ea typeface="+mn-ea"/>
          <a:cs typeface="+mn-cs"/>
        </a:defRPr>
      </a:lvl1pPr>
      <a:lvl2pPr marL="800100" indent="-342900" algn="l" rtl="0" eaLnBrk="0" fontAlgn="base" hangingPunct="0">
        <a:spcBef>
          <a:spcPct val="0"/>
        </a:spcBef>
        <a:spcAft>
          <a:spcPct val="0"/>
        </a:spcAft>
        <a:buClr>
          <a:srgbClr val="000000"/>
        </a:buClr>
        <a:buChar char="–"/>
        <a:defRPr sz="2000" b="1" kern="1200">
          <a:solidFill>
            <a:srgbClr val="000000"/>
          </a:solidFill>
          <a:latin typeface="+mn-lt"/>
          <a:ea typeface="+mn-ea"/>
          <a:cs typeface="+mn-cs"/>
        </a:defRPr>
      </a:lvl2pPr>
      <a:lvl3pPr marL="1143000" indent="-228600" algn="l" rtl="0" eaLnBrk="0" fontAlgn="base" hangingPunct="0">
        <a:spcBef>
          <a:spcPct val="0"/>
        </a:spcBef>
        <a:spcAft>
          <a:spcPct val="0"/>
        </a:spcAft>
        <a:buClr>
          <a:srgbClr val="000000"/>
        </a:buClr>
        <a:buChar char="•"/>
        <a:defRPr sz="2000" b="1" kern="1200">
          <a:solidFill>
            <a:srgbClr val="000000"/>
          </a:solidFill>
          <a:latin typeface="+mn-lt"/>
          <a:ea typeface="+mn-ea"/>
          <a:cs typeface="+mn-cs"/>
        </a:defRPr>
      </a:lvl3pPr>
      <a:lvl4pPr marL="1485900" indent="-228600" algn="l" rtl="0" eaLnBrk="0" fontAlgn="base" hangingPunct="0">
        <a:spcBef>
          <a:spcPct val="0"/>
        </a:spcBef>
        <a:spcAft>
          <a:spcPct val="0"/>
        </a:spcAft>
        <a:buClr>
          <a:srgbClr val="000000"/>
        </a:buClr>
        <a:buChar char="–"/>
        <a:defRPr sz="2000" b="1" kern="1200">
          <a:solidFill>
            <a:srgbClr val="000000"/>
          </a:solidFill>
          <a:latin typeface="+mn-lt"/>
          <a:ea typeface="+mn-ea"/>
          <a:cs typeface="+mn-cs"/>
        </a:defRPr>
      </a:lvl4pPr>
      <a:lvl5pPr marL="2070100" indent="-228600" algn="l" rtl="0" eaLnBrk="0" fontAlgn="base" hangingPunct="0">
        <a:spcBef>
          <a:spcPct val="0"/>
        </a:spcBef>
        <a:spcAft>
          <a:spcPct val="0"/>
        </a:spcAft>
        <a:buClr>
          <a:srgbClr val="000000"/>
        </a:buClr>
        <a:buChar char="»"/>
        <a:defRPr sz="2000" b="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hyperlink" Target="http://www2.mat.dtu.dk/info/experiencing/scroll" TargetMode="Externa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0.png"/><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73.wmf"/><Relationship Id="rId5" Type="http://schemas.openxmlformats.org/officeDocument/2006/relationships/oleObject" Target="../embeddings/oleObject5.bin"/><Relationship Id="rId10" Type="http://schemas.openxmlformats.org/officeDocument/2006/relationships/image" Target="../media/image75.emf"/><Relationship Id="rId4" Type="http://schemas.openxmlformats.org/officeDocument/2006/relationships/image" Target="../media/image72.emf"/><Relationship Id="rId9" Type="http://schemas.openxmlformats.org/officeDocument/2006/relationships/oleObject" Target="../embeddings/oleObject7.bin"/></Relationships>
</file>

<file path=ppt/slides/_rels/slide4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 Id="rId5" Type="http://schemas.openxmlformats.org/officeDocument/2006/relationships/image" Target="../media/image98.emf"/><Relationship Id="rId4" Type="http://schemas.openxmlformats.org/officeDocument/2006/relationships/image" Target="../media/image97.emf"/></Relationships>
</file>

<file path=ppt/slides/_rels/slide56.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Microsoft_Excel_Chart1.xls"/><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00.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Microsoft_Excel_Chart2.xls"/><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01.wmf"/></Relationships>
</file>

<file path=ppt/slides/_rels/slide59.xml.rels><?xml version="1.0" encoding="UTF-8" standalone="yes"?>
<Relationships xmlns="http://schemas.openxmlformats.org/package/2006/relationships"><Relationship Id="rId3" Type="http://schemas.openxmlformats.org/officeDocument/2006/relationships/oleObject" Target="../embeddings/Microsoft_Excel_Chart3.xls"/><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02.wmf"/></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78757"/>
          <a:stretch/>
        </p:blipFill>
        <p:spPr>
          <a:xfrm>
            <a:off x="0" y="-1"/>
            <a:ext cx="9144000" cy="2755901"/>
          </a:xfrm>
          <a:prstGeom prst="rect">
            <a:avLst/>
          </a:prstGeom>
        </p:spPr>
      </p:pic>
      <p:sp>
        <p:nvSpPr>
          <p:cNvPr id="16386" name="Rectangle 1026"/>
          <p:cNvSpPr>
            <a:spLocks noGrp="1" noChangeArrowheads="1"/>
          </p:cNvSpPr>
          <p:nvPr>
            <p:ph type="ctrTitle"/>
          </p:nvPr>
        </p:nvSpPr>
        <p:spPr>
          <a:xfrm>
            <a:off x="955650" y="2755900"/>
            <a:ext cx="7315200" cy="838200"/>
          </a:xfrm>
        </p:spPr>
        <p:txBody>
          <a:bodyPr/>
          <a:lstStyle/>
          <a:p>
            <a:pPr algn="ctr"/>
            <a:r>
              <a:rPr lang="en-US" altLang="pt-BR" sz="2500" i="0" dirty="0" err="1" smtClean="0">
                <a:solidFill>
                  <a:srgbClr val="CC3300"/>
                </a:solidFill>
                <a:effectLst/>
              </a:rPr>
              <a:t>Projeto</a:t>
            </a:r>
            <a:r>
              <a:rPr lang="en-US" altLang="pt-BR" sz="2500" i="0" dirty="0" smtClean="0">
                <a:solidFill>
                  <a:srgbClr val="CC3300"/>
                </a:solidFill>
                <a:effectLst/>
              </a:rPr>
              <a:t> </a:t>
            </a:r>
            <a:r>
              <a:rPr lang="en-US" altLang="pt-BR" sz="2500" i="0" dirty="0" err="1" smtClean="0">
                <a:solidFill>
                  <a:srgbClr val="CC3300"/>
                </a:solidFill>
                <a:effectLst/>
              </a:rPr>
              <a:t>Demonstrativo</a:t>
            </a:r>
            <a:r>
              <a:rPr lang="en-US" altLang="pt-BR" sz="2500" i="0" dirty="0" smtClean="0">
                <a:solidFill>
                  <a:srgbClr val="CC3300"/>
                </a:solidFill>
                <a:effectLst/>
              </a:rPr>
              <a:t> para o </a:t>
            </a:r>
            <a:r>
              <a:rPr lang="en-US" altLang="pt-BR" sz="2500" i="0" dirty="0" err="1" smtClean="0">
                <a:solidFill>
                  <a:srgbClr val="CC3300"/>
                </a:solidFill>
                <a:effectLst/>
              </a:rPr>
              <a:t>Gerenciamento</a:t>
            </a:r>
            <a:r>
              <a:rPr lang="en-US" altLang="pt-BR" sz="2500" i="0" dirty="0" smtClean="0">
                <a:solidFill>
                  <a:srgbClr val="CC3300"/>
                </a:solidFill>
                <a:effectLst/>
              </a:rPr>
              <a:t> </a:t>
            </a:r>
            <a:r>
              <a:rPr lang="en-US" altLang="pt-BR" sz="2500" i="0" dirty="0" err="1" smtClean="0">
                <a:solidFill>
                  <a:srgbClr val="CC3300"/>
                </a:solidFill>
                <a:effectLst/>
              </a:rPr>
              <a:t>Integrado</a:t>
            </a:r>
            <a:r>
              <a:rPr lang="en-US" altLang="pt-BR" sz="2500" i="0" dirty="0" smtClean="0">
                <a:solidFill>
                  <a:srgbClr val="CC3300"/>
                </a:solidFill>
                <a:effectLst/>
              </a:rPr>
              <a:t> no </a:t>
            </a:r>
            <a:r>
              <a:rPr lang="en-US" altLang="pt-BR" sz="2500" i="0" dirty="0" err="1" smtClean="0">
                <a:solidFill>
                  <a:srgbClr val="CC3300"/>
                </a:solidFill>
                <a:effectLst/>
              </a:rPr>
              <a:t>Setor</a:t>
            </a:r>
            <a:r>
              <a:rPr lang="en-US" altLang="pt-BR" sz="2500" i="0" dirty="0" smtClean="0">
                <a:solidFill>
                  <a:srgbClr val="CC3300"/>
                </a:solidFill>
                <a:effectLst/>
              </a:rPr>
              <a:t> de Chillers</a:t>
            </a:r>
          </a:p>
        </p:txBody>
      </p:sp>
      <p:sp>
        <p:nvSpPr>
          <p:cNvPr id="6" name="Rectangle 1026"/>
          <p:cNvSpPr txBox="1">
            <a:spLocks noChangeArrowheads="1"/>
          </p:cNvSpPr>
          <p:nvPr/>
        </p:nvSpPr>
        <p:spPr bwMode="auto">
          <a:xfrm>
            <a:off x="685800" y="3733800"/>
            <a:ext cx="7392578" cy="99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lnSpc>
                <a:spcPct val="85000"/>
              </a:lnSpc>
              <a:spcBef>
                <a:spcPct val="0"/>
              </a:spcBef>
              <a:spcAft>
                <a:spcPct val="0"/>
              </a:spcAft>
              <a:defRPr sz="4000" b="1" i="1" kern="1200">
                <a:solidFill>
                  <a:srgbClr val="0F245F"/>
                </a:solidFill>
                <a:effectLst>
                  <a:outerShdw blurRad="38100" dist="38100" dir="2700000" algn="tl">
                    <a:srgbClr val="C0C0C0"/>
                  </a:outerShdw>
                </a:effectLst>
                <a:latin typeface="+mj-lt"/>
                <a:ea typeface="+mj-ea"/>
                <a:cs typeface="+mj-cs"/>
              </a:defRPr>
            </a:lvl1pPr>
            <a:lvl2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2pPr>
            <a:lvl3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3pPr>
            <a:lvl4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4pPr>
            <a:lvl5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9pPr>
          </a:lstStyle>
          <a:p>
            <a:pPr algn="ctr"/>
            <a:r>
              <a:rPr lang="en-US" altLang="pt-BR" sz="3300" i="0" dirty="0" err="1" smtClean="0">
                <a:solidFill>
                  <a:srgbClr val="CC3300"/>
                </a:solidFill>
                <a:effectLst/>
              </a:rPr>
              <a:t>Conceitos</a:t>
            </a:r>
            <a:r>
              <a:rPr lang="en-US" altLang="pt-BR" sz="3300" i="0" dirty="0" smtClean="0">
                <a:solidFill>
                  <a:srgbClr val="CC3300"/>
                </a:solidFill>
                <a:effectLst/>
              </a:rPr>
              <a:t> de </a:t>
            </a:r>
            <a:r>
              <a:rPr lang="en-US" altLang="pt-BR" sz="3300" i="0" dirty="0" err="1" smtClean="0">
                <a:solidFill>
                  <a:srgbClr val="CC3300"/>
                </a:solidFill>
                <a:effectLst/>
              </a:rPr>
              <a:t>Refrigeração</a:t>
            </a:r>
            <a:r>
              <a:rPr lang="en-US" altLang="pt-BR" sz="3300" i="0" dirty="0" smtClean="0">
                <a:solidFill>
                  <a:srgbClr val="CC3300"/>
                </a:solidFill>
                <a:effectLst/>
              </a:rPr>
              <a:t> </a:t>
            </a:r>
          </a:p>
          <a:p>
            <a:pPr algn="ctr"/>
            <a:r>
              <a:rPr lang="en-US" altLang="pt-BR" sz="3300" i="0" dirty="0" smtClean="0">
                <a:solidFill>
                  <a:srgbClr val="CC3300"/>
                </a:solidFill>
                <a:effectLst/>
              </a:rPr>
              <a:t>para Chillers</a:t>
            </a:r>
            <a:endParaRPr lang="en-US" altLang="pt-BR" sz="3300" i="0" dirty="0">
              <a:solidFill>
                <a:srgbClr val="CC3300"/>
              </a:solidFill>
              <a:effectLst/>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86296" r="82842" b="3333"/>
          <a:stretch/>
        </p:blipFill>
        <p:spPr>
          <a:xfrm>
            <a:off x="951646" y="5753100"/>
            <a:ext cx="992308" cy="85090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1887" t="84074" r="61035" b="1666"/>
          <a:stretch/>
        </p:blipFill>
        <p:spPr>
          <a:xfrm>
            <a:off x="3816606" y="5775325"/>
            <a:ext cx="825500" cy="977900"/>
          </a:xfrm>
          <a:prstGeom prst="rect">
            <a:avLst/>
          </a:prstGeom>
        </p:spPr>
      </p:pic>
      <p:sp>
        <p:nvSpPr>
          <p:cNvPr id="11" name="Rectangle 1026"/>
          <p:cNvSpPr txBox="1">
            <a:spLocks noChangeArrowheads="1"/>
          </p:cNvSpPr>
          <p:nvPr/>
        </p:nvSpPr>
        <p:spPr bwMode="auto">
          <a:xfrm>
            <a:off x="685800" y="5499098"/>
            <a:ext cx="1524000" cy="25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lnSpc>
                <a:spcPct val="85000"/>
              </a:lnSpc>
              <a:spcBef>
                <a:spcPct val="0"/>
              </a:spcBef>
              <a:spcAft>
                <a:spcPct val="0"/>
              </a:spcAft>
              <a:defRPr sz="4000" b="1" i="1" kern="1200">
                <a:solidFill>
                  <a:srgbClr val="0F245F"/>
                </a:solidFill>
                <a:effectLst>
                  <a:outerShdw blurRad="38100" dist="38100" dir="2700000" algn="tl">
                    <a:srgbClr val="C0C0C0"/>
                  </a:outerShdw>
                </a:effectLst>
                <a:latin typeface="+mj-lt"/>
                <a:ea typeface="+mj-ea"/>
                <a:cs typeface="+mj-cs"/>
              </a:defRPr>
            </a:lvl1pPr>
            <a:lvl2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2pPr>
            <a:lvl3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3pPr>
            <a:lvl4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4pPr>
            <a:lvl5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9pPr>
          </a:lstStyle>
          <a:p>
            <a:pPr algn="ctr"/>
            <a:r>
              <a:rPr lang="en-US" altLang="pt-BR" sz="1200" b="0" i="0" dirty="0" err="1" smtClean="0">
                <a:solidFill>
                  <a:srgbClr val="CC3300"/>
                </a:solidFill>
                <a:effectLst/>
              </a:rPr>
              <a:t>Execução</a:t>
            </a:r>
            <a:endParaRPr lang="en-US" altLang="pt-BR" sz="1200" b="0" i="0" dirty="0" smtClean="0">
              <a:solidFill>
                <a:srgbClr val="CC3300"/>
              </a:solidFill>
              <a:effectLst/>
            </a:endParaRPr>
          </a:p>
        </p:txBody>
      </p:sp>
      <p:sp>
        <p:nvSpPr>
          <p:cNvPr id="12" name="Rectangle 1026"/>
          <p:cNvSpPr txBox="1">
            <a:spLocks noChangeArrowheads="1"/>
          </p:cNvSpPr>
          <p:nvPr/>
        </p:nvSpPr>
        <p:spPr bwMode="auto">
          <a:xfrm>
            <a:off x="3359150" y="5499099"/>
            <a:ext cx="1740412" cy="25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lnSpc>
                <a:spcPct val="85000"/>
              </a:lnSpc>
              <a:spcBef>
                <a:spcPct val="0"/>
              </a:spcBef>
              <a:spcAft>
                <a:spcPct val="0"/>
              </a:spcAft>
              <a:defRPr sz="4000" b="1" i="1" kern="1200">
                <a:solidFill>
                  <a:srgbClr val="0F245F"/>
                </a:solidFill>
                <a:effectLst>
                  <a:outerShdw blurRad="38100" dist="38100" dir="2700000" algn="tl">
                    <a:srgbClr val="C0C0C0"/>
                  </a:outerShdw>
                </a:effectLst>
                <a:latin typeface="+mj-lt"/>
                <a:ea typeface="+mj-ea"/>
                <a:cs typeface="+mj-cs"/>
              </a:defRPr>
            </a:lvl1pPr>
            <a:lvl2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2pPr>
            <a:lvl3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3pPr>
            <a:lvl4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4pPr>
            <a:lvl5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9pPr>
          </a:lstStyle>
          <a:p>
            <a:pPr algn="ctr"/>
            <a:r>
              <a:rPr lang="en-US" altLang="pt-BR" sz="1200" b="0" i="0" dirty="0" err="1" smtClean="0">
                <a:solidFill>
                  <a:srgbClr val="CC3300"/>
                </a:solidFill>
                <a:effectLst/>
              </a:rPr>
              <a:t>Implementação</a:t>
            </a:r>
            <a:endParaRPr lang="en-US" altLang="pt-BR" sz="1200" b="0" i="0" dirty="0" smtClean="0">
              <a:solidFill>
                <a:srgbClr val="CC3300"/>
              </a:solidFill>
              <a:effectLst/>
            </a:endParaRPr>
          </a:p>
        </p:txBody>
      </p:sp>
      <p:sp>
        <p:nvSpPr>
          <p:cNvPr id="14" name="Rectangle 1026"/>
          <p:cNvSpPr txBox="1">
            <a:spLocks noChangeArrowheads="1"/>
          </p:cNvSpPr>
          <p:nvPr/>
        </p:nvSpPr>
        <p:spPr bwMode="auto">
          <a:xfrm>
            <a:off x="928687" y="4727542"/>
            <a:ext cx="7315200" cy="60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lnSpc>
                <a:spcPct val="85000"/>
              </a:lnSpc>
              <a:spcBef>
                <a:spcPct val="0"/>
              </a:spcBef>
              <a:spcAft>
                <a:spcPct val="0"/>
              </a:spcAft>
              <a:defRPr sz="4000" b="1" i="0" kern="1200">
                <a:solidFill>
                  <a:srgbClr val="000000"/>
                </a:solidFill>
                <a:effectLst/>
                <a:latin typeface="+mj-lt"/>
                <a:ea typeface="+mj-ea"/>
                <a:cs typeface="+mj-cs"/>
              </a:defRPr>
            </a:lvl1pPr>
            <a:lvl2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2pPr>
            <a:lvl3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3pPr>
            <a:lvl4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4pPr>
            <a:lvl5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9pPr>
          </a:lstStyle>
          <a:p>
            <a:pPr algn="ctr">
              <a:lnSpc>
                <a:spcPct val="150000"/>
              </a:lnSpc>
            </a:pPr>
            <a:r>
              <a:rPr lang="en-US" altLang="pt-BR" sz="1700" dirty="0" smtClean="0">
                <a:solidFill>
                  <a:srgbClr val="CC3300"/>
                </a:solidFill>
              </a:rPr>
              <a:t>Leonilton Tomaz Cleto</a:t>
            </a:r>
          </a:p>
        </p:txBody>
      </p:sp>
      <p:sp>
        <p:nvSpPr>
          <p:cNvPr id="15" name="Rectangle 1026"/>
          <p:cNvSpPr txBox="1">
            <a:spLocks noChangeArrowheads="1"/>
          </p:cNvSpPr>
          <p:nvPr/>
        </p:nvSpPr>
        <p:spPr bwMode="auto">
          <a:xfrm>
            <a:off x="6530438" y="5481244"/>
            <a:ext cx="1740412" cy="25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lnSpc>
                <a:spcPct val="85000"/>
              </a:lnSpc>
              <a:spcBef>
                <a:spcPct val="0"/>
              </a:spcBef>
              <a:spcAft>
                <a:spcPct val="0"/>
              </a:spcAft>
              <a:defRPr sz="4000" b="1" i="1" kern="1200">
                <a:solidFill>
                  <a:srgbClr val="0F245F"/>
                </a:solidFill>
                <a:effectLst>
                  <a:outerShdw blurRad="38100" dist="38100" dir="2700000" algn="tl">
                    <a:srgbClr val="C0C0C0"/>
                  </a:outerShdw>
                </a:effectLst>
                <a:latin typeface="+mj-lt"/>
                <a:ea typeface="+mj-ea"/>
                <a:cs typeface="+mj-cs"/>
              </a:defRPr>
            </a:lvl1pPr>
            <a:lvl2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2pPr>
            <a:lvl3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3pPr>
            <a:lvl4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4pPr>
            <a:lvl5pPr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9pPr>
          </a:lstStyle>
          <a:p>
            <a:pPr algn="ctr"/>
            <a:r>
              <a:rPr lang="en-US" altLang="pt-BR" sz="1200" b="0" i="0" dirty="0" err="1" smtClean="0">
                <a:solidFill>
                  <a:srgbClr val="CC3300"/>
                </a:solidFill>
                <a:effectLst/>
              </a:rPr>
              <a:t>Realização</a:t>
            </a:r>
            <a:endParaRPr lang="en-US" altLang="pt-BR" sz="1200" b="0" i="0" dirty="0" smtClean="0">
              <a:solidFill>
                <a:srgbClr val="CC3300"/>
              </a:solidFill>
              <a:effectLst/>
            </a:endParaRPr>
          </a:p>
        </p:txBody>
      </p:sp>
      <p:pic>
        <p:nvPicPr>
          <p:cNvPr id="1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6825" y="5735245"/>
            <a:ext cx="3269765" cy="86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658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752475"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r>
              <a:rPr lang="pt-BR" altLang="pt-BR" sz="3600" b="1">
                <a:solidFill>
                  <a:srgbClr val="010C75"/>
                </a:solidFill>
                <a:latin typeface="Arial" pitchFamily="34" charset="0"/>
              </a:rPr>
              <a:t>Evaporador</a:t>
            </a:r>
          </a:p>
        </p:txBody>
      </p:sp>
      <p:pic>
        <p:nvPicPr>
          <p:cNvPr id="757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01763"/>
            <a:ext cx="404812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1571625"/>
            <a:ext cx="2379662" cy="2738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578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813" y="4357688"/>
            <a:ext cx="193675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Imagem 6" descr="evaporador-resfriador-industrial-123327n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1513" y="4154488"/>
            <a:ext cx="2928937"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Imagem 7" descr="trocador de placas.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60750" y="4486275"/>
            <a:ext cx="235743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0375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533400" y="457200"/>
            <a:ext cx="83820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nSpc>
                <a:spcPct val="85000"/>
              </a:lnSpc>
            </a:pPr>
            <a:r>
              <a:rPr lang="pt-BR" altLang="pt-BR" sz="3200" b="1" dirty="0">
                <a:solidFill>
                  <a:srgbClr val="3D06B8"/>
                </a:solidFill>
                <a:latin typeface="Arial" pitchFamily="34" charset="0"/>
              </a:rPr>
              <a:t>Evaporador Shell &amp; Tube</a:t>
            </a:r>
          </a:p>
        </p:txBody>
      </p:sp>
      <p:pic>
        <p:nvPicPr>
          <p:cNvPr id="76803" name="Picture 4" descr="Image result for chiller tr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338" y="2949575"/>
            <a:ext cx="4919662"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5400"/>
            <a:ext cx="404812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11259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33400" y="430213"/>
            <a:ext cx="7772400" cy="609600"/>
          </a:xfrm>
        </p:spPr>
        <p:txBody>
          <a:bodyPr/>
          <a:lstStyle/>
          <a:p>
            <a:r>
              <a:rPr lang="pt-BR" altLang="pt-BR" i="0" smtClean="0">
                <a:solidFill>
                  <a:schemeClr val="tx1"/>
                </a:solidFill>
                <a:effectLst/>
              </a:rPr>
              <a:t>Evaporadores a Placas (EPHE)</a:t>
            </a:r>
            <a:endParaRPr lang="pt-BR" altLang="pt-BR" i="0" smtClean="0">
              <a:solidFill>
                <a:srgbClr val="3D06B8"/>
              </a:solidFill>
              <a:effectLst/>
            </a:endParaRPr>
          </a:p>
        </p:txBody>
      </p:sp>
      <p:pic>
        <p:nvPicPr>
          <p:cNvPr id="77827" name="Picture 3" descr="Equip - PAC 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4191000"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200 CHILLER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438400"/>
            <a:ext cx="47244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7552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33413" y="304800"/>
            <a:ext cx="7772400" cy="609600"/>
          </a:xfrm>
        </p:spPr>
        <p:txBody>
          <a:bodyPr/>
          <a:lstStyle/>
          <a:p>
            <a:r>
              <a:rPr lang="pt-BR" altLang="pt-BR" i="0" smtClean="0">
                <a:solidFill>
                  <a:schemeClr val="tx1"/>
                </a:solidFill>
                <a:effectLst/>
              </a:rPr>
              <a:t>Evaporadores Shell &amp; Plate</a:t>
            </a:r>
            <a:endParaRPr lang="pt-BR" altLang="pt-BR" i="0" smtClean="0">
              <a:solidFill>
                <a:srgbClr val="3D06B8"/>
              </a:solidFill>
              <a:effectLst/>
            </a:endParaRPr>
          </a:p>
        </p:txBody>
      </p:sp>
      <p:pic>
        <p:nvPicPr>
          <p:cNvPr id="7885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1341438"/>
            <a:ext cx="459740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2" descr="http://www.gea.com/imperia/pb/1%20GEA%20Group/Kunden/Produktnews/Produktnews%202011/Grasso_BluAstrum%20250x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3716338"/>
            <a:ext cx="297021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72566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ChangeArrowheads="1"/>
          </p:cNvSpPr>
          <p:nvPr/>
        </p:nvSpPr>
        <p:spPr bwMode="auto">
          <a:xfrm>
            <a:off x="542925" y="376237"/>
            <a:ext cx="8291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1pPr>
            <a:lvl2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2pPr>
            <a:lvl3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3pPr>
            <a:lvl4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4pPr>
            <a:lvl5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5pPr>
            <a:lvl6pPr marL="4572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6pPr>
            <a:lvl7pPr marL="9144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7pPr>
            <a:lvl8pPr marL="13716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8pPr>
            <a:lvl9pPr marL="18288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9pPr>
          </a:lstStyle>
          <a:p>
            <a:r>
              <a:rPr lang="en-US" altLang="pt-BR" sz="3100" b="0" i="0">
                <a:solidFill>
                  <a:srgbClr val="000099"/>
                </a:solidFill>
                <a:effectLst/>
              </a:rPr>
              <a:t>Compressor</a:t>
            </a:r>
          </a:p>
        </p:txBody>
      </p:sp>
      <p:grpSp>
        <p:nvGrpSpPr>
          <p:cNvPr id="379907" name="Group 3"/>
          <p:cNvGrpSpPr>
            <a:grpSpLocks/>
          </p:cNvGrpSpPr>
          <p:nvPr/>
        </p:nvGrpSpPr>
        <p:grpSpPr bwMode="auto">
          <a:xfrm>
            <a:off x="1447800" y="1447800"/>
            <a:ext cx="6756400" cy="4784725"/>
            <a:chOff x="862" y="1164"/>
            <a:chExt cx="4256" cy="3014"/>
          </a:xfrm>
        </p:grpSpPr>
        <p:pic>
          <p:nvPicPr>
            <p:cNvPr id="379908" name="Picture 4" descr="grid"/>
            <p:cNvPicPr>
              <a:picLocks noChangeAspect="1" noChangeArrowheads="1"/>
            </p:cNvPicPr>
            <p:nvPr/>
          </p:nvPicPr>
          <p:blipFill>
            <a:blip r:embed="rId3">
              <a:extLst>
                <a:ext uri="{28A0092B-C50C-407E-A947-70E740481C1C}">
                  <a14:useLocalDpi xmlns:a14="http://schemas.microsoft.com/office/drawing/2010/main" val="0"/>
                </a:ext>
              </a:extLst>
            </a:blip>
            <a:srcRect l="17061" t="35501" r="43445" b="15843"/>
            <a:stretch>
              <a:fillRect/>
            </a:stretch>
          </p:blipFill>
          <p:spPr bwMode="auto">
            <a:xfrm>
              <a:off x="1135" y="1164"/>
              <a:ext cx="3490" cy="2803"/>
            </a:xfrm>
            <a:prstGeom prst="rect">
              <a:avLst/>
            </a:prstGeom>
            <a:noFill/>
            <a:extLst>
              <a:ext uri="{909E8E84-426E-40DD-AFC4-6F175D3DCCD1}">
                <a14:hiddenFill xmlns:a14="http://schemas.microsoft.com/office/drawing/2010/main">
                  <a:solidFill>
                    <a:srgbClr val="FFFFFF"/>
                  </a:solidFill>
                </a14:hiddenFill>
              </a:ext>
            </a:extLst>
          </p:spPr>
        </p:pic>
        <p:sp>
          <p:nvSpPr>
            <p:cNvPr id="379909" name="Freeform 5"/>
            <p:cNvSpPr>
              <a:spLocks/>
            </p:cNvSpPr>
            <p:nvPr/>
          </p:nvSpPr>
          <p:spPr bwMode="auto">
            <a:xfrm>
              <a:off x="1699" y="1398"/>
              <a:ext cx="2369" cy="2492"/>
            </a:xfrm>
            <a:custGeom>
              <a:avLst/>
              <a:gdLst>
                <a:gd name="T0" fmla="*/ 0 w 2018"/>
                <a:gd name="T1" fmla="*/ 2108 h 2108"/>
                <a:gd name="T2" fmla="*/ 552 w 2018"/>
                <a:gd name="T3" fmla="*/ 884 h 2108"/>
                <a:gd name="T4" fmla="*/ 783 w 2018"/>
                <a:gd name="T5" fmla="*/ 438 h 2108"/>
                <a:gd name="T6" fmla="*/ 1032 w 2018"/>
                <a:gd name="T7" fmla="*/ 164 h 2108"/>
                <a:gd name="T8" fmla="*/ 1522 w 2018"/>
                <a:gd name="T9" fmla="*/ 6 h 2108"/>
                <a:gd name="T10" fmla="*/ 1944 w 2018"/>
                <a:gd name="T11" fmla="*/ 198 h 2108"/>
                <a:gd name="T12" fmla="*/ 1968 w 2018"/>
                <a:gd name="T13" fmla="*/ 654 h 2108"/>
                <a:gd name="T14" fmla="*/ 1704 w 2018"/>
                <a:gd name="T15" fmla="*/ 1700 h 2108"/>
                <a:gd name="T16" fmla="*/ 1608 w 2018"/>
                <a:gd name="T17" fmla="*/ 2108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2108">
                  <a:moveTo>
                    <a:pt x="0" y="2108"/>
                  </a:moveTo>
                  <a:cubicBezTo>
                    <a:pt x="211" y="1635"/>
                    <a:pt x="422" y="1162"/>
                    <a:pt x="552" y="884"/>
                  </a:cubicBezTo>
                  <a:cubicBezTo>
                    <a:pt x="682" y="606"/>
                    <a:pt x="703" y="558"/>
                    <a:pt x="783" y="438"/>
                  </a:cubicBezTo>
                  <a:cubicBezTo>
                    <a:pt x="863" y="318"/>
                    <a:pt x="909" y="236"/>
                    <a:pt x="1032" y="164"/>
                  </a:cubicBezTo>
                  <a:cubicBezTo>
                    <a:pt x="1155" y="92"/>
                    <a:pt x="1370" y="0"/>
                    <a:pt x="1522" y="6"/>
                  </a:cubicBezTo>
                  <a:cubicBezTo>
                    <a:pt x="1674" y="12"/>
                    <a:pt x="1870" y="90"/>
                    <a:pt x="1944" y="198"/>
                  </a:cubicBezTo>
                  <a:cubicBezTo>
                    <a:pt x="2018" y="306"/>
                    <a:pt x="2008" y="404"/>
                    <a:pt x="1968" y="654"/>
                  </a:cubicBezTo>
                  <a:cubicBezTo>
                    <a:pt x="1928" y="904"/>
                    <a:pt x="1764" y="1458"/>
                    <a:pt x="1704" y="1700"/>
                  </a:cubicBezTo>
                  <a:cubicBezTo>
                    <a:pt x="1644" y="1942"/>
                    <a:pt x="1626" y="2025"/>
                    <a:pt x="1608" y="2108"/>
                  </a:cubicBezTo>
                </a:path>
              </a:pathLst>
            </a:custGeom>
            <a:noFill/>
            <a:ln w="57150" cap="flat" cmpd="sng">
              <a:solidFill>
                <a:srgbClr val="CF0E30"/>
              </a:solidFill>
              <a:prstDash val="solid"/>
              <a:round/>
              <a:headEnd type="none" w="med" len="med"/>
              <a:tailEnd type="none" w="med" len="med"/>
            </a:ln>
            <a:effectLst>
              <a:outerShdw dist="12700" dir="5400000" algn="ctr" rotWithShape="0">
                <a:schemeClr val="folHlink"/>
              </a:outerShdw>
            </a:effectLst>
            <a:extLst>
              <a:ext uri="{909E8E84-426E-40DD-AFC4-6F175D3DCCD1}">
                <a14:hiddenFill xmlns:a14="http://schemas.microsoft.com/office/drawing/2010/main">
                  <a:solidFill>
                    <a:schemeClr val="bg1"/>
                  </a:solidFill>
                </a14:hiddenFill>
              </a:ext>
            </a:extLst>
          </p:spPr>
          <p:txBody>
            <a:bodyPr lIns="0" tIns="25400" rIns="0" bIns="25400" anchor="ctr">
              <a:spAutoFit/>
            </a:bodyPr>
            <a:lstStyle/>
            <a:p>
              <a:endParaRPr lang="pt-BR"/>
            </a:p>
          </p:txBody>
        </p:sp>
        <p:sp>
          <p:nvSpPr>
            <p:cNvPr id="379910" name="Freeform 6"/>
            <p:cNvSpPr>
              <a:spLocks/>
            </p:cNvSpPr>
            <p:nvPr/>
          </p:nvSpPr>
          <p:spPr bwMode="auto">
            <a:xfrm>
              <a:off x="3947" y="2107"/>
              <a:ext cx="534" cy="969"/>
            </a:xfrm>
            <a:custGeom>
              <a:avLst/>
              <a:gdLst>
                <a:gd name="T0" fmla="*/ 0 w 534"/>
                <a:gd name="T1" fmla="*/ 969 h 969"/>
                <a:gd name="T2" fmla="*/ 91 w 534"/>
                <a:gd name="T3" fmla="*/ 670 h 969"/>
                <a:gd name="T4" fmla="*/ 233 w 534"/>
                <a:gd name="T5" fmla="*/ 329 h 969"/>
                <a:gd name="T6" fmla="*/ 534 w 534"/>
                <a:gd name="T7" fmla="*/ 0 h 969"/>
              </a:gdLst>
              <a:ahLst/>
              <a:cxnLst>
                <a:cxn ang="0">
                  <a:pos x="T0" y="T1"/>
                </a:cxn>
                <a:cxn ang="0">
                  <a:pos x="T2" y="T3"/>
                </a:cxn>
                <a:cxn ang="0">
                  <a:pos x="T4" y="T5"/>
                </a:cxn>
                <a:cxn ang="0">
                  <a:pos x="T6" y="T7"/>
                </a:cxn>
              </a:cxnLst>
              <a:rect l="0" t="0" r="r" b="b"/>
              <a:pathLst>
                <a:path w="534" h="969">
                  <a:moveTo>
                    <a:pt x="0" y="969"/>
                  </a:moveTo>
                  <a:cubicBezTo>
                    <a:pt x="15" y="919"/>
                    <a:pt x="52" y="777"/>
                    <a:pt x="91" y="670"/>
                  </a:cubicBezTo>
                  <a:cubicBezTo>
                    <a:pt x="130" y="563"/>
                    <a:pt x="159" y="441"/>
                    <a:pt x="233" y="329"/>
                  </a:cubicBezTo>
                  <a:cubicBezTo>
                    <a:pt x="307" y="217"/>
                    <a:pt x="471" y="69"/>
                    <a:pt x="534" y="0"/>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79911" name="Oval 7"/>
            <p:cNvSpPr>
              <a:spLocks noChangeArrowheads="1"/>
            </p:cNvSpPr>
            <p:nvPr/>
          </p:nvSpPr>
          <p:spPr bwMode="auto">
            <a:xfrm>
              <a:off x="4438" y="2059"/>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79912" name="AutoShape 8"/>
            <p:cNvSpPr>
              <a:spLocks noChangeArrowheads="1"/>
            </p:cNvSpPr>
            <p:nvPr/>
          </p:nvSpPr>
          <p:spPr bwMode="auto">
            <a:xfrm rot="1670061">
              <a:off x="4025" y="2489"/>
              <a:ext cx="167" cy="163"/>
            </a:xfrm>
            <a:prstGeom prst="triangle">
              <a:avLst>
                <a:gd name="adj" fmla="val 50000"/>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79913" name="Text Box 9"/>
            <p:cNvSpPr txBox="1">
              <a:spLocks noChangeArrowheads="1"/>
            </p:cNvSpPr>
            <p:nvPr/>
          </p:nvSpPr>
          <p:spPr bwMode="auto">
            <a:xfrm>
              <a:off x="4436" y="1791"/>
              <a:ext cx="107"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2</a:t>
              </a:r>
              <a:endParaRPr lang="en-US" altLang="pt-BR" sz="2400">
                <a:solidFill>
                  <a:schemeClr val="bg2"/>
                </a:solidFill>
                <a:latin typeface="Arial Black" panose="020B0A04020102020204" pitchFamily="34" charset="0"/>
              </a:endParaRPr>
            </a:p>
          </p:txBody>
        </p:sp>
        <p:sp>
          <p:nvSpPr>
            <p:cNvPr id="379914" name="Text Box 10"/>
            <p:cNvSpPr txBox="1">
              <a:spLocks noChangeArrowheads="1"/>
            </p:cNvSpPr>
            <p:nvPr/>
          </p:nvSpPr>
          <p:spPr bwMode="auto">
            <a:xfrm rot="-5400000">
              <a:off x="538" y="2368"/>
              <a:ext cx="934"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spcBef>
                  <a:spcPct val="50000"/>
                </a:spcBef>
              </a:pPr>
              <a:r>
                <a:rPr lang="en-US" altLang="pt-BR" sz="2400">
                  <a:effectLst>
                    <a:outerShdw blurRad="38100" dist="38100" dir="2700000" algn="tl">
                      <a:srgbClr val="C0C0C0"/>
                    </a:outerShdw>
                  </a:effectLst>
                  <a:latin typeface="Arial Narrow" panose="020B0606020202030204" pitchFamily="34" charset="0"/>
                </a:rPr>
                <a:t>pressão</a:t>
              </a:r>
            </a:p>
          </p:txBody>
        </p:sp>
        <p:sp>
          <p:nvSpPr>
            <p:cNvPr id="379915" name="Text Box 11"/>
            <p:cNvSpPr txBox="1">
              <a:spLocks noChangeArrowheads="1"/>
            </p:cNvSpPr>
            <p:nvPr/>
          </p:nvSpPr>
          <p:spPr bwMode="auto">
            <a:xfrm rot="-21600000">
              <a:off x="2372" y="3893"/>
              <a:ext cx="1104"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spcBef>
                  <a:spcPct val="50000"/>
                </a:spcBef>
              </a:pPr>
              <a:r>
                <a:rPr lang="en-US" altLang="pt-BR" sz="2400">
                  <a:effectLst>
                    <a:outerShdw blurRad="38100" dist="38100" dir="2700000" algn="tl">
                      <a:srgbClr val="C0C0C0"/>
                    </a:outerShdw>
                  </a:effectLst>
                  <a:latin typeface="Arial Narrow" panose="020B0606020202030204" pitchFamily="34" charset="0"/>
                </a:rPr>
                <a:t>entalpia</a:t>
              </a:r>
            </a:p>
          </p:txBody>
        </p:sp>
        <p:sp>
          <p:nvSpPr>
            <p:cNvPr id="379916" name="Line 12"/>
            <p:cNvSpPr>
              <a:spLocks noChangeShapeType="1"/>
            </p:cNvSpPr>
            <p:nvPr/>
          </p:nvSpPr>
          <p:spPr bwMode="auto">
            <a:xfrm>
              <a:off x="2256" y="3069"/>
              <a:ext cx="16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79917" name="Oval 13"/>
            <p:cNvSpPr>
              <a:spLocks noChangeArrowheads="1"/>
            </p:cNvSpPr>
            <p:nvPr/>
          </p:nvSpPr>
          <p:spPr bwMode="auto">
            <a:xfrm>
              <a:off x="2210" y="3014"/>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79918" name="Oval 14"/>
            <p:cNvSpPr>
              <a:spLocks noChangeArrowheads="1"/>
            </p:cNvSpPr>
            <p:nvPr/>
          </p:nvSpPr>
          <p:spPr bwMode="auto">
            <a:xfrm>
              <a:off x="3914" y="3019"/>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79919" name="AutoShape 15"/>
            <p:cNvSpPr>
              <a:spLocks noChangeArrowheads="1"/>
            </p:cNvSpPr>
            <p:nvPr/>
          </p:nvSpPr>
          <p:spPr bwMode="auto">
            <a:xfrm rot="5391443" flipH="1">
              <a:off x="2999" y="2986"/>
              <a:ext cx="167" cy="163"/>
            </a:xfrm>
            <a:prstGeom prst="triangle">
              <a:avLst>
                <a:gd name="adj" fmla="val 50000"/>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79920" name="Text Box 16"/>
            <p:cNvSpPr txBox="1">
              <a:spLocks noChangeArrowheads="1"/>
            </p:cNvSpPr>
            <p:nvPr/>
          </p:nvSpPr>
          <p:spPr bwMode="auto">
            <a:xfrm>
              <a:off x="4099" y="3057"/>
              <a:ext cx="107"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1</a:t>
              </a:r>
              <a:endParaRPr lang="en-US" altLang="pt-BR" sz="2400">
                <a:solidFill>
                  <a:schemeClr val="bg2"/>
                </a:solidFill>
                <a:latin typeface="Arial Black" panose="020B0A04020102020204" pitchFamily="34" charset="0"/>
              </a:endParaRPr>
            </a:p>
          </p:txBody>
        </p:sp>
        <p:sp>
          <p:nvSpPr>
            <p:cNvPr id="379921" name="Text Box 17"/>
            <p:cNvSpPr txBox="1">
              <a:spLocks noChangeArrowheads="1"/>
            </p:cNvSpPr>
            <p:nvPr/>
          </p:nvSpPr>
          <p:spPr bwMode="auto">
            <a:xfrm>
              <a:off x="3544" y="3063"/>
              <a:ext cx="150"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4’</a:t>
              </a:r>
              <a:endParaRPr lang="en-US" altLang="pt-BR" sz="2400">
                <a:solidFill>
                  <a:schemeClr val="bg2"/>
                </a:solidFill>
                <a:latin typeface="Arial Black" panose="020B0A04020102020204" pitchFamily="34" charset="0"/>
              </a:endParaRPr>
            </a:p>
          </p:txBody>
        </p:sp>
        <p:sp>
          <p:nvSpPr>
            <p:cNvPr id="379922" name="Oval 18"/>
            <p:cNvSpPr>
              <a:spLocks noChangeArrowheads="1"/>
            </p:cNvSpPr>
            <p:nvPr/>
          </p:nvSpPr>
          <p:spPr bwMode="auto">
            <a:xfrm>
              <a:off x="3722" y="3025"/>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79923" name="Text Box 19"/>
            <p:cNvSpPr txBox="1">
              <a:spLocks noChangeArrowheads="1"/>
            </p:cNvSpPr>
            <p:nvPr/>
          </p:nvSpPr>
          <p:spPr bwMode="auto">
            <a:xfrm>
              <a:off x="2099" y="3068"/>
              <a:ext cx="107"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4</a:t>
              </a:r>
              <a:endParaRPr lang="en-US" altLang="pt-BR" sz="2400">
                <a:solidFill>
                  <a:schemeClr val="bg2"/>
                </a:solidFill>
                <a:latin typeface="Arial Black" panose="020B0A04020102020204" pitchFamily="34" charset="0"/>
              </a:endParaRPr>
            </a:p>
          </p:txBody>
        </p:sp>
        <p:pic>
          <p:nvPicPr>
            <p:cNvPr id="379924" name="Picture 20" descr="fig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5" y="2742"/>
              <a:ext cx="853" cy="839"/>
            </a:xfrm>
            <a:prstGeom prst="rect">
              <a:avLst/>
            </a:prstGeom>
            <a:noFill/>
            <a:extLst>
              <a:ext uri="{909E8E84-426E-40DD-AFC4-6F175D3DCCD1}">
                <a14:hiddenFill xmlns:a14="http://schemas.microsoft.com/office/drawing/2010/main">
                  <a:solidFill>
                    <a:srgbClr val="FFFFFF"/>
                  </a:solidFill>
                </a14:hiddenFill>
              </a:ext>
            </a:extLst>
          </p:spPr>
        </p:pic>
        <p:sp>
          <p:nvSpPr>
            <p:cNvPr id="379925" name="Text Box 21"/>
            <p:cNvSpPr txBox="1">
              <a:spLocks noChangeArrowheads="1"/>
            </p:cNvSpPr>
            <p:nvPr/>
          </p:nvSpPr>
          <p:spPr bwMode="auto">
            <a:xfrm>
              <a:off x="4250" y="2436"/>
              <a:ext cx="853" cy="28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solidFill>
                    <a:schemeClr val="tx2"/>
                  </a:solidFill>
                  <a:effectLst>
                    <a:outerShdw blurRad="38100" dist="38100" dir="2700000" algn="tl">
                      <a:srgbClr val="C0C0C0"/>
                    </a:outerShdw>
                  </a:effectLst>
                  <a:latin typeface="Arial Narrow" panose="020B0606020202030204" pitchFamily="34" charset="0"/>
                </a:rPr>
                <a:t>compressor</a:t>
              </a:r>
            </a:p>
          </p:txBody>
        </p:sp>
      </p:grpSp>
      <p:sp>
        <p:nvSpPr>
          <p:cNvPr id="22" name="Text Box 11"/>
          <p:cNvSpPr txBox="1">
            <a:spLocks noChangeArrowheads="1"/>
          </p:cNvSpPr>
          <p:nvPr/>
        </p:nvSpPr>
        <p:spPr bwMode="auto">
          <a:xfrm>
            <a:off x="553245" y="1524000"/>
            <a:ext cx="1600200" cy="2854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60000"/>
              </a:lnSpc>
              <a:spcBef>
                <a:spcPct val="50000"/>
              </a:spcBef>
            </a:pPr>
            <a:r>
              <a:rPr lang="en-US" altLang="pt-BR" sz="2400" b="1" dirty="0" smtClean="0">
                <a:solidFill>
                  <a:srgbClr val="0000CC"/>
                </a:solidFill>
                <a:latin typeface="Arial Narrow" panose="020B0606020202030204" pitchFamily="34" charset="0"/>
              </a:rPr>
              <a:t>R-717</a:t>
            </a:r>
            <a:endParaRPr lang="en-US" altLang="pt-BR" sz="2000" b="1" dirty="0">
              <a:solidFill>
                <a:srgbClr val="0000CC"/>
              </a:solidFill>
              <a:latin typeface="Arial Narrow" panose="020B0606020202030204" pitchFamily="34" charset="0"/>
            </a:endParaRPr>
          </a:p>
        </p:txBody>
      </p:sp>
    </p:spTree>
    <p:extLst>
      <p:ext uri="{BB962C8B-B14F-4D97-AF65-F5344CB8AC3E}">
        <p14:creationId xmlns:p14="http://schemas.microsoft.com/office/powerpoint/2010/main" val="39597283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descr="fig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19200"/>
            <a:ext cx="4738688" cy="4660900"/>
          </a:xfrm>
          <a:prstGeom prst="rect">
            <a:avLst/>
          </a:prstGeom>
          <a:noFill/>
          <a:extLst>
            <a:ext uri="{909E8E84-426E-40DD-AFC4-6F175D3DCCD1}">
              <a14:hiddenFill xmlns:a14="http://schemas.microsoft.com/office/drawing/2010/main">
                <a:solidFill>
                  <a:srgbClr val="FFFFFF"/>
                </a:solidFill>
              </a14:hiddenFill>
            </a:ext>
          </a:extLst>
        </p:spPr>
      </p:pic>
      <p:sp>
        <p:nvSpPr>
          <p:cNvPr id="390147" name="Rectangle 3"/>
          <p:cNvSpPr>
            <a:spLocks noGrp="1" noChangeArrowheads="1"/>
          </p:cNvSpPr>
          <p:nvPr>
            <p:ph type="title"/>
          </p:nvPr>
        </p:nvSpPr>
        <p:spPr>
          <a:xfrm>
            <a:off x="645592" y="228600"/>
            <a:ext cx="6597650" cy="723900"/>
          </a:xfrm>
        </p:spPr>
        <p:txBody>
          <a:bodyPr/>
          <a:lstStyle/>
          <a:p>
            <a:r>
              <a:rPr lang="en-US" altLang="pt-BR" sz="3100" b="0" dirty="0">
                <a:solidFill>
                  <a:srgbClr val="000099"/>
                </a:solidFill>
              </a:rPr>
              <a:t>Compressor</a:t>
            </a:r>
          </a:p>
        </p:txBody>
      </p:sp>
      <p:sp>
        <p:nvSpPr>
          <p:cNvPr id="390148" name="Text Box 4"/>
          <p:cNvSpPr txBox="1">
            <a:spLocks noChangeArrowheads="1"/>
          </p:cNvSpPr>
          <p:nvPr/>
        </p:nvSpPr>
        <p:spPr bwMode="auto">
          <a:xfrm>
            <a:off x="609600" y="2667000"/>
            <a:ext cx="2651125" cy="1365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nSpc>
                <a:spcPct val="90000"/>
              </a:lnSpc>
            </a:pPr>
            <a:r>
              <a:rPr lang="en-US" altLang="pt-BR" sz="2400">
                <a:solidFill>
                  <a:srgbClr val="000000"/>
                </a:solidFill>
                <a:effectLst>
                  <a:outerShdw blurRad="38100" dist="38100" dir="2700000" algn="tl">
                    <a:srgbClr val="C0C0C0"/>
                  </a:outerShdw>
                </a:effectLst>
                <a:latin typeface="Arial Narrow" panose="020B0606020202030204" pitchFamily="34" charset="0"/>
              </a:rPr>
              <a:t>Refrigerante (VaporSuperaquecido )  a baixa pressão fluindo do evaporador</a:t>
            </a:r>
          </a:p>
        </p:txBody>
      </p:sp>
      <p:sp>
        <p:nvSpPr>
          <p:cNvPr id="390149" name="AutoShape 5"/>
          <p:cNvSpPr>
            <a:spLocks noChangeArrowheads="1"/>
          </p:cNvSpPr>
          <p:nvPr/>
        </p:nvSpPr>
        <p:spPr bwMode="auto">
          <a:xfrm rot="16111445" flipV="1">
            <a:off x="6806407" y="1651793"/>
            <a:ext cx="425450" cy="474663"/>
          </a:xfrm>
          <a:prstGeom prst="upArrow">
            <a:avLst>
              <a:gd name="adj1" fmla="val 50000"/>
              <a:gd name="adj2" fmla="val 27892"/>
            </a:avLst>
          </a:prstGeom>
          <a:solidFill>
            <a:schemeClr val="accent2"/>
          </a:solidFill>
          <a:ln>
            <a:noFill/>
          </a:ln>
          <a:effectLst>
            <a:outerShdw dist="12700" dir="5400000"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25400" rIns="0" bIns="25400" anchor="ctr">
            <a:spAutoFit/>
          </a:bodyPr>
          <a:lstStyle/>
          <a:p>
            <a:endParaRPr lang="pt-BR"/>
          </a:p>
        </p:txBody>
      </p:sp>
      <p:sp>
        <p:nvSpPr>
          <p:cNvPr id="390150" name="AutoShape 6"/>
          <p:cNvSpPr>
            <a:spLocks noChangeArrowheads="1"/>
          </p:cNvSpPr>
          <p:nvPr/>
        </p:nvSpPr>
        <p:spPr bwMode="auto">
          <a:xfrm rot="16088437" flipV="1">
            <a:off x="1624807" y="1575593"/>
            <a:ext cx="425450" cy="474663"/>
          </a:xfrm>
          <a:prstGeom prst="upArrow">
            <a:avLst>
              <a:gd name="adj1" fmla="val 50000"/>
              <a:gd name="adj2" fmla="val 27892"/>
            </a:avLst>
          </a:prstGeom>
          <a:solidFill>
            <a:srgbClr val="0099CC"/>
          </a:solidFill>
          <a:ln w="12700">
            <a:solidFill>
              <a:schemeClr val="bg1"/>
            </a:solidFill>
            <a:miter lim="800000"/>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90151" name="Text Box 7"/>
          <p:cNvSpPr txBox="1">
            <a:spLocks noChangeArrowheads="1"/>
          </p:cNvSpPr>
          <p:nvPr/>
        </p:nvSpPr>
        <p:spPr bwMode="auto">
          <a:xfrm>
            <a:off x="7543800" y="1676400"/>
            <a:ext cx="239713" cy="452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latin typeface="Arial Black" panose="020B0A04020102020204" pitchFamily="34" charset="0"/>
              </a:rPr>
              <a:t>B</a:t>
            </a:r>
          </a:p>
        </p:txBody>
      </p:sp>
      <p:sp>
        <p:nvSpPr>
          <p:cNvPr id="390152" name="Text Box 8"/>
          <p:cNvSpPr txBox="1">
            <a:spLocks noChangeArrowheads="1"/>
          </p:cNvSpPr>
          <p:nvPr/>
        </p:nvSpPr>
        <p:spPr bwMode="auto">
          <a:xfrm>
            <a:off x="914400" y="1676400"/>
            <a:ext cx="241300" cy="452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latin typeface="Arial Black" panose="020B0A04020102020204" pitchFamily="34" charset="0"/>
              </a:rPr>
              <a:t>A</a:t>
            </a:r>
          </a:p>
        </p:txBody>
      </p:sp>
      <p:sp>
        <p:nvSpPr>
          <p:cNvPr id="390153" name="Text Box 9"/>
          <p:cNvSpPr txBox="1">
            <a:spLocks noChangeArrowheads="1"/>
          </p:cNvSpPr>
          <p:nvPr/>
        </p:nvSpPr>
        <p:spPr bwMode="auto">
          <a:xfrm>
            <a:off x="6096000" y="2514600"/>
            <a:ext cx="2667000" cy="1365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nSpc>
                <a:spcPct val="90000"/>
              </a:lnSpc>
            </a:pPr>
            <a:r>
              <a:rPr lang="en-US" altLang="pt-BR" sz="2400">
                <a:solidFill>
                  <a:srgbClr val="000000"/>
                </a:solidFill>
                <a:effectLst>
                  <a:outerShdw blurRad="38100" dist="38100" dir="2700000" algn="tl">
                    <a:srgbClr val="C0C0C0"/>
                  </a:outerShdw>
                </a:effectLst>
                <a:latin typeface="Arial Narrow" panose="020B0606020202030204" pitchFamily="34" charset="0"/>
              </a:rPr>
              <a:t>Refrigerante (VaporSuperaquecido) </a:t>
            </a:r>
          </a:p>
          <a:p>
            <a:pPr>
              <a:lnSpc>
                <a:spcPct val="90000"/>
              </a:lnSpc>
            </a:pPr>
            <a:r>
              <a:rPr lang="en-US" altLang="pt-BR" sz="2400">
                <a:solidFill>
                  <a:srgbClr val="000000"/>
                </a:solidFill>
                <a:effectLst>
                  <a:outerShdw blurRad="38100" dist="38100" dir="2700000" algn="tl">
                    <a:srgbClr val="C0C0C0"/>
                  </a:outerShdw>
                </a:effectLst>
                <a:latin typeface="Arial Narrow" panose="020B0606020202030204" pitchFamily="34" charset="0"/>
              </a:rPr>
              <a:t>a alta pressão flui para o condensador</a:t>
            </a:r>
          </a:p>
        </p:txBody>
      </p:sp>
    </p:spTree>
    <p:extLst>
      <p:ext uri="{BB962C8B-B14F-4D97-AF65-F5344CB8AC3E}">
        <p14:creationId xmlns:p14="http://schemas.microsoft.com/office/powerpoint/2010/main" val="615504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63" name="Rectangle 11"/>
          <p:cNvSpPr>
            <a:spLocks noChangeArrowheads="1"/>
          </p:cNvSpPr>
          <p:nvPr/>
        </p:nvSpPr>
        <p:spPr bwMode="auto">
          <a:xfrm>
            <a:off x="609600" y="304800"/>
            <a:ext cx="82915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1pPr>
            <a:lvl2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2pPr>
            <a:lvl3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3pPr>
            <a:lvl4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4pPr>
            <a:lvl5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5pPr>
            <a:lvl6pPr marL="4572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6pPr>
            <a:lvl7pPr marL="9144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7pPr>
            <a:lvl8pPr marL="13716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8pPr>
            <a:lvl9pPr marL="18288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9pPr>
          </a:lstStyle>
          <a:p>
            <a:r>
              <a:rPr lang="en-US" altLang="pt-BR" sz="3100" b="0" i="0" dirty="0" err="1">
                <a:solidFill>
                  <a:srgbClr val="000099"/>
                </a:solidFill>
                <a:effectLst/>
              </a:rPr>
              <a:t>Calor</a:t>
            </a:r>
            <a:r>
              <a:rPr lang="en-US" altLang="pt-BR" sz="3100" b="0" i="0" dirty="0">
                <a:solidFill>
                  <a:srgbClr val="000099"/>
                </a:solidFill>
                <a:effectLst/>
              </a:rPr>
              <a:t> de </a:t>
            </a:r>
            <a:r>
              <a:rPr lang="en-US" altLang="pt-BR" sz="3100" b="0" i="0" dirty="0" err="1">
                <a:solidFill>
                  <a:srgbClr val="000099"/>
                </a:solidFill>
                <a:effectLst/>
              </a:rPr>
              <a:t>Compressão</a:t>
            </a:r>
            <a:endParaRPr lang="en-US" altLang="pt-BR" sz="3100" b="0" i="0" dirty="0">
              <a:solidFill>
                <a:srgbClr val="000099"/>
              </a:solidFill>
              <a:effectLst/>
            </a:endParaRPr>
          </a:p>
        </p:txBody>
      </p:sp>
      <p:grpSp>
        <p:nvGrpSpPr>
          <p:cNvPr id="381984" name="Group 32"/>
          <p:cNvGrpSpPr>
            <a:grpSpLocks/>
          </p:cNvGrpSpPr>
          <p:nvPr/>
        </p:nvGrpSpPr>
        <p:grpSpPr bwMode="auto">
          <a:xfrm>
            <a:off x="533400" y="1828800"/>
            <a:ext cx="8610600" cy="4352925"/>
            <a:chOff x="336" y="1152"/>
            <a:chExt cx="5424" cy="2742"/>
          </a:xfrm>
        </p:grpSpPr>
        <p:pic>
          <p:nvPicPr>
            <p:cNvPr id="381954" name="Picture 2" descr="grid"/>
            <p:cNvPicPr>
              <a:picLocks noChangeAspect="1" noChangeArrowheads="1"/>
            </p:cNvPicPr>
            <p:nvPr/>
          </p:nvPicPr>
          <p:blipFill>
            <a:blip r:embed="rId3">
              <a:extLst>
                <a:ext uri="{28A0092B-C50C-407E-A947-70E740481C1C}">
                  <a14:useLocalDpi xmlns:a14="http://schemas.microsoft.com/office/drawing/2010/main" val="0"/>
                </a:ext>
              </a:extLst>
            </a:blip>
            <a:srcRect l="17061" t="35501" r="43445" b="15843"/>
            <a:stretch>
              <a:fillRect/>
            </a:stretch>
          </p:blipFill>
          <p:spPr bwMode="auto">
            <a:xfrm>
              <a:off x="1440" y="1152"/>
              <a:ext cx="3377" cy="2712"/>
            </a:xfrm>
            <a:prstGeom prst="rect">
              <a:avLst/>
            </a:prstGeom>
            <a:noFill/>
            <a:extLst>
              <a:ext uri="{909E8E84-426E-40DD-AFC4-6F175D3DCCD1}">
                <a14:hiddenFill xmlns:a14="http://schemas.microsoft.com/office/drawing/2010/main">
                  <a:solidFill>
                    <a:srgbClr val="FFFFFF"/>
                  </a:solidFill>
                </a14:hiddenFill>
              </a:ext>
            </a:extLst>
          </p:spPr>
        </p:pic>
        <p:sp>
          <p:nvSpPr>
            <p:cNvPr id="381955" name="Freeform 3"/>
            <p:cNvSpPr>
              <a:spLocks/>
            </p:cNvSpPr>
            <p:nvPr/>
          </p:nvSpPr>
          <p:spPr bwMode="auto">
            <a:xfrm>
              <a:off x="1891" y="1386"/>
              <a:ext cx="2369" cy="2492"/>
            </a:xfrm>
            <a:custGeom>
              <a:avLst/>
              <a:gdLst>
                <a:gd name="T0" fmla="*/ 0 w 2018"/>
                <a:gd name="T1" fmla="*/ 2108 h 2108"/>
                <a:gd name="T2" fmla="*/ 552 w 2018"/>
                <a:gd name="T3" fmla="*/ 884 h 2108"/>
                <a:gd name="T4" fmla="*/ 783 w 2018"/>
                <a:gd name="T5" fmla="*/ 438 h 2108"/>
                <a:gd name="T6" fmla="*/ 1032 w 2018"/>
                <a:gd name="T7" fmla="*/ 164 h 2108"/>
                <a:gd name="T8" fmla="*/ 1522 w 2018"/>
                <a:gd name="T9" fmla="*/ 6 h 2108"/>
                <a:gd name="T10" fmla="*/ 1944 w 2018"/>
                <a:gd name="T11" fmla="*/ 198 h 2108"/>
                <a:gd name="T12" fmla="*/ 1968 w 2018"/>
                <a:gd name="T13" fmla="*/ 654 h 2108"/>
                <a:gd name="T14" fmla="*/ 1704 w 2018"/>
                <a:gd name="T15" fmla="*/ 1700 h 2108"/>
                <a:gd name="T16" fmla="*/ 1608 w 2018"/>
                <a:gd name="T17" fmla="*/ 2108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2108">
                  <a:moveTo>
                    <a:pt x="0" y="2108"/>
                  </a:moveTo>
                  <a:cubicBezTo>
                    <a:pt x="211" y="1635"/>
                    <a:pt x="422" y="1162"/>
                    <a:pt x="552" y="884"/>
                  </a:cubicBezTo>
                  <a:cubicBezTo>
                    <a:pt x="682" y="606"/>
                    <a:pt x="703" y="558"/>
                    <a:pt x="783" y="438"/>
                  </a:cubicBezTo>
                  <a:cubicBezTo>
                    <a:pt x="863" y="318"/>
                    <a:pt x="909" y="236"/>
                    <a:pt x="1032" y="164"/>
                  </a:cubicBezTo>
                  <a:cubicBezTo>
                    <a:pt x="1155" y="92"/>
                    <a:pt x="1370" y="0"/>
                    <a:pt x="1522" y="6"/>
                  </a:cubicBezTo>
                  <a:cubicBezTo>
                    <a:pt x="1674" y="12"/>
                    <a:pt x="1870" y="90"/>
                    <a:pt x="1944" y="198"/>
                  </a:cubicBezTo>
                  <a:cubicBezTo>
                    <a:pt x="2018" y="306"/>
                    <a:pt x="2008" y="404"/>
                    <a:pt x="1968" y="654"/>
                  </a:cubicBezTo>
                  <a:cubicBezTo>
                    <a:pt x="1928" y="904"/>
                    <a:pt x="1764" y="1458"/>
                    <a:pt x="1704" y="1700"/>
                  </a:cubicBezTo>
                  <a:cubicBezTo>
                    <a:pt x="1644" y="1942"/>
                    <a:pt x="1626" y="2025"/>
                    <a:pt x="1608" y="2108"/>
                  </a:cubicBezTo>
                </a:path>
              </a:pathLst>
            </a:custGeom>
            <a:noFill/>
            <a:ln w="57150" cap="flat" cmpd="sng">
              <a:solidFill>
                <a:srgbClr val="CF0E30"/>
              </a:solidFill>
              <a:prstDash val="solid"/>
              <a:round/>
              <a:headEnd type="none" w="med" len="med"/>
              <a:tailEnd type="none" w="med" len="med"/>
            </a:ln>
            <a:effectLst>
              <a:outerShdw dist="12700" dir="5400000" algn="ctr" rotWithShape="0">
                <a:schemeClr val="folHlink"/>
              </a:outerShdw>
            </a:effectLst>
            <a:extLst>
              <a:ext uri="{909E8E84-426E-40DD-AFC4-6F175D3DCCD1}">
                <a14:hiddenFill xmlns:a14="http://schemas.microsoft.com/office/drawing/2010/main">
                  <a:solidFill>
                    <a:schemeClr val="bg1"/>
                  </a:solidFill>
                </a14:hiddenFill>
              </a:ext>
            </a:extLst>
          </p:spPr>
          <p:txBody>
            <a:bodyPr lIns="0" tIns="25400" rIns="0" bIns="25400" anchor="ctr">
              <a:spAutoFit/>
            </a:bodyPr>
            <a:lstStyle/>
            <a:p>
              <a:endParaRPr lang="pt-BR"/>
            </a:p>
          </p:txBody>
        </p:sp>
        <p:sp>
          <p:nvSpPr>
            <p:cNvPr id="381956" name="Freeform 4"/>
            <p:cNvSpPr>
              <a:spLocks/>
            </p:cNvSpPr>
            <p:nvPr/>
          </p:nvSpPr>
          <p:spPr bwMode="auto">
            <a:xfrm>
              <a:off x="4139" y="2095"/>
              <a:ext cx="534" cy="969"/>
            </a:xfrm>
            <a:custGeom>
              <a:avLst/>
              <a:gdLst>
                <a:gd name="T0" fmla="*/ 0 w 534"/>
                <a:gd name="T1" fmla="*/ 969 h 969"/>
                <a:gd name="T2" fmla="*/ 91 w 534"/>
                <a:gd name="T3" fmla="*/ 670 h 969"/>
                <a:gd name="T4" fmla="*/ 233 w 534"/>
                <a:gd name="T5" fmla="*/ 329 h 969"/>
                <a:gd name="T6" fmla="*/ 534 w 534"/>
                <a:gd name="T7" fmla="*/ 0 h 969"/>
              </a:gdLst>
              <a:ahLst/>
              <a:cxnLst>
                <a:cxn ang="0">
                  <a:pos x="T0" y="T1"/>
                </a:cxn>
                <a:cxn ang="0">
                  <a:pos x="T2" y="T3"/>
                </a:cxn>
                <a:cxn ang="0">
                  <a:pos x="T4" y="T5"/>
                </a:cxn>
                <a:cxn ang="0">
                  <a:pos x="T6" y="T7"/>
                </a:cxn>
              </a:cxnLst>
              <a:rect l="0" t="0" r="r" b="b"/>
              <a:pathLst>
                <a:path w="534" h="969">
                  <a:moveTo>
                    <a:pt x="0" y="969"/>
                  </a:moveTo>
                  <a:cubicBezTo>
                    <a:pt x="15" y="919"/>
                    <a:pt x="52" y="777"/>
                    <a:pt x="91" y="670"/>
                  </a:cubicBezTo>
                  <a:cubicBezTo>
                    <a:pt x="130" y="563"/>
                    <a:pt x="159" y="441"/>
                    <a:pt x="233" y="329"/>
                  </a:cubicBezTo>
                  <a:cubicBezTo>
                    <a:pt x="307" y="217"/>
                    <a:pt x="471" y="69"/>
                    <a:pt x="534" y="0"/>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81957" name="AutoShape 5"/>
            <p:cNvSpPr>
              <a:spLocks noChangeArrowheads="1"/>
            </p:cNvSpPr>
            <p:nvPr/>
          </p:nvSpPr>
          <p:spPr bwMode="auto">
            <a:xfrm rot="1670061">
              <a:off x="4217" y="2477"/>
              <a:ext cx="167" cy="163"/>
            </a:xfrm>
            <a:prstGeom prst="triangle">
              <a:avLst>
                <a:gd name="adj" fmla="val 50000"/>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81958" name="Text Box 6"/>
            <p:cNvSpPr txBox="1">
              <a:spLocks noChangeArrowheads="1"/>
            </p:cNvSpPr>
            <p:nvPr/>
          </p:nvSpPr>
          <p:spPr bwMode="auto">
            <a:xfrm>
              <a:off x="4582" y="1779"/>
              <a:ext cx="291"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2</a:t>
              </a:r>
              <a:r>
                <a:rPr lang="en-US" altLang="pt-BR" sz="1800">
                  <a:latin typeface="Arial Black" panose="020B0A04020102020204" pitchFamily="34" charset="0"/>
                </a:rPr>
                <a:t>iso</a:t>
              </a:r>
              <a:endParaRPr lang="en-US" altLang="pt-BR" sz="1800">
                <a:solidFill>
                  <a:schemeClr val="bg2"/>
                </a:solidFill>
                <a:latin typeface="Arial Black" panose="020B0A04020102020204" pitchFamily="34" charset="0"/>
              </a:endParaRPr>
            </a:p>
          </p:txBody>
        </p:sp>
        <p:sp>
          <p:nvSpPr>
            <p:cNvPr id="381959" name="Text Box 7"/>
            <p:cNvSpPr txBox="1">
              <a:spLocks noChangeArrowheads="1"/>
            </p:cNvSpPr>
            <p:nvPr/>
          </p:nvSpPr>
          <p:spPr bwMode="auto">
            <a:xfrm rot="-5400000">
              <a:off x="876" y="2376"/>
              <a:ext cx="934"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spcBef>
                  <a:spcPct val="50000"/>
                </a:spcBef>
              </a:pPr>
              <a:r>
                <a:rPr lang="en-US" altLang="pt-BR" sz="2400">
                  <a:effectLst>
                    <a:outerShdw blurRad="38100" dist="38100" dir="2700000" algn="tl">
                      <a:srgbClr val="C0C0C0"/>
                    </a:outerShdw>
                  </a:effectLst>
                  <a:latin typeface="Arial Narrow" panose="020B0606020202030204" pitchFamily="34" charset="0"/>
                </a:rPr>
                <a:t>pressão</a:t>
              </a:r>
            </a:p>
          </p:txBody>
        </p:sp>
        <p:sp>
          <p:nvSpPr>
            <p:cNvPr id="381960" name="Text Box 8"/>
            <p:cNvSpPr txBox="1">
              <a:spLocks noChangeArrowheads="1"/>
            </p:cNvSpPr>
            <p:nvPr/>
          </p:nvSpPr>
          <p:spPr bwMode="auto">
            <a:xfrm rot="-21600000">
              <a:off x="2544" y="3492"/>
              <a:ext cx="1104"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spcBef>
                  <a:spcPct val="50000"/>
                </a:spcBef>
              </a:pPr>
              <a:r>
                <a:rPr lang="en-US" altLang="pt-BR" sz="2400">
                  <a:effectLst>
                    <a:outerShdw blurRad="38100" dist="38100" dir="2700000" algn="tl">
                      <a:srgbClr val="C0C0C0"/>
                    </a:outerShdw>
                  </a:effectLst>
                  <a:latin typeface="Arial Narrow" panose="020B0606020202030204" pitchFamily="34" charset="0"/>
                </a:rPr>
                <a:t>entalpia</a:t>
              </a:r>
            </a:p>
          </p:txBody>
        </p:sp>
        <p:sp>
          <p:nvSpPr>
            <p:cNvPr id="381961" name="Line 9"/>
            <p:cNvSpPr>
              <a:spLocks noChangeShapeType="1"/>
            </p:cNvSpPr>
            <p:nvPr/>
          </p:nvSpPr>
          <p:spPr bwMode="auto">
            <a:xfrm>
              <a:off x="2448" y="3057"/>
              <a:ext cx="16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81962" name="AutoShape 10"/>
            <p:cNvSpPr>
              <a:spLocks noChangeArrowheads="1"/>
            </p:cNvSpPr>
            <p:nvPr/>
          </p:nvSpPr>
          <p:spPr bwMode="auto">
            <a:xfrm rot="5391443" flipH="1">
              <a:off x="3191" y="2974"/>
              <a:ext cx="167" cy="163"/>
            </a:xfrm>
            <a:prstGeom prst="triangle">
              <a:avLst>
                <a:gd name="adj" fmla="val 50000"/>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81964" name="Line 12"/>
            <p:cNvSpPr>
              <a:spLocks noChangeShapeType="1"/>
            </p:cNvSpPr>
            <p:nvPr/>
          </p:nvSpPr>
          <p:spPr bwMode="auto">
            <a:xfrm>
              <a:off x="1455" y="2100"/>
              <a:ext cx="3189" cy="0"/>
            </a:xfrm>
            <a:prstGeom prst="line">
              <a:avLst/>
            </a:prstGeom>
            <a:noFill/>
            <a:ln w="38100">
              <a:solidFill>
                <a:schemeClr val="tx2"/>
              </a:solidFill>
              <a:prstDash val="dash"/>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81965" name="Text Box 13"/>
            <p:cNvSpPr txBox="1">
              <a:spLocks noChangeArrowheads="1"/>
            </p:cNvSpPr>
            <p:nvPr/>
          </p:nvSpPr>
          <p:spPr bwMode="auto">
            <a:xfrm>
              <a:off x="4868" y="1964"/>
              <a:ext cx="615" cy="1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60000"/>
                </a:lnSpc>
                <a:spcBef>
                  <a:spcPct val="50000"/>
                </a:spcBef>
              </a:pPr>
              <a:r>
                <a:rPr lang="en-US" altLang="pt-BR" sz="2400" dirty="0" smtClean="0">
                  <a:solidFill>
                    <a:srgbClr val="CF0E30"/>
                  </a:solidFill>
                  <a:latin typeface="Arial Narrow" panose="020B0606020202030204" pitchFamily="34" charset="0"/>
                </a:rPr>
                <a:t>79.2°C</a:t>
              </a:r>
              <a:endParaRPr lang="en-US" altLang="pt-BR" sz="2000" dirty="0">
                <a:solidFill>
                  <a:srgbClr val="CF0E30"/>
                </a:solidFill>
                <a:latin typeface="Arial Narrow" panose="020B0606020202030204" pitchFamily="34" charset="0"/>
              </a:endParaRPr>
            </a:p>
          </p:txBody>
        </p:sp>
        <p:sp>
          <p:nvSpPr>
            <p:cNvPr id="381966" name="Text Box 14"/>
            <p:cNvSpPr txBox="1">
              <a:spLocks noChangeArrowheads="1"/>
            </p:cNvSpPr>
            <p:nvPr/>
          </p:nvSpPr>
          <p:spPr bwMode="auto">
            <a:xfrm>
              <a:off x="4848" y="2880"/>
              <a:ext cx="912" cy="608"/>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r>
                <a:rPr lang="en-US" altLang="pt-BR" sz="2000">
                  <a:effectLst>
                    <a:outerShdw blurRad="38100" dist="38100" dir="2700000" algn="tl">
                      <a:srgbClr val="C0C0C0"/>
                    </a:outerShdw>
                  </a:effectLst>
                  <a:latin typeface="Arial Narrow" panose="020B0606020202030204" pitchFamily="34" charset="0"/>
                </a:rPr>
                <a:t>Calor de Compressão</a:t>
              </a:r>
            </a:p>
            <a:p>
              <a:pPr algn="l"/>
              <a:r>
                <a:rPr lang="en-US" altLang="pt-BR" sz="2000">
                  <a:effectLst>
                    <a:outerShdw blurRad="38100" dist="38100" dir="2700000" algn="tl">
                      <a:srgbClr val="C0C0C0"/>
                    </a:outerShdw>
                  </a:effectLst>
                  <a:latin typeface="Arial Narrow" panose="020B0606020202030204" pitchFamily="34" charset="0"/>
                </a:rPr>
                <a:t>Isoentrópica</a:t>
              </a:r>
              <a:endParaRPr lang="en-US" altLang="pt-BR" sz="2000"/>
            </a:p>
          </p:txBody>
        </p:sp>
        <p:sp>
          <p:nvSpPr>
            <p:cNvPr id="381967" name="Line 15"/>
            <p:cNvSpPr>
              <a:spLocks noChangeShapeType="1"/>
            </p:cNvSpPr>
            <p:nvPr/>
          </p:nvSpPr>
          <p:spPr bwMode="auto">
            <a:xfrm>
              <a:off x="1441" y="3057"/>
              <a:ext cx="1006" cy="0"/>
            </a:xfrm>
            <a:prstGeom prst="line">
              <a:avLst/>
            </a:prstGeom>
            <a:noFill/>
            <a:ln w="38100">
              <a:solidFill>
                <a:schemeClr val="tx2"/>
              </a:solidFill>
              <a:prstDash val="dash"/>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81968" name="Oval 16"/>
            <p:cNvSpPr>
              <a:spLocks noChangeArrowheads="1"/>
            </p:cNvSpPr>
            <p:nvPr/>
          </p:nvSpPr>
          <p:spPr bwMode="auto">
            <a:xfrm>
              <a:off x="2402" y="3002"/>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1969" name="Text Box 17"/>
            <p:cNvSpPr txBox="1">
              <a:spLocks noChangeArrowheads="1"/>
            </p:cNvSpPr>
            <p:nvPr/>
          </p:nvSpPr>
          <p:spPr bwMode="auto">
            <a:xfrm rot="-21600000">
              <a:off x="336" y="1956"/>
              <a:ext cx="1056"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nchorCtr="1"/>
            <a:lstStyle/>
            <a:p>
              <a:pPr algn="r">
                <a:lnSpc>
                  <a:spcPct val="60000"/>
                </a:lnSpc>
                <a:spcBef>
                  <a:spcPct val="50000"/>
                </a:spcBef>
              </a:pPr>
              <a:r>
                <a:rPr lang="en-US" altLang="pt-BR" sz="2400" dirty="0" smtClean="0">
                  <a:solidFill>
                    <a:srgbClr val="CF0E30"/>
                  </a:solidFill>
                  <a:latin typeface="Arial Narrow" panose="020B0606020202030204" pitchFamily="34" charset="0"/>
                </a:rPr>
                <a:t>13.90 </a:t>
              </a:r>
              <a:r>
                <a:rPr lang="en-US" altLang="pt-BR" sz="2400" dirty="0">
                  <a:solidFill>
                    <a:srgbClr val="CF0E30"/>
                  </a:solidFill>
                  <a:latin typeface="Arial Narrow" panose="020B0606020202030204" pitchFamily="34" charset="0"/>
                </a:rPr>
                <a:t>bar abs</a:t>
              </a:r>
              <a:endParaRPr lang="en-US" altLang="pt-BR" sz="2000" dirty="0">
                <a:solidFill>
                  <a:srgbClr val="CF0E30"/>
                </a:solidFill>
                <a:latin typeface="Arial Narrow" panose="020B0606020202030204" pitchFamily="34" charset="0"/>
              </a:endParaRPr>
            </a:p>
          </p:txBody>
        </p:sp>
        <p:sp>
          <p:nvSpPr>
            <p:cNvPr id="381970" name="Text Box 18"/>
            <p:cNvSpPr txBox="1">
              <a:spLocks noChangeArrowheads="1"/>
            </p:cNvSpPr>
            <p:nvPr/>
          </p:nvSpPr>
          <p:spPr bwMode="auto">
            <a:xfrm>
              <a:off x="4291" y="3045"/>
              <a:ext cx="107"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1</a:t>
              </a:r>
              <a:endParaRPr lang="en-US" altLang="pt-BR" sz="2400">
                <a:solidFill>
                  <a:schemeClr val="bg2"/>
                </a:solidFill>
                <a:latin typeface="Arial Black" panose="020B0A04020102020204" pitchFamily="34" charset="0"/>
              </a:endParaRPr>
            </a:p>
          </p:txBody>
        </p:sp>
        <p:sp>
          <p:nvSpPr>
            <p:cNvPr id="381971" name="Text Box 19"/>
            <p:cNvSpPr txBox="1">
              <a:spLocks noChangeArrowheads="1"/>
            </p:cNvSpPr>
            <p:nvPr/>
          </p:nvSpPr>
          <p:spPr bwMode="auto">
            <a:xfrm>
              <a:off x="3736" y="3051"/>
              <a:ext cx="150"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4’</a:t>
              </a:r>
              <a:endParaRPr lang="en-US" altLang="pt-BR" sz="2400">
                <a:solidFill>
                  <a:schemeClr val="bg2"/>
                </a:solidFill>
                <a:latin typeface="Arial Black" panose="020B0A04020102020204" pitchFamily="34" charset="0"/>
              </a:endParaRPr>
            </a:p>
          </p:txBody>
        </p:sp>
        <p:sp>
          <p:nvSpPr>
            <p:cNvPr id="381972" name="Oval 20"/>
            <p:cNvSpPr>
              <a:spLocks noChangeArrowheads="1"/>
            </p:cNvSpPr>
            <p:nvPr/>
          </p:nvSpPr>
          <p:spPr bwMode="auto">
            <a:xfrm>
              <a:off x="3914" y="3013"/>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1973" name="Text Box 21"/>
            <p:cNvSpPr txBox="1">
              <a:spLocks noChangeArrowheads="1"/>
            </p:cNvSpPr>
            <p:nvPr/>
          </p:nvSpPr>
          <p:spPr bwMode="auto">
            <a:xfrm>
              <a:off x="3096" y="2214"/>
              <a:ext cx="943" cy="29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nchorCtr="1"/>
            <a:lstStyle/>
            <a:p>
              <a:pPr algn="r">
                <a:lnSpc>
                  <a:spcPct val="60000"/>
                </a:lnSpc>
                <a:spcBef>
                  <a:spcPct val="50000"/>
                </a:spcBef>
              </a:pPr>
              <a:r>
                <a:rPr lang="en-US" altLang="pt-BR" sz="2000" dirty="0" err="1" smtClean="0">
                  <a:solidFill>
                    <a:srgbClr val="CF0E30"/>
                  </a:solidFill>
                  <a:latin typeface="Arial Narrow" panose="020B0606020202030204" pitchFamily="34" charset="0"/>
                </a:rPr>
                <a:t>Tcd</a:t>
              </a:r>
              <a:r>
                <a:rPr lang="en-US" altLang="pt-BR" sz="2000" dirty="0" smtClean="0">
                  <a:solidFill>
                    <a:srgbClr val="CF0E30"/>
                  </a:solidFill>
                  <a:latin typeface="Arial Narrow" panose="020B0606020202030204" pitchFamily="34" charset="0"/>
                </a:rPr>
                <a:t>= 36°C</a:t>
              </a:r>
              <a:endParaRPr lang="en-US" altLang="pt-BR" sz="2000" dirty="0">
                <a:solidFill>
                  <a:srgbClr val="CF0E30"/>
                </a:solidFill>
                <a:latin typeface="Arial Narrow" panose="020B0606020202030204" pitchFamily="34" charset="0"/>
              </a:endParaRPr>
            </a:p>
          </p:txBody>
        </p:sp>
        <p:sp>
          <p:nvSpPr>
            <p:cNvPr id="381974" name="Line 22"/>
            <p:cNvSpPr>
              <a:spLocks noChangeShapeType="1"/>
            </p:cNvSpPr>
            <p:nvPr/>
          </p:nvSpPr>
          <p:spPr bwMode="auto">
            <a:xfrm rot="5400000">
              <a:off x="3757" y="3494"/>
              <a:ext cx="801" cy="0"/>
            </a:xfrm>
            <a:prstGeom prst="line">
              <a:avLst/>
            </a:prstGeom>
            <a:noFill/>
            <a:ln w="38100">
              <a:solidFill>
                <a:schemeClr val="tx2"/>
              </a:solidFill>
              <a:prstDash val="dash"/>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81975" name="Oval 23"/>
            <p:cNvSpPr>
              <a:spLocks noChangeArrowheads="1"/>
            </p:cNvSpPr>
            <p:nvPr/>
          </p:nvSpPr>
          <p:spPr bwMode="auto">
            <a:xfrm>
              <a:off x="4106" y="3007"/>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1976" name="Line 24"/>
            <p:cNvSpPr>
              <a:spLocks noChangeShapeType="1"/>
            </p:cNvSpPr>
            <p:nvPr/>
          </p:nvSpPr>
          <p:spPr bwMode="auto">
            <a:xfrm rot="5400000">
              <a:off x="3822" y="3008"/>
              <a:ext cx="1727" cy="0"/>
            </a:xfrm>
            <a:prstGeom prst="line">
              <a:avLst/>
            </a:prstGeom>
            <a:noFill/>
            <a:ln w="38100">
              <a:solidFill>
                <a:schemeClr val="tx2"/>
              </a:solidFill>
              <a:prstDash val="dash"/>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81977" name="Oval 25"/>
            <p:cNvSpPr>
              <a:spLocks noChangeArrowheads="1"/>
            </p:cNvSpPr>
            <p:nvPr/>
          </p:nvSpPr>
          <p:spPr bwMode="auto">
            <a:xfrm>
              <a:off x="4630" y="2047"/>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1978" name="Line 26"/>
            <p:cNvSpPr>
              <a:spLocks noChangeShapeType="1"/>
            </p:cNvSpPr>
            <p:nvPr/>
          </p:nvSpPr>
          <p:spPr bwMode="auto">
            <a:xfrm>
              <a:off x="4169" y="3625"/>
              <a:ext cx="500" cy="0"/>
            </a:xfrm>
            <a:prstGeom prst="line">
              <a:avLst/>
            </a:prstGeom>
            <a:noFill/>
            <a:ln w="38100">
              <a:solidFill>
                <a:schemeClr val="tx2"/>
              </a:solidFill>
              <a:round/>
              <a:headEnd type="triangle" w="med" len="med"/>
              <a:tailEnd type="triangle" w="med" len="me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81979" name="Freeform 27"/>
            <p:cNvSpPr>
              <a:spLocks/>
            </p:cNvSpPr>
            <p:nvPr/>
          </p:nvSpPr>
          <p:spPr bwMode="auto">
            <a:xfrm rot="5400000">
              <a:off x="4571" y="3281"/>
              <a:ext cx="170" cy="457"/>
            </a:xfrm>
            <a:custGeom>
              <a:avLst/>
              <a:gdLst>
                <a:gd name="T0" fmla="*/ 0 w 605"/>
                <a:gd name="T1" fmla="*/ 0 h 164"/>
                <a:gd name="T2" fmla="*/ 0 w 605"/>
                <a:gd name="T3" fmla="*/ 164 h 164"/>
                <a:gd name="T4" fmla="*/ 605 w 605"/>
                <a:gd name="T5" fmla="*/ 164 h 164"/>
              </a:gdLst>
              <a:ahLst/>
              <a:cxnLst>
                <a:cxn ang="0">
                  <a:pos x="T0" y="T1"/>
                </a:cxn>
                <a:cxn ang="0">
                  <a:pos x="T2" y="T3"/>
                </a:cxn>
                <a:cxn ang="0">
                  <a:pos x="T4" y="T5"/>
                </a:cxn>
              </a:cxnLst>
              <a:rect l="0" t="0" r="r" b="b"/>
              <a:pathLst>
                <a:path w="605" h="164">
                  <a:moveTo>
                    <a:pt x="0" y="0"/>
                  </a:moveTo>
                  <a:lnTo>
                    <a:pt x="0" y="164"/>
                  </a:lnTo>
                  <a:lnTo>
                    <a:pt x="605" y="164"/>
                  </a:lnTo>
                </a:path>
              </a:pathLst>
            </a:custGeom>
            <a:noFill/>
            <a:ln w="25400" cap="flat" cmpd="sng">
              <a:solidFill>
                <a:schemeClr val="tx1"/>
              </a:solidFill>
              <a:prstDash val="solid"/>
              <a:round/>
              <a:headEnd type="none" w="med" len="med"/>
              <a:tailEnd type="triangle" w="med" len="med"/>
            </a:ln>
            <a:effectLst>
              <a:outerShdw dist="12700" dir="5400000" algn="ctr" rotWithShape="0">
                <a:schemeClr val="folHlink"/>
              </a:outerShdw>
            </a:effectLst>
            <a:extLst>
              <a:ext uri="{909E8E84-426E-40DD-AFC4-6F175D3DCCD1}">
                <a14:hiddenFill xmlns:a14="http://schemas.microsoft.com/office/drawing/2010/main">
                  <a:solidFill>
                    <a:schemeClr val="bg1"/>
                  </a:solidFill>
                </a14:hiddenFill>
              </a:ext>
            </a:extLst>
          </p:spPr>
          <p:txBody>
            <a:bodyPr lIns="0" tIns="25400" rIns="0" bIns="25400" anchor="ctr">
              <a:spAutoFit/>
            </a:bodyPr>
            <a:lstStyle/>
            <a:p>
              <a:endParaRPr lang="pt-BR"/>
            </a:p>
          </p:txBody>
        </p:sp>
        <p:sp>
          <p:nvSpPr>
            <p:cNvPr id="381980" name="Text Box 28"/>
            <p:cNvSpPr txBox="1">
              <a:spLocks noChangeArrowheads="1"/>
            </p:cNvSpPr>
            <p:nvPr/>
          </p:nvSpPr>
          <p:spPr bwMode="auto">
            <a:xfrm>
              <a:off x="2291" y="3056"/>
              <a:ext cx="107"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4</a:t>
              </a:r>
              <a:endParaRPr lang="en-US" altLang="pt-BR" sz="2400">
                <a:solidFill>
                  <a:schemeClr val="bg2"/>
                </a:solidFill>
                <a:latin typeface="Arial Black" panose="020B0A04020102020204" pitchFamily="34" charset="0"/>
              </a:endParaRPr>
            </a:p>
          </p:txBody>
        </p:sp>
        <p:sp>
          <p:nvSpPr>
            <p:cNvPr id="381981" name="Text Box 29"/>
            <p:cNvSpPr txBox="1">
              <a:spLocks noChangeArrowheads="1"/>
            </p:cNvSpPr>
            <p:nvPr/>
          </p:nvSpPr>
          <p:spPr bwMode="auto">
            <a:xfrm>
              <a:off x="384" y="2964"/>
              <a:ext cx="1056" cy="1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r">
                <a:lnSpc>
                  <a:spcPct val="60000"/>
                </a:lnSpc>
                <a:spcBef>
                  <a:spcPct val="50000"/>
                </a:spcBef>
              </a:pPr>
              <a:r>
                <a:rPr lang="en-US" altLang="pt-BR" sz="2400" dirty="0" smtClean="0">
                  <a:solidFill>
                    <a:srgbClr val="0000CC"/>
                  </a:solidFill>
                  <a:latin typeface="Arial Narrow" panose="020B0606020202030204" pitchFamily="34" charset="0"/>
                </a:rPr>
                <a:t>5.16 </a:t>
              </a:r>
              <a:r>
                <a:rPr lang="en-US" altLang="pt-BR" sz="2400" dirty="0">
                  <a:solidFill>
                    <a:srgbClr val="0000CC"/>
                  </a:solidFill>
                  <a:latin typeface="Arial Narrow" panose="020B0606020202030204" pitchFamily="34" charset="0"/>
                </a:rPr>
                <a:t>bar abs</a:t>
              </a:r>
              <a:endParaRPr lang="en-US" altLang="pt-BR" sz="2000" dirty="0">
                <a:solidFill>
                  <a:srgbClr val="0000CC"/>
                </a:solidFill>
                <a:latin typeface="Arial Narrow" panose="020B0606020202030204" pitchFamily="34" charset="0"/>
              </a:endParaRPr>
            </a:p>
          </p:txBody>
        </p:sp>
        <p:sp>
          <p:nvSpPr>
            <p:cNvPr id="381982" name="Line 30"/>
            <p:cNvSpPr>
              <a:spLocks noChangeShapeType="1"/>
            </p:cNvSpPr>
            <p:nvPr/>
          </p:nvSpPr>
          <p:spPr bwMode="auto">
            <a:xfrm flipV="1">
              <a:off x="3360" y="2100"/>
              <a:ext cx="96" cy="192"/>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BR"/>
            </a:p>
          </p:txBody>
        </p:sp>
        <p:sp>
          <p:nvSpPr>
            <p:cNvPr id="381983" name="Line 31"/>
            <p:cNvSpPr>
              <a:spLocks noChangeShapeType="1"/>
            </p:cNvSpPr>
            <p:nvPr/>
          </p:nvSpPr>
          <p:spPr bwMode="auto">
            <a:xfrm flipV="1">
              <a:off x="4704" y="2052"/>
              <a:ext cx="240" cy="4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BR"/>
            </a:p>
          </p:txBody>
        </p:sp>
      </p:grpSp>
      <p:sp>
        <p:nvSpPr>
          <p:cNvPr id="34" name="Text Box 11"/>
          <p:cNvSpPr txBox="1">
            <a:spLocks noChangeArrowheads="1"/>
          </p:cNvSpPr>
          <p:nvPr/>
        </p:nvSpPr>
        <p:spPr bwMode="auto">
          <a:xfrm>
            <a:off x="553245" y="1524000"/>
            <a:ext cx="1600200" cy="2854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60000"/>
              </a:lnSpc>
              <a:spcBef>
                <a:spcPct val="50000"/>
              </a:spcBef>
            </a:pPr>
            <a:r>
              <a:rPr lang="en-US" altLang="pt-BR" sz="2400" b="1" dirty="0" smtClean="0">
                <a:solidFill>
                  <a:srgbClr val="0000CC"/>
                </a:solidFill>
                <a:latin typeface="Arial Narrow" panose="020B0606020202030204" pitchFamily="34" charset="0"/>
              </a:rPr>
              <a:t>R-717</a:t>
            </a:r>
            <a:endParaRPr lang="en-US" altLang="pt-BR" sz="2000" b="1" dirty="0">
              <a:solidFill>
                <a:srgbClr val="0000CC"/>
              </a:solidFill>
              <a:latin typeface="Arial Narrow" panose="020B0606020202030204" pitchFamily="34" charset="0"/>
            </a:endParaRPr>
          </a:p>
        </p:txBody>
      </p:sp>
      <p:sp>
        <p:nvSpPr>
          <p:cNvPr id="35" name="Text Box 14"/>
          <p:cNvSpPr txBox="1">
            <a:spLocks noChangeArrowheads="1"/>
          </p:cNvSpPr>
          <p:nvPr/>
        </p:nvSpPr>
        <p:spPr bwMode="auto">
          <a:xfrm>
            <a:off x="3985883" y="4059237"/>
            <a:ext cx="1082675" cy="51276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nchorCtr="1"/>
          <a:lstStyle/>
          <a:p>
            <a:pPr algn="r">
              <a:lnSpc>
                <a:spcPct val="60000"/>
              </a:lnSpc>
              <a:spcBef>
                <a:spcPct val="50000"/>
              </a:spcBef>
            </a:pPr>
            <a:r>
              <a:rPr lang="en-US" altLang="pt-BR" sz="2000" dirty="0" err="1" smtClean="0">
                <a:solidFill>
                  <a:srgbClr val="3D06B8"/>
                </a:solidFill>
                <a:effectLst>
                  <a:outerShdw blurRad="38100" dist="38100" dir="2700000" algn="tl">
                    <a:srgbClr val="C0C0C0"/>
                  </a:outerShdw>
                </a:effectLst>
                <a:latin typeface="Arial Narrow" panose="020B0606020202030204" pitchFamily="34" charset="0"/>
              </a:rPr>
              <a:t>Tev</a:t>
            </a:r>
            <a:r>
              <a:rPr lang="en-US" altLang="pt-BR" sz="2000" dirty="0" smtClean="0">
                <a:solidFill>
                  <a:srgbClr val="3D06B8"/>
                </a:solidFill>
                <a:effectLst>
                  <a:outerShdw blurRad="38100" dist="38100" dir="2700000" algn="tl">
                    <a:srgbClr val="C0C0C0"/>
                  </a:outerShdw>
                </a:effectLst>
                <a:latin typeface="Arial Narrow" panose="020B0606020202030204" pitchFamily="34" charset="0"/>
              </a:rPr>
              <a:t>= 5°C</a:t>
            </a:r>
            <a:endParaRPr lang="en-US" altLang="pt-BR" sz="2000" dirty="0">
              <a:solidFill>
                <a:srgbClr val="3D06B8"/>
              </a:solidFill>
              <a:effectLst>
                <a:outerShdw blurRad="38100" dist="38100" dir="2700000" algn="tl">
                  <a:srgbClr val="C0C0C0"/>
                </a:outerShdw>
              </a:effectLst>
              <a:latin typeface="Arial Narrow" panose="020B0606020202030204" pitchFamily="34" charset="0"/>
            </a:endParaRPr>
          </a:p>
        </p:txBody>
      </p:sp>
      <p:sp>
        <p:nvSpPr>
          <p:cNvPr id="36" name="Line 23"/>
          <p:cNvSpPr>
            <a:spLocks noChangeShapeType="1"/>
          </p:cNvSpPr>
          <p:nvPr/>
        </p:nvSpPr>
        <p:spPr bwMode="auto">
          <a:xfrm>
            <a:off x="4290682" y="4440237"/>
            <a:ext cx="236537" cy="419101"/>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BR"/>
          </a:p>
        </p:txBody>
      </p:sp>
    </p:spTree>
    <p:extLst>
      <p:ext uri="{BB962C8B-B14F-4D97-AF65-F5344CB8AC3E}">
        <p14:creationId xmlns:p14="http://schemas.microsoft.com/office/powerpoint/2010/main" val="474923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806450" y="169863"/>
            <a:ext cx="7772400"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r>
              <a:rPr lang="pt-BR" altLang="pt-BR" sz="3600" dirty="0">
                <a:latin typeface="Arial" pitchFamily="34" charset="0"/>
              </a:rPr>
              <a:t>Compressor</a:t>
            </a:r>
          </a:p>
        </p:txBody>
      </p:sp>
      <p:pic>
        <p:nvPicPr>
          <p:cNvPr id="60419" name="Imagem 3" descr="04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3100388"/>
            <a:ext cx="352742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488" y="4260850"/>
            <a:ext cx="2406650" cy="2133600"/>
          </a:xfrm>
          <a:prstGeom prst="rect">
            <a:avLst/>
          </a:prstGeom>
          <a:solidFill>
            <a:srgbClr val="FFFFFF"/>
          </a:solidFill>
          <a:ln w="6350">
            <a:solidFill>
              <a:srgbClr val="000000"/>
            </a:solidFill>
            <a:miter lim="800000"/>
            <a:headEnd/>
            <a:tailEnd/>
          </a:ln>
        </p:spPr>
      </p:pic>
      <p:pic>
        <p:nvPicPr>
          <p:cNvPr id="604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1341438"/>
            <a:ext cx="2717800" cy="2197100"/>
          </a:xfrm>
          <a:prstGeom prst="rect">
            <a:avLst/>
          </a:prstGeom>
          <a:solidFill>
            <a:srgbClr val="FFFFFF"/>
          </a:solidFill>
          <a:ln w="6350">
            <a:solidFill>
              <a:srgbClr val="000000"/>
            </a:solidFill>
            <a:miter lim="800000"/>
            <a:headEnd/>
            <a:tailEnd/>
          </a:ln>
        </p:spPr>
      </p:pic>
      <p:pic>
        <p:nvPicPr>
          <p:cNvPr id="60422" name="Imagem 8" descr="scroll compressor 2.bmp">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4292600"/>
            <a:ext cx="1571625"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475" y="4508500"/>
            <a:ext cx="3017838"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750" y="1274763"/>
            <a:ext cx="2570163"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129370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33400" y="304800"/>
            <a:ext cx="7594600" cy="723900"/>
          </a:xfrm>
        </p:spPr>
        <p:txBody>
          <a:bodyPr/>
          <a:lstStyle/>
          <a:p>
            <a:r>
              <a:rPr lang="pt-BR" altLang="pt-BR" b="0" dirty="0">
                <a:solidFill>
                  <a:schemeClr val="tx1"/>
                </a:solidFill>
                <a:latin typeface="Arial" pitchFamily="34" charset="0"/>
              </a:rPr>
              <a:t>Compressor</a:t>
            </a:r>
            <a:endParaRPr lang="pt-BR" altLang="pt-BR" b="0" dirty="0">
              <a:solidFill>
                <a:schemeClr val="tx1"/>
              </a:solidFill>
              <a:latin typeface="Arial" pitchFamily="34" charset="0"/>
            </a:endParaRPr>
          </a:p>
        </p:txBody>
      </p:sp>
      <p:pic>
        <p:nvPicPr>
          <p:cNvPr id="61443" name="Picture 3" descr="CR6_CMPRS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2600" y="1524000"/>
            <a:ext cx="1001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44" name="Object 4"/>
          <p:cNvGraphicFramePr>
            <a:graphicFrameLocks noChangeAspect="1"/>
          </p:cNvGraphicFramePr>
          <p:nvPr/>
        </p:nvGraphicFramePr>
        <p:xfrm>
          <a:off x="4724400" y="3962400"/>
          <a:ext cx="3886200" cy="2514600"/>
        </p:xfrm>
        <a:graphic>
          <a:graphicData uri="http://schemas.openxmlformats.org/presentationml/2006/ole">
            <mc:AlternateContent xmlns:mc="http://schemas.openxmlformats.org/markup-compatibility/2006">
              <mc:Choice xmlns:v="urn:schemas-microsoft-com:vml" Requires="v">
                <p:oleObj spid="_x0000_s2062" name="Imagem de bitmap" r:id="rId4" imgW="2943636" imgH="1905266" progId="Paint.Picture">
                  <p:embed/>
                </p:oleObj>
              </mc:Choice>
              <mc:Fallback>
                <p:oleObj name="Imagem de bitmap" r:id="rId4" imgW="2943636" imgH="190526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962400"/>
                        <a:ext cx="3886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45" name="Picture 5" descr="25HP_CMPRSR_MED_RES"/>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2400" y="1295400"/>
            <a:ext cx="11509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46" name="Object 6"/>
          <p:cNvGraphicFramePr>
            <a:graphicFrameLocks noChangeAspect="1"/>
          </p:cNvGraphicFramePr>
          <p:nvPr/>
        </p:nvGraphicFramePr>
        <p:xfrm>
          <a:off x="1066800" y="3810000"/>
          <a:ext cx="2209800" cy="1770063"/>
        </p:xfrm>
        <a:graphic>
          <a:graphicData uri="http://schemas.openxmlformats.org/presentationml/2006/ole">
            <mc:AlternateContent xmlns:mc="http://schemas.openxmlformats.org/markup-compatibility/2006">
              <mc:Choice xmlns:v="urn:schemas-microsoft-com:vml" Requires="v">
                <p:oleObj spid="_x0000_s2063" name="Imagem de bitmap" r:id="rId7" imgW="2247619" imgH="1800476" progId="Paint.Picture">
                  <p:embed/>
                </p:oleObj>
              </mc:Choice>
              <mc:Fallback>
                <p:oleObj name="Imagem de bitmap" r:id="rId7" imgW="2247619" imgH="1800476"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3810000"/>
                        <a:ext cx="2209800" cy="177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47" name="Object 7"/>
          <p:cNvGraphicFramePr>
            <a:graphicFrameLocks noChangeAspect="1"/>
          </p:cNvGraphicFramePr>
          <p:nvPr/>
        </p:nvGraphicFramePr>
        <p:xfrm>
          <a:off x="6553200" y="1524000"/>
          <a:ext cx="1600200" cy="1201738"/>
        </p:xfrm>
        <a:graphic>
          <a:graphicData uri="http://schemas.openxmlformats.org/presentationml/2006/ole">
            <mc:AlternateContent xmlns:mc="http://schemas.openxmlformats.org/markup-compatibility/2006">
              <mc:Choice xmlns:v="urn:schemas-microsoft-com:vml" Requires="v">
                <p:oleObj spid="_x0000_s2064" name="Bitmap Image" r:id="rId9" imgW="2848009" imgH="2352301" progId="Paint.Picture">
                  <p:embed/>
                </p:oleObj>
              </mc:Choice>
              <mc:Fallback>
                <p:oleObj name="Bitmap Image" r:id="rId9" imgW="2848009" imgH="2352301" progId="Paint.Picture">
                  <p:embed/>
                  <p:pic>
                    <p:nvPicPr>
                      <p:cNvPr id="0" name=""/>
                      <p:cNvPicPr>
                        <a:picLocks noChangeAspect="1" noChangeArrowheads="1"/>
                      </p:cNvPicPr>
                      <p:nvPr/>
                    </p:nvPicPr>
                    <p:blipFill>
                      <a:blip r:embed="rId10">
                        <a:lum contrast="36000"/>
                        <a:extLst>
                          <a:ext uri="{28A0092B-C50C-407E-A947-70E740481C1C}">
                            <a14:useLocalDpi xmlns:a14="http://schemas.microsoft.com/office/drawing/2010/main" val="0"/>
                          </a:ext>
                        </a:extLst>
                      </a:blip>
                      <a:srcRect/>
                      <a:stretch>
                        <a:fillRect/>
                      </a:stretch>
                    </p:blipFill>
                    <p:spPr bwMode="auto">
                      <a:xfrm>
                        <a:off x="6553200" y="1524000"/>
                        <a:ext cx="1600200"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476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48" name="Text Box 8"/>
          <p:cNvSpPr txBox="1">
            <a:spLocks noChangeArrowheads="1"/>
          </p:cNvSpPr>
          <p:nvPr/>
        </p:nvSpPr>
        <p:spPr bwMode="auto">
          <a:xfrm>
            <a:off x="1143000" y="2971800"/>
            <a:ext cx="20272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gn="ctr"/>
            <a:r>
              <a:rPr lang="pt-BR" altLang="pt-BR" sz="1400" b="1">
                <a:solidFill>
                  <a:srgbClr val="000000"/>
                </a:solidFill>
                <a:latin typeface="Arial" pitchFamily="34" charset="0"/>
              </a:rPr>
              <a:t>Alternativo Hermético</a:t>
            </a:r>
          </a:p>
        </p:txBody>
      </p:sp>
      <p:sp>
        <p:nvSpPr>
          <p:cNvPr id="61449" name="Text Box 9"/>
          <p:cNvSpPr txBox="1">
            <a:spLocks noChangeArrowheads="1"/>
          </p:cNvSpPr>
          <p:nvPr/>
        </p:nvSpPr>
        <p:spPr bwMode="auto">
          <a:xfrm>
            <a:off x="6019800" y="2819400"/>
            <a:ext cx="25114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gn="ctr"/>
            <a:r>
              <a:rPr lang="pt-BR" altLang="pt-BR" sz="1400" b="1">
                <a:solidFill>
                  <a:srgbClr val="000000"/>
                </a:solidFill>
                <a:latin typeface="Arial" pitchFamily="34" charset="0"/>
              </a:rPr>
              <a:t>Alternativo Semi-Hermético</a:t>
            </a:r>
          </a:p>
          <a:p>
            <a:pPr algn="ctr"/>
            <a:r>
              <a:rPr lang="pt-BR" altLang="pt-BR" sz="1400" b="1">
                <a:solidFill>
                  <a:srgbClr val="000000"/>
                </a:solidFill>
                <a:latin typeface="Arial" pitchFamily="34" charset="0"/>
              </a:rPr>
              <a:t>Resfriado a Ar</a:t>
            </a:r>
          </a:p>
        </p:txBody>
      </p:sp>
      <p:sp>
        <p:nvSpPr>
          <p:cNvPr id="61450" name="Text Box 10"/>
          <p:cNvSpPr txBox="1">
            <a:spLocks noChangeArrowheads="1"/>
          </p:cNvSpPr>
          <p:nvPr/>
        </p:nvSpPr>
        <p:spPr bwMode="auto">
          <a:xfrm>
            <a:off x="990600" y="5715000"/>
            <a:ext cx="25114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gn="ctr"/>
            <a:r>
              <a:rPr lang="pt-BR" altLang="pt-BR" sz="1400" b="1">
                <a:solidFill>
                  <a:srgbClr val="000000"/>
                </a:solidFill>
                <a:latin typeface="Arial" pitchFamily="34" charset="0"/>
              </a:rPr>
              <a:t>Alternativo Semi-Hermético</a:t>
            </a:r>
          </a:p>
          <a:p>
            <a:pPr algn="ctr"/>
            <a:r>
              <a:rPr lang="pt-BR" altLang="pt-BR" sz="1400" b="1">
                <a:solidFill>
                  <a:srgbClr val="000000"/>
                </a:solidFill>
                <a:latin typeface="Arial" pitchFamily="34" charset="0"/>
              </a:rPr>
              <a:t>Resfriado por Refrigerante</a:t>
            </a:r>
          </a:p>
        </p:txBody>
      </p:sp>
      <p:sp>
        <p:nvSpPr>
          <p:cNvPr id="61451" name="Text Box 11"/>
          <p:cNvSpPr txBox="1">
            <a:spLocks noChangeArrowheads="1"/>
          </p:cNvSpPr>
          <p:nvPr/>
        </p:nvSpPr>
        <p:spPr bwMode="auto">
          <a:xfrm>
            <a:off x="3581400" y="3276600"/>
            <a:ext cx="2352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gn="ctr"/>
            <a:r>
              <a:rPr lang="pt-BR" altLang="pt-BR" sz="1400" b="1">
                <a:solidFill>
                  <a:srgbClr val="000000"/>
                </a:solidFill>
                <a:latin typeface="Arial" pitchFamily="34" charset="0"/>
              </a:rPr>
              <a:t>Rotativo Scroll Hermético</a:t>
            </a:r>
          </a:p>
        </p:txBody>
      </p:sp>
      <p:sp>
        <p:nvSpPr>
          <p:cNvPr id="61452" name="Text Box 12"/>
          <p:cNvSpPr txBox="1">
            <a:spLocks noChangeArrowheads="1"/>
          </p:cNvSpPr>
          <p:nvPr/>
        </p:nvSpPr>
        <p:spPr bwMode="auto">
          <a:xfrm>
            <a:off x="7086600" y="3733800"/>
            <a:ext cx="17002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gn="ctr"/>
            <a:r>
              <a:rPr lang="pt-BR" altLang="pt-BR" sz="1400" b="1">
                <a:solidFill>
                  <a:srgbClr val="000000"/>
                </a:solidFill>
                <a:latin typeface="Arial" pitchFamily="34" charset="0"/>
              </a:rPr>
              <a:t>Rotativo Parafuso</a:t>
            </a:r>
          </a:p>
          <a:p>
            <a:pPr algn="ctr"/>
            <a:r>
              <a:rPr lang="pt-BR" altLang="pt-BR" sz="1400" b="1">
                <a:solidFill>
                  <a:srgbClr val="000000"/>
                </a:solidFill>
                <a:latin typeface="Arial" pitchFamily="34" charset="0"/>
              </a:rPr>
              <a:t>Semi Hermético </a:t>
            </a:r>
          </a:p>
        </p:txBody>
      </p:sp>
    </p:spTree>
    <p:extLst>
      <p:ext uri="{BB962C8B-B14F-4D97-AF65-F5344CB8AC3E}">
        <p14:creationId xmlns:p14="http://schemas.microsoft.com/office/powerpoint/2010/main" val="247678044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09600" y="228600"/>
            <a:ext cx="7594600" cy="723900"/>
          </a:xfrm>
        </p:spPr>
        <p:txBody>
          <a:bodyPr/>
          <a:lstStyle/>
          <a:p>
            <a:r>
              <a:rPr lang="pt-BR" altLang="pt-BR" b="0" i="0" dirty="0" smtClean="0">
                <a:solidFill>
                  <a:schemeClr val="tx1"/>
                </a:solidFill>
                <a:effectLst/>
              </a:rPr>
              <a:t>Compressor</a:t>
            </a:r>
            <a:endParaRPr lang="pt-BR" altLang="pt-BR" b="0" i="0" dirty="0" smtClean="0">
              <a:solidFill>
                <a:schemeClr val="tx1"/>
              </a:solidFill>
              <a:effectLst/>
            </a:endParaRPr>
          </a:p>
        </p:txBody>
      </p:sp>
      <p:sp>
        <p:nvSpPr>
          <p:cNvPr id="62467" name="Text Box 9"/>
          <p:cNvSpPr txBox="1">
            <a:spLocks noChangeArrowheads="1"/>
          </p:cNvSpPr>
          <p:nvPr/>
        </p:nvSpPr>
        <p:spPr bwMode="auto">
          <a:xfrm>
            <a:off x="1219200" y="36576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gn="ctr"/>
            <a:r>
              <a:rPr lang="pt-BR" altLang="pt-BR" sz="1400" b="1">
                <a:solidFill>
                  <a:srgbClr val="000000"/>
                </a:solidFill>
                <a:latin typeface="Arial" pitchFamily="34" charset="0"/>
              </a:rPr>
              <a:t>Alternativo Aberto </a:t>
            </a:r>
          </a:p>
        </p:txBody>
      </p:sp>
      <p:pic>
        <p:nvPicPr>
          <p:cNvPr id="62468" name="Picture 13" descr="94_RWF_450x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581400"/>
            <a:ext cx="32004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14"/>
          <p:cNvSpPr txBox="1">
            <a:spLocks noChangeArrowheads="1"/>
          </p:cNvSpPr>
          <p:nvPr/>
        </p:nvSpPr>
        <p:spPr bwMode="auto">
          <a:xfrm>
            <a:off x="3657600" y="6096000"/>
            <a:ext cx="17002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gn="ctr"/>
            <a:r>
              <a:rPr lang="pt-BR" altLang="pt-BR" sz="1400" b="1">
                <a:solidFill>
                  <a:srgbClr val="000000"/>
                </a:solidFill>
                <a:latin typeface="Arial" pitchFamily="34" charset="0"/>
              </a:rPr>
              <a:t>Rotativo Parafuso</a:t>
            </a:r>
          </a:p>
          <a:p>
            <a:pPr algn="ctr"/>
            <a:r>
              <a:rPr lang="pt-BR" altLang="pt-BR" sz="1400" b="1">
                <a:solidFill>
                  <a:srgbClr val="000000"/>
                </a:solidFill>
                <a:latin typeface="Arial" pitchFamily="34" charset="0"/>
              </a:rPr>
              <a:t>Aberto </a:t>
            </a:r>
          </a:p>
        </p:txBody>
      </p:sp>
      <p:pic>
        <p:nvPicPr>
          <p:cNvPr id="62470" name="Picture 16" descr="c_parafuso_serie_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648200"/>
            <a:ext cx="1905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Line 17"/>
          <p:cNvSpPr>
            <a:spLocks noChangeShapeType="1"/>
          </p:cNvSpPr>
          <p:nvPr/>
        </p:nvSpPr>
        <p:spPr bwMode="auto">
          <a:xfrm flipH="1" flipV="1">
            <a:off x="2819400" y="5562600"/>
            <a:ext cx="1676400" cy="533400"/>
          </a:xfrm>
          <a:prstGeom prst="line">
            <a:avLst/>
          </a:prstGeom>
          <a:noFill/>
          <a:ln w="1905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BR"/>
          </a:p>
        </p:txBody>
      </p:sp>
      <p:sp>
        <p:nvSpPr>
          <p:cNvPr id="62472" name="Line 18"/>
          <p:cNvSpPr>
            <a:spLocks noChangeShapeType="1"/>
          </p:cNvSpPr>
          <p:nvPr/>
        </p:nvSpPr>
        <p:spPr bwMode="auto">
          <a:xfrm flipV="1">
            <a:off x="5105400" y="4724400"/>
            <a:ext cx="1143000" cy="1371600"/>
          </a:xfrm>
          <a:prstGeom prst="line">
            <a:avLst/>
          </a:prstGeom>
          <a:noFill/>
          <a:ln w="19050">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BR"/>
          </a:p>
        </p:txBody>
      </p:sp>
      <p:pic>
        <p:nvPicPr>
          <p:cNvPr id="62473"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95400"/>
            <a:ext cx="2987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143000"/>
            <a:ext cx="304800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69970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Text Box 3"/>
          <p:cNvSpPr txBox="1">
            <a:spLocks noChangeArrowheads="1"/>
          </p:cNvSpPr>
          <p:nvPr/>
        </p:nvSpPr>
        <p:spPr bwMode="auto">
          <a:xfrm>
            <a:off x="457200" y="234156"/>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altLang="pt-BR" sz="3100" dirty="0" err="1">
                <a:solidFill>
                  <a:srgbClr val="000099"/>
                </a:solidFill>
                <a:latin typeface="+mn-lt"/>
                <a:cs typeface="Arial" panose="020B0604020202020204" pitchFamily="34" charset="0"/>
              </a:rPr>
              <a:t>Diagrama</a:t>
            </a:r>
            <a:r>
              <a:rPr lang="en-US" altLang="pt-BR" sz="3100" dirty="0">
                <a:solidFill>
                  <a:srgbClr val="000099"/>
                </a:solidFill>
                <a:latin typeface="+mn-lt"/>
                <a:cs typeface="Arial" panose="020B0604020202020204" pitchFamily="34" charset="0"/>
              </a:rPr>
              <a:t> </a:t>
            </a:r>
            <a:r>
              <a:rPr lang="en-US" altLang="pt-BR" sz="3100" dirty="0" err="1" smtClean="0">
                <a:solidFill>
                  <a:srgbClr val="000099"/>
                </a:solidFill>
                <a:latin typeface="+mn-lt"/>
                <a:cs typeface="Arial" panose="020B0604020202020204" pitchFamily="34" charset="0"/>
              </a:rPr>
              <a:t>Pressão</a:t>
            </a:r>
            <a:r>
              <a:rPr lang="en-US" altLang="pt-BR" sz="3100" dirty="0" smtClean="0">
                <a:solidFill>
                  <a:srgbClr val="000099"/>
                </a:solidFill>
                <a:latin typeface="+mn-lt"/>
                <a:cs typeface="Arial" panose="020B0604020202020204" pitchFamily="34" charset="0"/>
              </a:rPr>
              <a:t> x </a:t>
            </a:r>
            <a:r>
              <a:rPr lang="en-US" altLang="pt-BR" sz="3100" dirty="0" err="1" smtClean="0">
                <a:solidFill>
                  <a:srgbClr val="000099"/>
                </a:solidFill>
                <a:latin typeface="+mn-lt"/>
                <a:cs typeface="Arial" panose="020B0604020202020204" pitchFamily="34" charset="0"/>
              </a:rPr>
              <a:t>Entalpia</a:t>
            </a:r>
            <a:r>
              <a:rPr lang="en-US" altLang="pt-BR" sz="3100" dirty="0" smtClean="0">
                <a:solidFill>
                  <a:srgbClr val="000099"/>
                </a:solidFill>
                <a:latin typeface="+mn-lt"/>
                <a:cs typeface="Arial" panose="020B0604020202020204" pitchFamily="34" charset="0"/>
              </a:rPr>
              <a:t> </a:t>
            </a:r>
            <a:r>
              <a:rPr lang="en-US" altLang="pt-BR" sz="3100" dirty="0">
                <a:solidFill>
                  <a:srgbClr val="000099"/>
                </a:solidFill>
                <a:latin typeface="+mn-lt"/>
                <a:cs typeface="Arial" panose="020B0604020202020204" pitchFamily="34" charset="0"/>
              </a:rPr>
              <a:t>(P x h)</a:t>
            </a:r>
            <a:endParaRPr lang="en-GB" altLang="pt-BR" sz="3100" dirty="0">
              <a:solidFill>
                <a:srgbClr val="000099"/>
              </a:solidFill>
              <a:latin typeface="+mn-lt"/>
              <a:cs typeface="Arial" panose="020B0604020202020204" pitchFamily="34" charset="0"/>
            </a:endParaRPr>
          </a:p>
        </p:txBody>
      </p:sp>
      <p:sp>
        <p:nvSpPr>
          <p:cNvPr id="307206" name="Text Box 6"/>
          <p:cNvSpPr txBox="1">
            <a:spLocks noChangeAspect="1" noChangeArrowheads="1"/>
          </p:cNvSpPr>
          <p:nvPr/>
        </p:nvSpPr>
        <p:spPr bwMode="auto">
          <a:xfrm>
            <a:off x="692150" y="638175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endParaRPr lang="en-GB" altLang="pt-BR" sz="1000" b="1">
              <a:latin typeface="Verdana" panose="020B0604030504040204" pitchFamily="34" charset="0"/>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243" b="5745"/>
          <a:stretch/>
        </p:blipFill>
        <p:spPr>
          <a:xfrm>
            <a:off x="563397" y="1557338"/>
            <a:ext cx="8299528" cy="4824412"/>
          </a:xfrm>
          <a:prstGeom prst="rect">
            <a:avLst/>
          </a:prstGeom>
          <a:ln>
            <a:solidFill>
              <a:schemeClr val="tx1"/>
            </a:solidFill>
          </a:ln>
        </p:spPr>
      </p:pic>
    </p:spTree>
    <p:extLst>
      <p:ext uri="{BB962C8B-B14F-4D97-AF65-F5344CB8AC3E}">
        <p14:creationId xmlns:p14="http://schemas.microsoft.com/office/powerpoint/2010/main" val="10292396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09600" y="228600"/>
            <a:ext cx="7594600" cy="723900"/>
          </a:xfrm>
        </p:spPr>
        <p:txBody>
          <a:bodyPr/>
          <a:lstStyle/>
          <a:p>
            <a:r>
              <a:rPr lang="pt-BR" altLang="pt-BR" b="0" i="0" dirty="0" smtClean="0">
                <a:solidFill>
                  <a:schemeClr val="tx1"/>
                </a:solidFill>
                <a:effectLst/>
              </a:rPr>
              <a:t>Compressor</a:t>
            </a:r>
            <a:endParaRPr lang="pt-BR" altLang="pt-BR" b="0" i="0" dirty="0" smtClean="0">
              <a:solidFill>
                <a:schemeClr val="tx1"/>
              </a:solidFill>
              <a:effectLst/>
            </a:endParaRPr>
          </a:p>
        </p:txBody>
      </p:sp>
      <p:sp>
        <p:nvSpPr>
          <p:cNvPr id="63491" name="Text Box 9"/>
          <p:cNvSpPr txBox="1">
            <a:spLocks noChangeArrowheads="1"/>
          </p:cNvSpPr>
          <p:nvPr/>
        </p:nvSpPr>
        <p:spPr bwMode="auto">
          <a:xfrm>
            <a:off x="1824038" y="3725863"/>
            <a:ext cx="18240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gn="ctr"/>
            <a:r>
              <a:rPr lang="en-GB" altLang="pt-BR" sz="1400" b="1">
                <a:solidFill>
                  <a:srgbClr val="000000"/>
                </a:solidFill>
                <a:latin typeface="Arial" pitchFamily="34" charset="0"/>
              </a:rPr>
              <a:t>Parafuso – 3 Fusos</a:t>
            </a:r>
            <a:endParaRPr lang="pt-BR" altLang="pt-BR" sz="1400" b="1">
              <a:solidFill>
                <a:srgbClr val="000000"/>
              </a:solidFill>
              <a:latin typeface="Arial" pitchFamily="34" charset="0"/>
            </a:endParaRPr>
          </a:p>
        </p:txBody>
      </p:sp>
      <p:sp>
        <p:nvSpPr>
          <p:cNvPr id="63492" name="Text Box 14"/>
          <p:cNvSpPr txBox="1">
            <a:spLocks noChangeArrowheads="1"/>
          </p:cNvSpPr>
          <p:nvPr/>
        </p:nvSpPr>
        <p:spPr bwMode="auto">
          <a:xfrm>
            <a:off x="5889625" y="5102225"/>
            <a:ext cx="25050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gn="ctr"/>
            <a:r>
              <a:rPr lang="pt-BR" altLang="pt-BR" sz="1400" b="1">
                <a:solidFill>
                  <a:srgbClr val="000000"/>
                </a:solidFill>
                <a:latin typeface="Arial" pitchFamily="34" charset="0"/>
              </a:rPr>
              <a:t>Centrifugo Semi-Hermético</a:t>
            </a:r>
          </a:p>
        </p:txBody>
      </p:sp>
      <p:pic>
        <p:nvPicPr>
          <p:cNvPr id="63493" name="Picture 6" descr="http://i.ytimg.com/vi/PmfNAbkrFUk/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7600" y="1466850"/>
            <a:ext cx="4291013"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1575" y="1235075"/>
            <a:ext cx="3224213"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4186238"/>
            <a:ext cx="33782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Line 18"/>
          <p:cNvSpPr>
            <a:spLocks noChangeShapeType="1"/>
          </p:cNvSpPr>
          <p:nvPr/>
        </p:nvSpPr>
        <p:spPr bwMode="auto">
          <a:xfrm flipH="1" flipV="1">
            <a:off x="3059113" y="4868863"/>
            <a:ext cx="2830512" cy="233362"/>
          </a:xfrm>
          <a:prstGeom prst="line">
            <a:avLst/>
          </a:prstGeom>
          <a:noFill/>
          <a:ln w="19050">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BR"/>
          </a:p>
        </p:txBody>
      </p:sp>
      <p:sp>
        <p:nvSpPr>
          <p:cNvPr id="63497" name="Line 18"/>
          <p:cNvSpPr>
            <a:spLocks noChangeShapeType="1"/>
          </p:cNvSpPr>
          <p:nvPr/>
        </p:nvSpPr>
        <p:spPr bwMode="auto">
          <a:xfrm flipH="1" flipV="1">
            <a:off x="6588125" y="2852738"/>
            <a:ext cx="576263" cy="2160587"/>
          </a:xfrm>
          <a:prstGeom prst="line">
            <a:avLst/>
          </a:prstGeom>
          <a:noFill/>
          <a:ln w="19050">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BR"/>
          </a:p>
        </p:txBody>
      </p:sp>
    </p:spTree>
    <p:extLst>
      <p:ext uri="{BB962C8B-B14F-4D97-AF65-F5344CB8AC3E}">
        <p14:creationId xmlns:p14="http://schemas.microsoft.com/office/powerpoint/2010/main" val="171071382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09600" y="228600"/>
            <a:ext cx="7594600" cy="723900"/>
          </a:xfrm>
        </p:spPr>
        <p:txBody>
          <a:bodyPr/>
          <a:lstStyle/>
          <a:p>
            <a:r>
              <a:rPr lang="pt-BR" altLang="pt-BR" b="0" i="0" dirty="0" smtClean="0">
                <a:solidFill>
                  <a:schemeClr val="tx1"/>
                </a:solidFill>
                <a:effectLst/>
              </a:rPr>
              <a:t>Compressor</a:t>
            </a:r>
            <a:endParaRPr lang="pt-BR" altLang="pt-BR" b="0" i="0" dirty="0" smtClean="0">
              <a:solidFill>
                <a:schemeClr val="tx1"/>
              </a:solidFill>
              <a:effectLst/>
            </a:endParaRPr>
          </a:p>
        </p:txBody>
      </p:sp>
      <p:sp>
        <p:nvSpPr>
          <p:cNvPr id="64515" name="Text Box 9"/>
          <p:cNvSpPr txBox="1">
            <a:spLocks noChangeArrowheads="1"/>
          </p:cNvSpPr>
          <p:nvPr/>
        </p:nvSpPr>
        <p:spPr bwMode="auto">
          <a:xfrm>
            <a:off x="698500" y="3043238"/>
            <a:ext cx="28273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gn="ctr"/>
            <a:r>
              <a:rPr lang="en-GB" altLang="pt-BR" sz="1400" b="1">
                <a:solidFill>
                  <a:srgbClr val="000000"/>
                </a:solidFill>
                <a:latin typeface="Arial" pitchFamily="34" charset="0"/>
              </a:rPr>
              <a:t>Centrífugo – Mancal Magnético</a:t>
            </a:r>
            <a:endParaRPr lang="pt-BR" altLang="pt-BR" sz="1400" b="1">
              <a:solidFill>
                <a:srgbClr val="000000"/>
              </a:solidFill>
              <a:latin typeface="Arial" pitchFamily="34" charset="0"/>
            </a:endParaRPr>
          </a:p>
        </p:txBody>
      </p:sp>
      <p:sp>
        <p:nvSpPr>
          <p:cNvPr id="64516" name="Text Box 14"/>
          <p:cNvSpPr txBox="1">
            <a:spLocks noChangeArrowheads="1"/>
          </p:cNvSpPr>
          <p:nvPr/>
        </p:nvSpPr>
        <p:spPr bwMode="auto">
          <a:xfrm>
            <a:off x="6756400" y="4587875"/>
            <a:ext cx="19685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gn="ctr"/>
            <a:r>
              <a:rPr lang="pt-BR" altLang="pt-BR" sz="1400" b="1">
                <a:solidFill>
                  <a:srgbClr val="000000"/>
                </a:solidFill>
                <a:latin typeface="Arial" pitchFamily="34" charset="0"/>
              </a:rPr>
              <a:t>Centrífugo Aberto </a:t>
            </a:r>
          </a:p>
        </p:txBody>
      </p:sp>
      <p:pic>
        <p:nvPicPr>
          <p:cNvPr id="6451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463" y="1235075"/>
            <a:ext cx="4094162"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2" descr="wme compres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338" y="1260475"/>
            <a:ext cx="23812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4" descr="Image result for centrifugal compressor daik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65563"/>
            <a:ext cx="4224338"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Line 18"/>
          <p:cNvSpPr>
            <a:spLocks noChangeShapeType="1"/>
          </p:cNvSpPr>
          <p:nvPr/>
        </p:nvSpPr>
        <p:spPr bwMode="auto">
          <a:xfrm flipH="1" flipV="1">
            <a:off x="7019925" y="1916113"/>
            <a:ext cx="720725" cy="2665412"/>
          </a:xfrm>
          <a:prstGeom prst="line">
            <a:avLst/>
          </a:prstGeom>
          <a:noFill/>
          <a:ln w="1905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BR"/>
          </a:p>
        </p:txBody>
      </p:sp>
      <p:sp>
        <p:nvSpPr>
          <p:cNvPr id="64521" name="Line 17"/>
          <p:cNvSpPr>
            <a:spLocks noChangeShapeType="1"/>
          </p:cNvSpPr>
          <p:nvPr/>
        </p:nvSpPr>
        <p:spPr bwMode="auto">
          <a:xfrm flipH="1">
            <a:off x="2530475" y="3351213"/>
            <a:ext cx="528638" cy="1085850"/>
          </a:xfrm>
          <a:prstGeom prst="line">
            <a:avLst/>
          </a:prstGeom>
          <a:noFill/>
          <a:ln w="1905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BR"/>
          </a:p>
        </p:txBody>
      </p:sp>
    </p:spTree>
    <p:extLst>
      <p:ext uri="{BB962C8B-B14F-4D97-AF65-F5344CB8AC3E}">
        <p14:creationId xmlns:p14="http://schemas.microsoft.com/office/powerpoint/2010/main" val="233906696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579438" y="228600"/>
            <a:ext cx="6521450" cy="723900"/>
          </a:xfrm>
        </p:spPr>
        <p:txBody>
          <a:bodyPr/>
          <a:lstStyle/>
          <a:p>
            <a:r>
              <a:rPr lang="en-US" altLang="pt-BR" sz="3100" b="0" dirty="0" err="1">
                <a:solidFill>
                  <a:srgbClr val="000099"/>
                </a:solidFill>
              </a:rPr>
              <a:t>Condensador</a:t>
            </a:r>
            <a:endParaRPr lang="en-US" altLang="pt-BR" sz="3100" b="0" dirty="0">
              <a:solidFill>
                <a:srgbClr val="000099"/>
              </a:solidFill>
            </a:endParaRPr>
          </a:p>
        </p:txBody>
      </p:sp>
      <p:grpSp>
        <p:nvGrpSpPr>
          <p:cNvPr id="392195" name="Group 3"/>
          <p:cNvGrpSpPr>
            <a:grpSpLocks/>
          </p:cNvGrpSpPr>
          <p:nvPr/>
        </p:nvGrpSpPr>
        <p:grpSpPr bwMode="auto">
          <a:xfrm>
            <a:off x="533400" y="1676400"/>
            <a:ext cx="8334375" cy="4125913"/>
            <a:chOff x="344" y="1382"/>
            <a:chExt cx="5250" cy="2599"/>
          </a:xfrm>
        </p:grpSpPr>
        <p:pic>
          <p:nvPicPr>
            <p:cNvPr id="392196" name="Picture 4" descr="fig39z"/>
            <p:cNvPicPr>
              <a:picLocks noChangeAspect="1" noChangeArrowheads="1"/>
            </p:cNvPicPr>
            <p:nvPr/>
          </p:nvPicPr>
          <p:blipFill>
            <a:blip r:embed="rId3">
              <a:extLst>
                <a:ext uri="{28A0092B-C50C-407E-A947-70E740481C1C}">
                  <a14:useLocalDpi xmlns:a14="http://schemas.microsoft.com/office/drawing/2010/main" val="0"/>
                </a:ext>
              </a:extLst>
            </a:blip>
            <a:srcRect l="9831" t="18399" r="9221" b="28255"/>
            <a:stretch>
              <a:fillRect/>
            </a:stretch>
          </p:blipFill>
          <p:spPr bwMode="auto">
            <a:xfrm>
              <a:off x="989" y="1570"/>
              <a:ext cx="3819" cy="1887"/>
            </a:xfrm>
            <a:prstGeom prst="rect">
              <a:avLst/>
            </a:prstGeom>
            <a:noFill/>
            <a:extLst>
              <a:ext uri="{909E8E84-426E-40DD-AFC4-6F175D3DCCD1}">
                <a14:hiddenFill xmlns:a14="http://schemas.microsoft.com/office/drawing/2010/main">
                  <a:solidFill>
                    <a:srgbClr val="FFFFFF"/>
                  </a:solidFill>
                </a14:hiddenFill>
              </a:ext>
            </a:extLst>
          </p:spPr>
        </p:pic>
        <p:sp>
          <p:nvSpPr>
            <p:cNvPr id="392197" name="AutoShape 5"/>
            <p:cNvSpPr>
              <a:spLocks noChangeArrowheads="1"/>
            </p:cNvSpPr>
            <p:nvPr/>
          </p:nvSpPr>
          <p:spPr bwMode="auto">
            <a:xfrm rot="16088437" flipV="1">
              <a:off x="705" y="1629"/>
              <a:ext cx="268" cy="299"/>
            </a:xfrm>
            <a:prstGeom prst="upArrow">
              <a:avLst>
                <a:gd name="adj1" fmla="val 50000"/>
                <a:gd name="adj2" fmla="val 27892"/>
              </a:avLst>
            </a:prstGeom>
            <a:solidFill>
              <a:schemeClr val="accent2"/>
            </a:solidFill>
            <a:ln>
              <a:noFill/>
            </a:ln>
            <a:effectLst>
              <a:outerShdw dist="12700" dir="5400000"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25400" rIns="0" bIns="25400" anchor="ctr">
              <a:spAutoFit/>
            </a:bodyPr>
            <a:lstStyle/>
            <a:p>
              <a:endParaRPr lang="pt-BR"/>
            </a:p>
          </p:txBody>
        </p:sp>
        <p:sp>
          <p:nvSpPr>
            <p:cNvPr id="392198" name="Text Box 6"/>
            <p:cNvSpPr txBox="1">
              <a:spLocks noChangeArrowheads="1"/>
            </p:cNvSpPr>
            <p:nvPr/>
          </p:nvSpPr>
          <p:spPr bwMode="auto">
            <a:xfrm>
              <a:off x="724" y="1382"/>
              <a:ext cx="151"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latin typeface="Arial Black" panose="020B0A04020102020204" pitchFamily="34" charset="0"/>
                </a:rPr>
                <a:t>B</a:t>
              </a:r>
            </a:p>
          </p:txBody>
        </p:sp>
        <p:sp>
          <p:nvSpPr>
            <p:cNvPr id="392199" name="Text Box 7"/>
            <p:cNvSpPr txBox="1">
              <a:spLocks noChangeArrowheads="1"/>
            </p:cNvSpPr>
            <p:nvPr/>
          </p:nvSpPr>
          <p:spPr bwMode="auto">
            <a:xfrm>
              <a:off x="4779" y="2751"/>
              <a:ext cx="152"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latin typeface="Arial Black" panose="020B0A04020102020204" pitchFamily="34" charset="0"/>
                </a:rPr>
                <a:t>C</a:t>
              </a:r>
            </a:p>
          </p:txBody>
        </p:sp>
        <p:sp>
          <p:nvSpPr>
            <p:cNvPr id="392200" name="Rectangle 8"/>
            <p:cNvSpPr>
              <a:spLocks noChangeArrowheads="1"/>
            </p:cNvSpPr>
            <p:nvPr/>
          </p:nvSpPr>
          <p:spPr bwMode="auto">
            <a:xfrm>
              <a:off x="344" y="1968"/>
              <a:ext cx="791" cy="4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0" tIns="0" rIns="0" bIns="0"/>
            <a:lstStyle>
              <a:lvl1pPr algn="l">
                <a:buClr>
                  <a:srgbClr val="000000"/>
                </a:buClr>
                <a:buChar char="•"/>
                <a:defRPr sz="2000" b="1">
                  <a:solidFill>
                    <a:srgbClr val="000000"/>
                  </a:solidFill>
                  <a:latin typeface="Arial" panose="020B0604020202020204" pitchFamily="34" charset="0"/>
                </a:defRPr>
              </a:lvl1pPr>
              <a:lvl2pPr marL="742950" indent="-28575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600200" indent="-228600" algn="l">
                <a:buClr>
                  <a:srgbClr val="000000"/>
                </a:buClr>
                <a:buChar char="–"/>
                <a:defRPr sz="2000" b="1">
                  <a:solidFill>
                    <a:srgbClr val="000000"/>
                  </a:solidFill>
                  <a:latin typeface="Arial" panose="020B0604020202020204" pitchFamily="34" charset="0"/>
                </a:defRPr>
              </a:lvl4pPr>
              <a:lvl5pPr marL="2057400" indent="-228600" algn="l">
                <a:buClr>
                  <a:srgbClr val="000000"/>
                </a:buClr>
                <a:buChar char="»"/>
                <a:defRPr sz="2000" b="1">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lgn="r">
                <a:buFontTx/>
                <a:buNone/>
              </a:pPr>
              <a:r>
                <a:rPr lang="en-US" altLang="pt-BR" b="0">
                  <a:effectLst>
                    <a:outerShdw blurRad="38100" dist="38100" dir="2700000" algn="tl">
                      <a:srgbClr val="C0C0C0"/>
                    </a:outerShdw>
                  </a:effectLst>
                  <a:latin typeface="Arial Narrow" panose="020B0606020202030204" pitchFamily="34" charset="0"/>
                </a:rPr>
                <a:t>Refrigerante (VaporSuperaquecido)</a:t>
              </a:r>
            </a:p>
          </p:txBody>
        </p:sp>
        <p:sp>
          <p:nvSpPr>
            <p:cNvPr id="392201" name="Rectangle 9"/>
            <p:cNvSpPr>
              <a:spLocks noChangeArrowheads="1"/>
            </p:cNvSpPr>
            <p:nvPr/>
          </p:nvSpPr>
          <p:spPr bwMode="auto">
            <a:xfrm>
              <a:off x="4586" y="3357"/>
              <a:ext cx="1008" cy="51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0" tIns="0" rIns="0" bIns="0"/>
            <a:lstStyle>
              <a:lvl1pPr algn="l">
                <a:buClr>
                  <a:srgbClr val="000000"/>
                </a:buClr>
                <a:buChar char="•"/>
                <a:defRPr sz="2000" b="1">
                  <a:solidFill>
                    <a:srgbClr val="000000"/>
                  </a:solidFill>
                  <a:latin typeface="Arial" panose="020B0604020202020204" pitchFamily="34" charset="0"/>
                </a:defRPr>
              </a:lvl1pPr>
              <a:lvl2pPr marL="742950" indent="-28575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600200" indent="-228600" algn="l">
                <a:buClr>
                  <a:srgbClr val="000000"/>
                </a:buClr>
                <a:buChar char="–"/>
                <a:defRPr sz="2000" b="1">
                  <a:solidFill>
                    <a:srgbClr val="000000"/>
                  </a:solidFill>
                  <a:latin typeface="Arial" panose="020B0604020202020204" pitchFamily="34" charset="0"/>
                </a:defRPr>
              </a:lvl4pPr>
              <a:lvl5pPr marL="2057400" indent="-228600" algn="l">
                <a:buClr>
                  <a:srgbClr val="000000"/>
                </a:buClr>
                <a:buChar char="»"/>
                <a:defRPr sz="2000" b="1">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buFontTx/>
                <a:buNone/>
              </a:pPr>
              <a:r>
                <a:rPr lang="en-US" altLang="pt-BR" b="0">
                  <a:effectLst>
                    <a:outerShdw blurRad="38100" dist="38100" dir="2700000" algn="tl">
                      <a:srgbClr val="C0C0C0"/>
                    </a:outerShdw>
                  </a:effectLst>
                  <a:latin typeface="Arial Narrow" panose="020B0606020202030204" pitchFamily="34" charset="0"/>
                </a:rPr>
                <a:t>Refrigerante líquido</a:t>
              </a:r>
            </a:p>
            <a:p>
              <a:pPr>
                <a:buFontTx/>
                <a:buNone/>
              </a:pPr>
              <a:endParaRPr lang="en-US" altLang="pt-BR" b="0">
                <a:effectLst>
                  <a:outerShdw blurRad="38100" dist="38100" dir="2700000" algn="tl">
                    <a:srgbClr val="C0C0C0"/>
                  </a:outerShdw>
                </a:effectLst>
                <a:latin typeface="Arial Narrow" panose="020B0606020202030204" pitchFamily="34" charset="0"/>
              </a:endParaRPr>
            </a:p>
          </p:txBody>
        </p:sp>
        <p:sp>
          <p:nvSpPr>
            <p:cNvPr id="392202" name="AutoShape 10"/>
            <p:cNvSpPr>
              <a:spLocks noChangeArrowheads="1"/>
            </p:cNvSpPr>
            <p:nvPr/>
          </p:nvSpPr>
          <p:spPr bwMode="auto">
            <a:xfrm rot="16088437" flipV="1">
              <a:off x="4762" y="3003"/>
              <a:ext cx="268" cy="299"/>
            </a:xfrm>
            <a:prstGeom prst="upArrow">
              <a:avLst>
                <a:gd name="adj1" fmla="val 50000"/>
                <a:gd name="adj2" fmla="val 27892"/>
              </a:avLst>
            </a:prstGeom>
            <a:solidFill>
              <a:srgbClr val="FF9900"/>
            </a:solidFill>
            <a:ln>
              <a:noFill/>
            </a:ln>
            <a:effectLst>
              <a:outerShdw dist="12700" dir="5400000"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25400" rIns="0" bIns="25400" anchor="ctr">
              <a:spAutoFit/>
            </a:bodyPr>
            <a:lstStyle/>
            <a:p>
              <a:endParaRPr lang="pt-BR"/>
            </a:p>
          </p:txBody>
        </p:sp>
        <p:sp>
          <p:nvSpPr>
            <p:cNvPr id="392203" name="AutoShape 11"/>
            <p:cNvSpPr>
              <a:spLocks noChangeArrowheads="1"/>
            </p:cNvSpPr>
            <p:nvPr/>
          </p:nvSpPr>
          <p:spPr bwMode="auto">
            <a:xfrm rot="-2627837">
              <a:off x="1646" y="3022"/>
              <a:ext cx="1374" cy="618"/>
            </a:xfrm>
            <a:prstGeom prst="rightArrow">
              <a:avLst>
                <a:gd name="adj1" fmla="val 50000"/>
                <a:gd name="adj2" fmla="val 55583"/>
              </a:avLst>
            </a:prstGeom>
            <a:gradFill rotWithShape="0">
              <a:gsLst>
                <a:gs pos="0">
                  <a:srgbClr val="CC0000">
                    <a:gamma/>
                    <a:tint val="0"/>
                    <a:invGamma/>
                  </a:srgbClr>
                </a:gs>
                <a:gs pos="100000">
                  <a:srgbClr val="CC0000"/>
                </a:gs>
              </a:gsLst>
              <a:lin ang="0" scaled="1"/>
            </a:gradFill>
            <a:ln>
              <a:noFill/>
            </a:ln>
            <a:effectLst>
              <a:outerShdw dist="12700" dir="5400000"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25400" rIns="0" bIns="25400" anchor="ctr">
              <a:spAutoFit/>
            </a:bodyPr>
            <a:lstStyle/>
            <a:p>
              <a:endParaRPr lang="pt-BR"/>
            </a:p>
          </p:txBody>
        </p:sp>
        <p:sp>
          <p:nvSpPr>
            <p:cNvPr id="392204" name="Rectangle 12"/>
            <p:cNvSpPr>
              <a:spLocks noChangeArrowheads="1"/>
            </p:cNvSpPr>
            <p:nvPr/>
          </p:nvSpPr>
          <p:spPr bwMode="auto">
            <a:xfrm>
              <a:off x="826" y="3697"/>
              <a:ext cx="931" cy="2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0" tIns="0" rIns="0" bIns="0"/>
            <a:lstStyle>
              <a:lvl1pPr algn="l">
                <a:buClr>
                  <a:srgbClr val="000000"/>
                </a:buClr>
                <a:buChar char="•"/>
                <a:defRPr sz="2000" b="1">
                  <a:solidFill>
                    <a:srgbClr val="000000"/>
                  </a:solidFill>
                  <a:latin typeface="Arial" panose="020B0604020202020204" pitchFamily="34" charset="0"/>
                </a:defRPr>
              </a:lvl1pPr>
              <a:lvl2pPr marL="742950" indent="-28575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600200" indent="-228600" algn="l">
                <a:buClr>
                  <a:srgbClr val="000000"/>
                </a:buClr>
                <a:buChar char="–"/>
                <a:defRPr sz="2000" b="1">
                  <a:solidFill>
                    <a:srgbClr val="000000"/>
                  </a:solidFill>
                  <a:latin typeface="Arial" panose="020B0604020202020204" pitchFamily="34" charset="0"/>
                </a:defRPr>
              </a:lvl4pPr>
              <a:lvl5pPr marL="2057400" indent="-228600" algn="l">
                <a:buClr>
                  <a:srgbClr val="000000"/>
                </a:buClr>
                <a:buChar char="»"/>
                <a:defRPr sz="2000" b="1">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lgn="r">
                <a:buFontTx/>
                <a:buNone/>
              </a:pPr>
              <a:r>
                <a:rPr lang="en-US" altLang="pt-BR" b="0">
                  <a:effectLst>
                    <a:outerShdw blurRad="38100" dist="38100" dir="2700000" algn="tl">
                      <a:srgbClr val="C0C0C0"/>
                    </a:outerShdw>
                  </a:effectLst>
                  <a:latin typeface="Arial Narrow" panose="020B0606020202030204" pitchFamily="34" charset="0"/>
                </a:rPr>
                <a:t>ar externo</a:t>
              </a:r>
            </a:p>
          </p:txBody>
        </p:sp>
      </p:grpSp>
    </p:spTree>
    <p:extLst>
      <p:ext uri="{BB962C8B-B14F-4D97-AF65-F5344CB8AC3E}">
        <p14:creationId xmlns:p14="http://schemas.microsoft.com/office/powerpoint/2010/main" val="42346554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grid"/>
          <p:cNvPicPr>
            <a:picLocks noChangeAspect="1" noChangeArrowheads="1"/>
          </p:cNvPicPr>
          <p:nvPr/>
        </p:nvPicPr>
        <p:blipFill>
          <a:blip r:embed="rId3">
            <a:extLst>
              <a:ext uri="{28A0092B-C50C-407E-A947-70E740481C1C}">
                <a14:useLocalDpi xmlns:a14="http://schemas.microsoft.com/office/drawing/2010/main" val="0"/>
              </a:ext>
            </a:extLst>
          </a:blip>
          <a:srcRect l="17061" t="35501" r="43445" b="15843"/>
          <a:stretch>
            <a:fillRect/>
          </a:stretch>
        </p:blipFill>
        <p:spPr bwMode="auto">
          <a:xfrm>
            <a:off x="1801813" y="1847850"/>
            <a:ext cx="5540375" cy="4449763"/>
          </a:xfrm>
          <a:prstGeom prst="rect">
            <a:avLst/>
          </a:prstGeom>
          <a:noFill/>
          <a:extLst>
            <a:ext uri="{909E8E84-426E-40DD-AFC4-6F175D3DCCD1}">
              <a14:hiddenFill xmlns:a14="http://schemas.microsoft.com/office/drawing/2010/main">
                <a:solidFill>
                  <a:srgbClr val="FFFFFF"/>
                </a:solidFill>
              </a14:hiddenFill>
            </a:ext>
          </a:extLst>
        </p:spPr>
      </p:pic>
      <p:sp>
        <p:nvSpPr>
          <p:cNvPr id="384003" name="Freeform 3"/>
          <p:cNvSpPr>
            <a:spLocks/>
          </p:cNvSpPr>
          <p:nvPr/>
        </p:nvSpPr>
        <p:spPr bwMode="auto">
          <a:xfrm>
            <a:off x="2697163" y="2219325"/>
            <a:ext cx="3760787" cy="3956050"/>
          </a:xfrm>
          <a:custGeom>
            <a:avLst/>
            <a:gdLst>
              <a:gd name="T0" fmla="*/ 0 w 2018"/>
              <a:gd name="T1" fmla="*/ 2108 h 2108"/>
              <a:gd name="T2" fmla="*/ 552 w 2018"/>
              <a:gd name="T3" fmla="*/ 884 h 2108"/>
              <a:gd name="T4" fmla="*/ 783 w 2018"/>
              <a:gd name="T5" fmla="*/ 438 h 2108"/>
              <a:gd name="T6" fmla="*/ 1032 w 2018"/>
              <a:gd name="T7" fmla="*/ 164 h 2108"/>
              <a:gd name="T8" fmla="*/ 1522 w 2018"/>
              <a:gd name="T9" fmla="*/ 6 h 2108"/>
              <a:gd name="T10" fmla="*/ 1944 w 2018"/>
              <a:gd name="T11" fmla="*/ 198 h 2108"/>
              <a:gd name="T12" fmla="*/ 1968 w 2018"/>
              <a:gd name="T13" fmla="*/ 654 h 2108"/>
              <a:gd name="T14" fmla="*/ 1704 w 2018"/>
              <a:gd name="T15" fmla="*/ 1700 h 2108"/>
              <a:gd name="T16" fmla="*/ 1608 w 2018"/>
              <a:gd name="T17" fmla="*/ 2108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2108">
                <a:moveTo>
                  <a:pt x="0" y="2108"/>
                </a:moveTo>
                <a:cubicBezTo>
                  <a:pt x="211" y="1635"/>
                  <a:pt x="422" y="1162"/>
                  <a:pt x="552" y="884"/>
                </a:cubicBezTo>
                <a:cubicBezTo>
                  <a:pt x="682" y="606"/>
                  <a:pt x="703" y="558"/>
                  <a:pt x="783" y="438"/>
                </a:cubicBezTo>
                <a:cubicBezTo>
                  <a:pt x="863" y="318"/>
                  <a:pt x="909" y="236"/>
                  <a:pt x="1032" y="164"/>
                </a:cubicBezTo>
                <a:cubicBezTo>
                  <a:pt x="1155" y="92"/>
                  <a:pt x="1370" y="0"/>
                  <a:pt x="1522" y="6"/>
                </a:cubicBezTo>
                <a:cubicBezTo>
                  <a:pt x="1674" y="12"/>
                  <a:pt x="1870" y="90"/>
                  <a:pt x="1944" y="198"/>
                </a:cubicBezTo>
                <a:cubicBezTo>
                  <a:pt x="2018" y="306"/>
                  <a:pt x="2008" y="404"/>
                  <a:pt x="1968" y="654"/>
                </a:cubicBezTo>
                <a:cubicBezTo>
                  <a:pt x="1928" y="904"/>
                  <a:pt x="1764" y="1458"/>
                  <a:pt x="1704" y="1700"/>
                </a:cubicBezTo>
                <a:cubicBezTo>
                  <a:pt x="1644" y="1942"/>
                  <a:pt x="1626" y="2025"/>
                  <a:pt x="1608" y="2108"/>
                </a:cubicBezTo>
              </a:path>
            </a:pathLst>
          </a:custGeom>
          <a:noFill/>
          <a:ln w="57150" cap="flat" cmpd="sng">
            <a:solidFill>
              <a:srgbClr val="CF0E30"/>
            </a:solidFill>
            <a:prstDash val="solid"/>
            <a:round/>
            <a:headEnd type="none" w="med" len="med"/>
            <a:tailEnd type="none" w="med" len="med"/>
          </a:ln>
          <a:effectLst>
            <a:outerShdw dist="12700" dir="5400000" algn="ctr" rotWithShape="0">
              <a:schemeClr val="folHlink"/>
            </a:outerShdw>
          </a:effectLst>
          <a:extLst>
            <a:ext uri="{909E8E84-426E-40DD-AFC4-6F175D3DCCD1}">
              <a14:hiddenFill xmlns:a14="http://schemas.microsoft.com/office/drawing/2010/main">
                <a:solidFill>
                  <a:schemeClr val="bg1"/>
                </a:solidFill>
              </a14:hiddenFill>
            </a:ext>
          </a:extLst>
        </p:spPr>
        <p:txBody>
          <a:bodyPr lIns="0" tIns="25400" rIns="0" bIns="25400" anchor="ctr">
            <a:spAutoFit/>
          </a:bodyPr>
          <a:lstStyle/>
          <a:p>
            <a:endParaRPr lang="pt-BR"/>
          </a:p>
        </p:txBody>
      </p:sp>
      <p:sp>
        <p:nvSpPr>
          <p:cNvPr id="384004" name="Text Box 4"/>
          <p:cNvSpPr txBox="1">
            <a:spLocks noChangeArrowheads="1"/>
          </p:cNvSpPr>
          <p:nvPr/>
        </p:nvSpPr>
        <p:spPr bwMode="auto">
          <a:xfrm>
            <a:off x="4464050" y="2778125"/>
            <a:ext cx="1495425" cy="452438"/>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solidFill>
                  <a:schemeClr val="tx2"/>
                </a:solidFill>
                <a:effectLst>
                  <a:outerShdw blurRad="38100" dist="38100" dir="2700000" algn="tl">
                    <a:srgbClr val="C0C0C0"/>
                  </a:outerShdw>
                </a:effectLst>
                <a:latin typeface="Arial Narrow" panose="020B0606020202030204" pitchFamily="34" charset="0"/>
              </a:rPr>
              <a:t>condensador</a:t>
            </a:r>
          </a:p>
        </p:txBody>
      </p:sp>
      <p:sp>
        <p:nvSpPr>
          <p:cNvPr id="384005" name="Text Box 5"/>
          <p:cNvSpPr txBox="1">
            <a:spLocks noChangeArrowheads="1"/>
          </p:cNvSpPr>
          <p:nvPr/>
        </p:nvSpPr>
        <p:spPr bwMode="auto">
          <a:xfrm rot="-21600000">
            <a:off x="3765550" y="6180138"/>
            <a:ext cx="1752600" cy="452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spcBef>
                <a:spcPct val="50000"/>
              </a:spcBef>
            </a:pPr>
            <a:r>
              <a:rPr lang="en-US" altLang="pt-BR" sz="2400">
                <a:effectLst>
                  <a:outerShdw blurRad="38100" dist="38100" dir="2700000" algn="tl">
                    <a:srgbClr val="C0C0C0"/>
                  </a:outerShdw>
                </a:effectLst>
                <a:latin typeface="Arial Narrow" panose="020B0606020202030204" pitchFamily="34" charset="0"/>
              </a:rPr>
              <a:t>entalpia</a:t>
            </a:r>
          </a:p>
        </p:txBody>
      </p:sp>
      <p:sp>
        <p:nvSpPr>
          <p:cNvPr id="384006" name="Freeform 6"/>
          <p:cNvSpPr>
            <a:spLocks/>
          </p:cNvSpPr>
          <p:nvPr/>
        </p:nvSpPr>
        <p:spPr bwMode="auto">
          <a:xfrm>
            <a:off x="6265863" y="3344863"/>
            <a:ext cx="847725" cy="1538287"/>
          </a:xfrm>
          <a:custGeom>
            <a:avLst/>
            <a:gdLst>
              <a:gd name="T0" fmla="*/ 0 w 534"/>
              <a:gd name="T1" fmla="*/ 969 h 969"/>
              <a:gd name="T2" fmla="*/ 91 w 534"/>
              <a:gd name="T3" fmla="*/ 670 h 969"/>
              <a:gd name="T4" fmla="*/ 233 w 534"/>
              <a:gd name="T5" fmla="*/ 329 h 969"/>
              <a:gd name="T6" fmla="*/ 534 w 534"/>
              <a:gd name="T7" fmla="*/ 0 h 969"/>
            </a:gdLst>
            <a:ahLst/>
            <a:cxnLst>
              <a:cxn ang="0">
                <a:pos x="T0" y="T1"/>
              </a:cxn>
              <a:cxn ang="0">
                <a:pos x="T2" y="T3"/>
              </a:cxn>
              <a:cxn ang="0">
                <a:pos x="T4" y="T5"/>
              </a:cxn>
              <a:cxn ang="0">
                <a:pos x="T6" y="T7"/>
              </a:cxn>
            </a:cxnLst>
            <a:rect l="0" t="0" r="r" b="b"/>
            <a:pathLst>
              <a:path w="534" h="969">
                <a:moveTo>
                  <a:pt x="0" y="969"/>
                </a:moveTo>
                <a:cubicBezTo>
                  <a:pt x="15" y="919"/>
                  <a:pt x="52" y="777"/>
                  <a:pt x="91" y="670"/>
                </a:cubicBezTo>
                <a:cubicBezTo>
                  <a:pt x="130" y="563"/>
                  <a:pt x="159" y="441"/>
                  <a:pt x="233" y="329"/>
                </a:cubicBezTo>
                <a:cubicBezTo>
                  <a:pt x="307" y="217"/>
                  <a:pt x="471" y="69"/>
                  <a:pt x="534" y="0"/>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84007" name="AutoShape 7"/>
          <p:cNvSpPr>
            <a:spLocks noChangeArrowheads="1"/>
          </p:cNvSpPr>
          <p:nvPr/>
        </p:nvSpPr>
        <p:spPr bwMode="auto">
          <a:xfrm rot="1670061">
            <a:off x="6389688" y="3951288"/>
            <a:ext cx="265112" cy="258762"/>
          </a:xfrm>
          <a:prstGeom prst="triangle">
            <a:avLst>
              <a:gd name="adj" fmla="val 50000"/>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84008" name="Text Box 8"/>
          <p:cNvSpPr txBox="1">
            <a:spLocks noChangeArrowheads="1"/>
          </p:cNvSpPr>
          <p:nvPr/>
        </p:nvSpPr>
        <p:spPr bwMode="auto">
          <a:xfrm>
            <a:off x="7026275" y="2843213"/>
            <a:ext cx="203200" cy="452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2</a:t>
            </a:r>
            <a:endParaRPr lang="en-US" altLang="pt-BR" sz="2400">
              <a:solidFill>
                <a:schemeClr val="bg2"/>
              </a:solidFill>
              <a:latin typeface="Arial Black" panose="020B0A04020102020204" pitchFamily="34" charset="0"/>
            </a:endParaRPr>
          </a:p>
        </p:txBody>
      </p:sp>
      <p:sp>
        <p:nvSpPr>
          <p:cNvPr id="384009" name="Line 9"/>
          <p:cNvSpPr>
            <a:spLocks noChangeShapeType="1"/>
          </p:cNvSpPr>
          <p:nvPr/>
        </p:nvSpPr>
        <p:spPr bwMode="auto">
          <a:xfrm>
            <a:off x="3581400" y="4872038"/>
            <a:ext cx="26860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84010" name="Oval 10"/>
          <p:cNvSpPr>
            <a:spLocks noChangeArrowheads="1"/>
          </p:cNvSpPr>
          <p:nvPr/>
        </p:nvSpPr>
        <p:spPr bwMode="auto">
          <a:xfrm>
            <a:off x="3508375" y="4784725"/>
            <a:ext cx="152400" cy="152400"/>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4011" name="Oval 11"/>
          <p:cNvSpPr>
            <a:spLocks noChangeArrowheads="1"/>
          </p:cNvSpPr>
          <p:nvPr/>
        </p:nvSpPr>
        <p:spPr bwMode="auto">
          <a:xfrm>
            <a:off x="6213475" y="4792663"/>
            <a:ext cx="152400" cy="152400"/>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4012" name="AutoShape 12"/>
          <p:cNvSpPr>
            <a:spLocks noChangeArrowheads="1"/>
          </p:cNvSpPr>
          <p:nvPr/>
        </p:nvSpPr>
        <p:spPr bwMode="auto">
          <a:xfrm rot="5391443" flipH="1">
            <a:off x="4760912" y="4740276"/>
            <a:ext cx="265113" cy="258762"/>
          </a:xfrm>
          <a:prstGeom prst="triangle">
            <a:avLst>
              <a:gd name="adj" fmla="val 50000"/>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84013" name="Text Box 13"/>
          <p:cNvSpPr txBox="1">
            <a:spLocks noChangeArrowheads="1"/>
          </p:cNvSpPr>
          <p:nvPr/>
        </p:nvSpPr>
        <p:spPr bwMode="auto">
          <a:xfrm>
            <a:off x="3265488" y="2892425"/>
            <a:ext cx="203200" cy="452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nSpc>
                <a:spcPct val="110000"/>
              </a:lnSpc>
            </a:pPr>
            <a:r>
              <a:rPr lang="en-US" altLang="pt-BR" sz="2400">
                <a:latin typeface="Arial Black" panose="020B0A04020102020204" pitchFamily="34" charset="0"/>
              </a:rPr>
              <a:t>3</a:t>
            </a:r>
            <a:endParaRPr lang="en-US" altLang="pt-BR" sz="2400">
              <a:solidFill>
                <a:schemeClr val="bg2"/>
              </a:solidFill>
              <a:latin typeface="Arial Black" panose="020B0A04020102020204" pitchFamily="34" charset="0"/>
            </a:endParaRPr>
          </a:p>
        </p:txBody>
      </p:sp>
      <p:sp>
        <p:nvSpPr>
          <p:cNvPr id="384014" name="Line 14"/>
          <p:cNvSpPr>
            <a:spLocks noChangeShapeType="1"/>
          </p:cNvSpPr>
          <p:nvPr/>
        </p:nvSpPr>
        <p:spPr bwMode="auto">
          <a:xfrm flipH="1">
            <a:off x="3582988" y="3352800"/>
            <a:ext cx="3568700" cy="0"/>
          </a:xfrm>
          <a:prstGeom prst="line">
            <a:avLst/>
          </a:prstGeom>
          <a:noFill/>
          <a:ln w="38100">
            <a:solidFill>
              <a:schemeClr val="tx1"/>
            </a:solidFill>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84015" name="Oval 15"/>
          <p:cNvSpPr>
            <a:spLocks noChangeArrowheads="1"/>
          </p:cNvSpPr>
          <p:nvPr/>
        </p:nvSpPr>
        <p:spPr bwMode="auto">
          <a:xfrm>
            <a:off x="7045325" y="3268663"/>
            <a:ext cx="152400" cy="152400"/>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4016" name="Rectangle 16"/>
          <p:cNvSpPr>
            <a:spLocks noChangeArrowheads="1"/>
          </p:cNvSpPr>
          <p:nvPr/>
        </p:nvSpPr>
        <p:spPr bwMode="auto">
          <a:xfrm>
            <a:off x="533400" y="271462"/>
            <a:ext cx="829151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1pPr>
            <a:lvl2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2pPr>
            <a:lvl3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3pPr>
            <a:lvl4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4pPr>
            <a:lvl5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5pPr>
            <a:lvl6pPr marL="4572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6pPr>
            <a:lvl7pPr marL="9144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7pPr>
            <a:lvl8pPr marL="13716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8pPr>
            <a:lvl9pPr marL="18288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9pPr>
          </a:lstStyle>
          <a:p>
            <a:r>
              <a:rPr lang="en-US" altLang="pt-BR" sz="3100" b="0" i="0" dirty="0" err="1">
                <a:solidFill>
                  <a:srgbClr val="000099"/>
                </a:solidFill>
                <a:effectLst/>
              </a:rPr>
              <a:t>Condensador</a:t>
            </a:r>
            <a:endParaRPr lang="en-US" altLang="pt-BR" sz="3100" b="0" i="0" dirty="0">
              <a:solidFill>
                <a:srgbClr val="000099"/>
              </a:solidFill>
              <a:effectLst/>
            </a:endParaRPr>
          </a:p>
        </p:txBody>
      </p:sp>
      <p:sp>
        <p:nvSpPr>
          <p:cNvPr id="384017" name="Text Box 17"/>
          <p:cNvSpPr txBox="1">
            <a:spLocks noChangeArrowheads="1"/>
          </p:cNvSpPr>
          <p:nvPr/>
        </p:nvSpPr>
        <p:spPr bwMode="auto">
          <a:xfrm rot="-21600000">
            <a:off x="2743200" y="3505200"/>
            <a:ext cx="976313" cy="4572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nchorCtr="1"/>
          <a:lstStyle/>
          <a:p>
            <a:pPr algn="r">
              <a:lnSpc>
                <a:spcPct val="60000"/>
              </a:lnSpc>
              <a:spcBef>
                <a:spcPct val="50000"/>
              </a:spcBef>
            </a:pPr>
            <a:r>
              <a:rPr lang="en-US" altLang="pt-BR" sz="2400" b="1" dirty="0" smtClean="0">
                <a:solidFill>
                  <a:srgbClr val="CC3300"/>
                </a:solidFill>
                <a:latin typeface="Arial Narrow" panose="020B0606020202030204" pitchFamily="34" charset="0"/>
              </a:rPr>
              <a:t>34°C</a:t>
            </a:r>
            <a:endParaRPr lang="en-US" altLang="pt-BR" sz="2400" b="1" dirty="0">
              <a:solidFill>
                <a:srgbClr val="CC3300"/>
              </a:solidFill>
              <a:latin typeface="Arial Narrow" panose="020B0606020202030204" pitchFamily="34" charset="0"/>
            </a:endParaRPr>
          </a:p>
        </p:txBody>
      </p:sp>
      <p:sp>
        <p:nvSpPr>
          <p:cNvPr id="384018" name="Text Box 18"/>
          <p:cNvSpPr txBox="1">
            <a:spLocks noChangeArrowheads="1"/>
          </p:cNvSpPr>
          <p:nvPr/>
        </p:nvSpPr>
        <p:spPr bwMode="auto">
          <a:xfrm>
            <a:off x="1631950" y="2062163"/>
            <a:ext cx="1797050" cy="45243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effectLst>
                  <a:outerShdw blurRad="38100" dist="38100" dir="2700000" algn="tl">
                    <a:srgbClr val="C0C0C0"/>
                  </a:outerShdw>
                </a:effectLst>
                <a:latin typeface="Arial Narrow" panose="020B0606020202030204" pitchFamily="34" charset="0"/>
              </a:rPr>
              <a:t>subresfriamento</a:t>
            </a:r>
          </a:p>
        </p:txBody>
      </p:sp>
      <p:sp>
        <p:nvSpPr>
          <p:cNvPr id="384019" name="Text Box 19"/>
          <p:cNvSpPr txBox="1">
            <a:spLocks noChangeArrowheads="1"/>
          </p:cNvSpPr>
          <p:nvPr/>
        </p:nvSpPr>
        <p:spPr bwMode="auto">
          <a:xfrm rot="5400000">
            <a:off x="3661568" y="2923382"/>
            <a:ext cx="430213" cy="520700"/>
          </a:xfrm>
          <a:prstGeom prst="rect">
            <a:avLst/>
          </a:prstGeom>
          <a:noFill/>
          <a:ln>
            <a:noFill/>
          </a:ln>
          <a:effectLst>
            <a:outerShdw dist="12700" dir="5400000" algn="ctr" rotWithShape="0">
              <a:schemeClr val="folHlink"/>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25400" rIns="0" bIns="25400" anchorCtr="1">
            <a:spAutoFit/>
          </a:bodyPr>
          <a:lstStyle/>
          <a:p>
            <a:pPr algn="l">
              <a:lnSpc>
                <a:spcPct val="110000"/>
              </a:lnSpc>
            </a:pPr>
            <a:r>
              <a:rPr lang="en-US" altLang="pt-BR" sz="2800" b="1">
                <a:latin typeface="Arial" panose="020B0604020202020204" pitchFamily="34" charset="0"/>
              </a:rPr>
              <a:t>{</a:t>
            </a:r>
          </a:p>
        </p:txBody>
      </p:sp>
      <p:sp>
        <p:nvSpPr>
          <p:cNvPr id="384020" name="Freeform 20"/>
          <p:cNvSpPr>
            <a:spLocks/>
          </p:cNvSpPr>
          <p:nvPr/>
        </p:nvSpPr>
        <p:spPr bwMode="auto">
          <a:xfrm rot="16200000" flipH="1">
            <a:off x="3325019" y="2575719"/>
            <a:ext cx="623888" cy="412750"/>
          </a:xfrm>
          <a:custGeom>
            <a:avLst/>
            <a:gdLst>
              <a:gd name="T0" fmla="*/ 0 w 704"/>
              <a:gd name="T1" fmla="*/ 0 h 210"/>
              <a:gd name="T2" fmla="*/ 301 w 704"/>
              <a:gd name="T3" fmla="*/ 210 h 210"/>
              <a:gd name="T4" fmla="*/ 704 w 704"/>
              <a:gd name="T5" fmla="*/ 208 h 210"/>
            </a:gdLst>
            <a:ahLst/>
            <a:cxnLst>
              <a:cxn ang="0">
                <a:pos x="T0" y="T1"/>
              </a:cxn>
              <a:cxn ang="0">
                <a:pos x="T2" y="T3"/>
              </a:cxn>
              <a:cxn ang="0">
                <a:pos x="T4" y="T5"/>
              </a:cxn>
            </a:cxnLst>
            <a:rect l="0" t="0" r="r" b="b"/>
            <a:pathLst>
              <a:path w="704" h="210">
                <a:moveTo>
                  <a:pt x="0" y="0"/>
                </a:moveTo>
                <a:lnTo>
                  <a:pt x="301" y="210"/>
                </a:lnTo>
                <a:lnTo>
                  <a:pt x="704" y="208"/>
                </a:lnTo>
              </a:path>
            </a:pathLst>
          </a:custGeom>
          <a:noFill/>
          <a:ln w="25400" cap="flat" cmpd="sng">
            <a:solidFill>
              <a:schemeClr val="tx1"/>
            </a:solidFill>
            <a:prstDash val="solid"/>
            <a:round/>
            <a:headEnd type="none" w="med" len="med"/>
            <a:tailEnd type="triangle" w="med" len="med"/>
          </a:ln>
          <a:effectLst>
            <a:outerShdw dist="12700" dir="5400000" algn="ctr" rotWithShape="0">
              <a:schemeClr val="folHlink"/>
            </a:outerShdw>
          </a:effectLst>
          <a:extLst>
            <a:ext uri="{909E8E84-426E-40DD-AFC4-6F175D3DCCD1}">
              <a14:hiddenFill xmlns:a14="http://schemas.microsoft.com/office/drawing/2010/main">
                <a:solidFill>
                  <a:schemeClr val="bg1"/>
                </a:solidFill>
              </a14:hiddenFill>
            </a:ext>
          </a:extLst>
        </p:spPr>
        <p:txBody>
          <a:bodyPr lIns="0" tIns="25400" rIns="0" bIns="25400" anchor="ctr">
            <a:spAutoFit/>
          </a:bodyPr>
          <a:lstStyle/>
          <a:p>
            <a:endParaRPr lang="pt-BR"/>
          </a:p>
        </p:txBody>
      </p:sp>
      <p:sp>
        <p:nvSpPr>
          <p:cNvPr id="384021" name="Line 21"/>
          <p:cNvSpPr>
            <a:spLocks noChangeShapeType="1"/>
          </p:cNvSpPr>
          <p:nvPr/>
        </p:nvSpPr>
        <p:spPr bwMode="auto">
          <a:xfrm>
            <a:off x="2005013" y="3352800"/>
            <a:ext cx="1579562" cy="0"/>
          </a:xfrm>
          <a:prstGeom prst="line">
            <a:avLst/>
          </a:prstGeom>
          <a:noFill/>
          <a:ln w="38100">
            <a:solidFill>
              <a:schemeClr val="tx2"/>
            </a:solidFill>
            <a:prstDash val="dash"/>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84022" name="Oval 22"/>
          <p:cNvSpPr>
            <a:spLocks noChangeArrowheads="1"/>
          </p:cNvSpPr>
          <p:nvPr/>
        </p:nvSpPr>
        <p:spPr bwMode="auto">
          <a:xfrm>
            <a:off x="3519488" y="3267075"/>
            <a:ext cx="152400" cy="152400"/>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4023" name="Text Box 23"/>
          <p:cNvSpPr txBox="1">
            <a:spLocks noChangeArrowheads="1"/>
          </p:cNvSpPr>
          <p:nvPr/>
        </p:nvSpPr>
        <p:spPr bwMode="auto">
          <a:xfrm rot="-5400000">
            <a:off x="856456" y="4477544"/>
            <a:ext cx="1482725" cy="452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spcBef>
                <a:spcPct val="50000"/>
              </a:spcBef>
            </a:pPr>
            <a:r>
              <a:rPr lang="en-US" altLang="pt-BR" sz="2400">
                <a:effectLst>
                  <a:outerShdw blurRad="38100" dist="38100" dir="2700000" algn="tl">
                    <a:srgbClr val="C0C0C0"/>
                  </a:outerShdw>
                </a:effectLst>
                <a:latin typeface="Arial Narrow" panose="020B0606020202030204" pitchFamily="34" charset="0"/>
              </a:rPr>
              <a:t>pressão</a:t>
            </a:r>
          </a:p>
        </p:txBody>
      </p:sp>
      <p:sp>
        <p:nvSpPr>
          <p:cNvPr id="384024" name="Text Box 24"/>
          <p:cNvSpPr txBox="1">
            <a:spLocks noChangeArrowheads="1"/>
          </p:cNvSpPr>
          <p:nvPr/>
        </p:nvSpPr>
        <p:spPr bwMode="auto">
          <a:xfrm>
            <a:off x="6491288" y="4852988"/>
            <a:ext cx="203200" cy="452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1</a:t>
            </a:r>
            <a:endParaRPr lang="en-US" altLang="pt-BR" sz="2400">
              <a:solidFill>
                <a:schemeClr val="bg2"/>
              </a:solidFill>
              <a:latin typeface="Arial Black" panose="020B0A04020102020204" pitchFamily="34" charset="0"/>
            </a:endParaRPr>
          </a:p>
        </p:txBody>
      </p:sp>
      <p:sp>
        <p:nvSpPr>
          <p:cNvPr id="384025" name="Text Box 25"/>
          <p:cNvSpPr txBox="1">
            <a:spLocks noChangeArrowheads="1"/>
          </p:cNvSpPr>
          <p:nvPr/>
        </p:nvSpPr>
        <p:spPr bwMode="auto">
          <a:xfrm>
            <a:off x="5602288" y="4862513"/>
            <a:ext cx="287337" cy="452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4’</a:t>
            </a:r>
            <a:endParaRPr lang="en-US" altLang="pt-BR" sz="2400">
              <a:solidFill>
                <a:schemeClr val="bg2"/>
              </a:solidFill>
              <a:latin typeface="Arial Black" panose="020B0A04020102020204" pitchFamily="34" charset="0"/>
            </a:endParaRPr>
          </a:p>
        </p:txBody>
      </p:sp>
      <p:sp>
        <p:nvSpPr>
          <p:cNvPr id="384026" name="Oval 26"/>
          <p:cNvSpPr>
            <a:spLocks noChangeArrowheads="1"/>
          </p:cNvSpPr>
          <p:nvPr/>
        </p:nvSpPr>
        <p:spPr bwMode="auto">
          <a:xfrm>
            <a:off x="5908675" y="4802188"/>
            <a:ext cx="152400" cy="152400"/>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4027" name="Text Box 27"/>
          <p:cNvSpPr txBox="1">
            <a:spLocks noChangeArrowheads="1"/>
          </p:cNvSpPr>
          <p:nvPr/>
        </p:nvSpPr>
        <p:spPr bwMode="auto">
          <a:xfrm>
            <a:off x="6051550" y="2852738"/>
            <a:ext cx="287338" cy="452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2’</a:t>
            </a:r>
            <a:endParaRPr lang="en-US" altLang="pt-BR" sz="2400">
              <a:solidFill>
                <a:schemeClr val="bg2"/>
              </a:solidFill>
              <a:latin typeface="Arial Black" panose="020B0A04020102020204" pitchFamily="34" charset="0"/>
            </a:endParaRPr>
          </a:p>
        </p:txBody>
      </p:sp>
      <p:sp>
        <p:nvSpPr>
          <p:cNvPr id="384028" name="Oval 28"/>
          <p:cNvSpPr>
            <a:spLocks noChangeArrowheads="1"/>
          </p:cNvSpPr>
          <p:nvPr/>
        </p:nvSpPr>
        <p:spPr bwMode="auto">
          <a:xfrm>
            <a:off x="6311900" y="3278188"/>
            <a:ext cx="152400" cy="152400"/>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4029" name="Text Box 29"/>
          <p:cNvSpPr txBox="1">
            <a:spLocks noChangeArrowheads="1"/>
          </p:cNvSpPr>
          <p:nvPr/>
        </p:nvSpPr>
        <p:spPr bwMode="auto">
          <a:xfrm>
            <a:off x="3971925" y="3395663"/>
            <a:ext cx="287338" cy="452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3’</a:t>
            </a:r>
            <a:endParaRPr lang="en-US" altLang="pt-BR" sz="2400">
              <a:solidFill>
                <a:schemeClr val="bg2"/>
              </a:solidFill>
              <a:latin typeface="Arial Black" panose="020B0A04020102020204" pitchFamily="34" charset="0"/>
            </a:endParaRPr>
          </a:p>
        </p:txBody>
      </p:sp>
      <p:sp>
        <p:nvSpPr>
          <p:cNvPr id="384030" name="Oval 30"/>
          <p:cNvSpPr>
            <a:spLocks noChangeArrowheads="1"/>
          </p:cNvSpPr>
          <p:nvPr/>
        </p:nvSpPr>
        <p:spPr bwMode="auto">
          <a:xfrm>
            <a:off x="3905250" y="3263900"/>
            <a:ext cx="152400" cy="152400"/>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4031" name="Text Box 31"/>
          <p:cNvSpPr txBox="1">
            <a:spLocks noChangeArrowheads="1"/>
          </p:cNvSpPr>
          <p:nvPr/>
        </p:nvSpPr>
        <p:spPr bwMode="auto">
          <a:xfrm rot="-21600000">
            <a:off x="4495800" y="3581400"/>
            <a:ext cx="1074738" cy="4667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nchorCtr="1"/>
          <a:lstStyle/>
          <a:p>
            <a:pPr algn="r">
              <a:lnSpc>
                <a:spcPct val="60000"/>
              </a:lnSpc>
              <a:spcBef>
                <a:spcPct val="50000"/>
              </a:spcBef>
            </a:pPr>
            <a:r>
              <a:rPr lang="en-US" altLang="pt-BR" sz="2400" b="1" dirty="0">
                <a:solidFill>
                  <a:srgbClr val="CF0E30"/>
                </a:solidFill>
                <a:latin typeface="Arial Narrow" panose="020B0606020202030204" pitchFamily="34" charset="0"/>
              </a:rPr>
              <a:t>+</a:t>
            </a:r>
            <a:r>
              <a:rPr lang="en-US" altLang="pt-BR" sz="2400" b="1" dirty="0" smtClean="0">
                <a:solidFill>
                  <a:srgbClr val="CF0E30"/>
                </a:solidFill>
                <a:latin typeface="Arial Narrow" panose="020B0606020202030204" pitchFamily="34" charset="0"/>
              </a:rPr>
              <a:t>36°C</a:t>
            </a:r>
            <a:endParaRPr lang="en-US" altLang="pt-BR" sz="2000" b="1" dirty="0">
              <a:solidFill>
                <a:srgbClr val="CF0E30"/>
              </a:solidFill>
              <a:latin typeface="Arial Narrow" panose="020B0606020202030204" pitchFamily="34" charset="0"/>
            </a:endParaRPr>
          </a:p>
        </p:txBody>
      </p:sp>
      <p:sp>
        <p:nvSpPr>
          <p:cNvPr id="384032" name="AutoShape 32"/>
          <p:cNvSpPr>
            <a:spLocks noChangeArrowheads="1"/>
          </p:cNvSpPr>
          <p:nvPr/>
        </p:nvSpPr>
        <p:spPr bwMode="auto">
          <a:xfrm rot="-5391443">
            <a:off x="4876801" y="3217862"/>
            <a:ext cx="265112" cy="258763"/>
          </a:xfrm>
          <a:prstGeom prst="triangle">
            <a:avLst>
              <a:gd name="adj" fmla="val 50000"/>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84033" name="Text Box 33"/>
          <p:cNvSpPr txBox="1">
            <a:spLocks noChangeArrowheads="1"/>
          </p:cNvSpPr>
          <p:nvPr/>
        </p:nvSpPr>
        <p:spPr bwMode="auto">
          <a:xfrm>
            <a:off x="3316288" y="4870450"/>
            <a:ext cx="203200" cy="452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4</a:t>
            </a:r>
            <a:endParaRPr lang="en-US" altLang="pt-BR" sz="2400">
              <a:solidFill>
                <a:schemeClr val="bg2"/>
              </a:solidFill>
              <a:latin typeface="Arial Black" panose="020B0A04020102020204" pitchFamily="34" charset="0"/>
            </a:endParaRPr>
          </a:p>
        </p:txBody>
      </p:sp>
      <p:pic>
        <p:nvPicPr>
          <p:cNvPr id="384034" name="Picture 34" descr="fig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0" y="2160588"/>
            <a:ext cx="1285875" cy="633412"/>
          </a:xfrm>
          <a:prstGeom prst="rect">
            <a:avLst/>
          </a:prstGeom>
          <a:noFill/>
          <a:extLst>
            <a:ext uri="{909E8E84-426E-40DD-AFC4-6F175D3DCCD1}">
              <a14:hiddenFill xmlns:a14="http://schemas.microsoft.com/office/drawing/2010/main">
                <a:solidFill>
                  <a:srgbClr val="FFFFFF"/>
                </a:solidFill>
              </a14:hiddenFill>
            </a:ext>
          </a:extLst>
        </p:spPr>
      </p:pic>
      <p:sp>
        <p:nvSpPr>
          <p:cNvPr id="384035" name="Text Box 35"/>
          <p:cNvSpPr txBox="1">
            <a:spLocks noChangeArrowheads="1"/>
          </p:cNvSpPr>
          <p:nvPr/>
        </p:nvSpPr>
        <p:spPr bwMode="auto">
          <a:xfrm rot="-21600000">
            <a:off x="762000" y="3048000"/>
            <a:ext cx="1238250" cy="6429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nchorCtr="1"/>
          <a:lstStyle/>
          <a:p>
            <a:pPr algn="r">
              <a:lnSpc>
                <a:spcPct val="60000"/>
              </a:lnSpc>
              <a:spcBef>
                <a:spcPct val="50000"/>
              </a:spcBef>
            </a:pPr>
            <a:r>
              <a:rPr lang="en-US" altLang="pt-BR" sz="2400" b="1" dirty="0" smtClean="0">
                <a:solidFill>
                  <a:srgbClr val="CF0E30"/>
                </a:solidFill>
                <a:latin typeface="Arial Narrow" panose="020B0606020202030204" pitchFamily="34" charset="0"/>
              </a:rPr>
              <a:t>13.90 </a:t>
            </a:r>
            <a:r>
              <a:rPr lang="en-US" altLang="pt-BR" sz="2400" b="1" dirty="0">
                <a:solidFill>
                  <a:srgbClr val="CF0E30"/>
                </a:solidFill>
                <a:latin typeface="Arial Narrow" panose="020B0606020202030204" pitchFamily="34" charset="0"/>
              </a:rPr>
              <a:t>bar</a:t>
            </a:r>
            <a:endParaRPr lang="en-US" altLang="pt-BR" sz="2000" b="1" dirty="0">
              <a:solidFill>
                <a:srgbClr val="CF0E30"/>
              </a:solidFill>
              <a:latin typeface="Arial Narrow" panose="020B0606020202030204" pitchFamily="34" charset="0"/>
            </a:endParaRPr>
          </a:p>
        </p:txBody>
      </p:sp>
      <p:sp>
        <p:nvSpPr>
          <p:cNvPr id="37" name="Text Box 11"/>
          <p:cNvSpPr txBox="1">
            <a:spLocks noChangeArrowheads="1"/>
          </p:cNvSpPr>
          <p:nvPr/>
        </p:nvSpPr>
        <p:spPr bwMode="auto">
          <a:xfrm>
            <a:off x="553245" y="1524000"/>
            <a:ext cx="1600200" cy="2854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60000"/>
              </a:lnSpc>
              <a:spcBef>
                <a:spcPct val="50000"/>
              </a:spcBef>
            </a:pPr>
            <a:r>
              <a:rPr lang="en-US" altLang="pt-BR" sz="2400" b="1" dirty="0" smtClean="0">
                <a:solidFill>
                  <a:srgbClr val="0000CC"/>
                </a:solidFill>
                <a:latin typeface="Arial Narrow" panose="020B0606020202030204" pitchFamily="34" charset="0"/>
              </a:rPr>
              <a:t>R-717</a:t>
            </a:r>
            <a:endParaRPr lang="en-US" altLang="pt-BR" sz="2000" b="1" dirty="0">
              <a:solidFill>
                <a:srgbClr val="0000CC"/>
              </a:solidFill>
              <a:latin typeface="Arial Narrow" panose="020B0606020202030204" pitchFamily="34" charset="0"/>
            </a:endParaRPr>
          </a:p>
        </p:txBody>
      </p:sp>
    </p:spTree>
    <p:extLst>
      <p:ext uri="{BB962C8B-B14F-4D97-AF65-F5344CB8AC3E}">
        <p14:creationId xmlns:p14="http://schemas.microsoft.com/office/powerpoint/2010/main" val="2962337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ChangeArrowheads="1"/>
          </p:cNvSpPr>
          <p:nvPr/>
        </p:nvSpPr>
        <p:spPr bwMode="auto">
          <a:xfrm>
            <a:off x="533400" y="304800"/>
            <a:ext cx="82915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1pPr>
            <a:lvl2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2pPr>
            <a:lvl3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3pPr>
            <a:lvl4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4pPr>
            <a:lvl5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5pPr>
            <a:lvl6pPr marL="4572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6pPr>
            <a:lvl7pPr marL="9144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7pPr>
            <a:lvl8pPr marL="13716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8pPr>
            <a:lvl9pPr marL="18288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9pPr>
          </a:lstStyle>
          <a:p>
            <a:r>
              <a:rPr lang="en-US" altLang="pt-BR" sz="3100" b="0" i="0" dirty="0" err="1">
                <a:solidFill>
                  <a:srgbClr val="000099"/>
                </a:solidFill>
                <a:effectLst/>
              </a:rPr>
              <a:t>Subresfriamento</a:t>
            </a:r>
            <a:endParaRPr lang="en-US" altLang="pt-BR" sz="3100" b="0" i="0" dirty="0">
              <a:solidFill>
                <a:srgbClr val="000099"/>
              </a:solidFill>
              <a:effectLst/>
            </a:endParaRPr>
          </a:p>
        </p:txBody>
      </p:sp>
      <p:grpSp>
        <p:nvGrpSpPr>
          <p:cNvPr id="404483" name="Group 3"/>
          <p:cNvGrpSpPr>
            <a:grpSpLocks/>
          </p:cNvGrpSpPr>
          <p:nvPr/>
        </p:nvGrpSpPr>
        <p:grpSpPr bwMode="auto">
          <a:xfrm>
            <a:off x="490538" y="1658302"/>
            <a:ext cx="8334375" cy="4125913"/>
            <a:chOff x="344" y="1382"/>
            <a:chExt cx="5250" cy="2599"/>
          </a:xfrm>
        </p:grpSpPr>
        <p:pic>
          <p:nvPicPr>
            <p:cNvPr id="404484" name="Picture 4" descr="fig39z"/>
            <p:cNvPicPr>
              <a:picLocks noChangeAspect="1" noChangeArrowheads="1"/>
            </p:cNvPicPr>
            <p:nvPr/>
          </p:nvPicPr>
          <p:blipFill>
            <a:blip r:embed="rId3">
              <a:extLst>
                <a:ext uri="{28A0092B-C50C-407E-A947-70E740481C1C}">
                  <a14:useLocalDpi xmlns:a14="http://schemas.microsoft.com/office/drawing/2010/main" val="0"/>
                </a:ext>
              </a:extLst>
            </a:blip>
            <a:srcRect l="9831" t="18399" r="9221" b="28255"/>
            <a:stretch>
              <a:fillRect/>
            </a:stretch>
          </p:blipFill>
          <p:spPr bwMode="auto">
            <a:xfrm>
              <a:off x="989" y="1570"/>
              <a:ext cx="3819" cy="1887"/>
            </a:xfrm>
            <a:prstGeom prst="rect">
              <a:avLst/>
            </a:prstGeom>
            <a:noFill/>
            <a:extLst>
              <a:ext uri="{909E8E84-426E-40DD-AFC4-6F175D3DCCD1}">
                <a14:hiddenFill xmlns:a14="http://schemas.microsoft.com/office/drawing/2010/main">
                  <a:solidFill>
                    <a:srgbClr val="FFFFFF"/>
                  </a:solidFill>
                </a14:hiddenFill>
              </a:ext>
            </a:extLst>
          </p:spPr>
        </p:pic>
        <p:sp>
          <p:nvSpPr>
            <p:cNvPr id="404485" name="AutoShape 5"/>
            <p:cNvSpPr>
              <a:spLocks noChangeArrowheads="1"/>
            </p:cNvSpPr>
            <p:nvPr/>
          </p:nvSpPr>
          <p:spPr bwMode="auto">
            <a:xfrm rot="16088437" flipV="1">
              <a:off x="705" y="1629"/>
              <a:ext cx="268" cy="299"/>
            </a:xfrm>
            <a:prstGeom prst="upArrow">
              <a:avLst>
                <a:gd name="adj1" fmla="val 50000"/>
                <a:gd name="adj2" fmla="val 27892"/>
              </a:avLst>
            </a:prstGeom>
            <a:solidFill>
              <a:schemeClr val="accent2"/>
            </a:solidFill>
            <a:ln>
              <a:noFill/>
            </a:ln>
            <a:effectLst>
              <a:outerShdw dist="12700" dir="5400000"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25400" rIns="0" bIns="25400" anchor="ctr">
              <a:spAutoFit/>
            </a:bodyPr>
            <a:lstStyle/>
            <a:p>
              <a:endParaRPr lang="pt-BR"/>
            </a:p>
          </p:txBody>
        </p:sp>
        <p:sp>
          <p:nvSpPr>
            <p:cNvPr id="404486" name="Text Box 6"/>
            <p:cNvSpPr txBox="1">
              <a:spLocks noChangeArrowheads="1"/>
            </p:cNvSpPr>
            <p:nvPr/>
          </p:nvSpPr>
          <p:spPr bwMode="auto">
            <a:xfrm>
              <a:off x="724" y="1382"/>
              <a:ext cx="151"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latin typeface="Arial Black" panose="020B0A04020102020204" pitchFamily="34" charset="0"/>
                </a:rPr>
                <a:t>B</a:t>
              </a:r>
            </a:p>
          </p:txBody>
        </p:sp>
        <p:sp>
          <p:nvSpPr>
            <p:cNvPr id="404487" name="Text Box 7"/>
            <p:cNvSpPr txBox="1">
              <a:spLocks noChangeArrowheads="1"/>
            </p:cNvSpPr>
            <p:nvPr/>
          </p:nvSpPr>
          <p:spPr bwMode="auto">
            <a:xfrm>
              <a:off x="4779" y="2751"/>
              <a:ext cx="152"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latin typeface="Arial Black" panose="020B0A04020102020204" pitchFamily="34" charset="0"/>
                </a:rPr>
                <a:t>C</a:t>
              </a:r>
            </a:p>
          </p:txBody>
        </p:sp>
        <p:sp>
          <p:nvSpPr>
            <p:cNvPr id="404488" name="Rectangle 8"/>
            <p:cNvSpPr>
              <a:spLocks noChangeArrowheads="1"/>
            </p:cNvSpPr>
            <p:nvPr/>
          </p:nvSpPr>
          <p:spPr bwMode="auto">
            <a:xfrm>
              <a:off x="344" y="1968"/>
              <a:ext cx="791" cy="4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0" tIns="0" rIns="0" bIns="0"/>
            <a:lstStyle>
              <a:lvl1pPr algn="l">
                <a:buClr>
                  <a:srgbClr val="000000"/>
                </a:buClr>
                <a:buChar char="•"/>
                <a:defRPr sz="2000" b="1">
                  <a:solidFill>
                    <a:srgbClr val="000000"/>
                  </a:solidFill>
                  <a:latin typeface="Arial" panose="020B0604020202020204" pitchFamily="34" charset="0"/>
                </a:defRPr>
              </a:lvl1pPr>
              <a:lvl2pPr marL="742950" indent="-28575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600200" indent="-228600" algn="l">
                <a:buClr>
                  <a:srgbClr val="000000"/>
                </a:buClr>
                <a:buChar char="–"/>
                <a:defRPr sz="2000" b="1">
                  <a:solidFill>
                    <a:srgbClr val="000000"/>
                  </a:solidFill>
                  <a:latin typeface="Arial" panose="020B0604020202020204" pitchFamily="34" charset="0"/>
                </a:defRPr>
              </a:lvl4pPr>
              <a:lvl5pPr marL="2057400" indent="-228600" algn="l">
                <a:buClr>
                  <a:srgbClr val="000000"/>
                </a:buClr>
                <a:buChar char="»"/>
                <a:defRPr sz="2000" b="1">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lgn="r">
                <a:buFontTx/>
                <a:buNone/>
              </a:pPr>
              <a:r>
                <a:rPr lang="en-US" altLang="pt-BR" b="0">
                  <a:effectLst>
                    <a:outerShdw blurRad="38100" dist="38100" dir="2700000" algn="tl">
                      <a:srgbClr val="C0C0C0"/>
                    </a:outerShdw>
                  </a:effectLst>
                  <a:latin typeface="Arial Narrow" panose="020B0606020202030204" pitchFamily="34" charset="0"/>
                </a:rPr>
                <a:t>Refrigerante (VaporSuperaquecido)</a:t>
              </a:r>
            </a:p>
          </p:txBody>
        </p:sp>
        <p:sp>
          <p:nvSpPr>
            <p:cNvPr id="404489" name="Rectangle 9"/>
            <p:cNvSpPr>
              <a:spLocks noChangeArrowheads="1"/>
            </p:cNvSpPr>
            <p:nvPr/>
          </p:nvSpPr>
          <p:spPr bwMode="auto">
            <a:xfrm>
              <a:off x="4586" y="3357"/>
              <a:ext cx="1008" cy="51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0" tIns="0" rIns="0" bIns="0"/>
            <a:lstStyle>
              <a:lvl1pPr algn="l">
                <a:buClr>
                  <a:srgbClr val="000000"/>
                </a:buClr>
                <a:buChar char="•"/>
                <a:defRPr sz="2000" b="1">
                  <a:solidFill>
                    <a:srgbClr val="000000"/>
                  </a:solidFill>
                  <a:latin typeface="Arial" panose="020B0604020202020204" pitchFamily="34" charset="0"/>
                </a:defRPr>
              </a:lvl1pPr>
              <a:lvl2pPr marL="742950" indent="-28575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600200" indent="-228600" algn="l">
                <a:buClr>
                  <a:srgbClr val="000000"/>
                </a:buClr>
                <a:buChar char="–"/>
                <a:defRPr sz="2000" b="1">
                  <a:solidFill>
                    <a:srgbClr val="000000"/>
                  </a:solidFill>
                  <a:latin typeface="Arial" panose="020B0604020202020204" pitchFamily="34" charset="0"/>
                </a:defRPr>
              </a:lvl4pPr>
              <a:lvl5pPr marL="2057400" indent="-228600" algn="l">
                <a:buClr>
                  <a:srgbClr val="000000"/>
                </a:buClr>
                <a:buChar char="»"/>
                <a:defRPr sz="2000" b="1">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buFontTx/>
                <a:buNone/>
              </a:pPr>
              <a:r>
                <a:rPr lang="en-US" altLang="pt-BR" b="0">
                  <a:effectLst>
                    <a:outerShdw blurRad="38100" dist="38100" dir="2700000" algn="tl">
                      <a:srgbClr val="C0C0C0"/>
                    </a:outerShdw>
                  </a:effectLst>
                  <a:latin typeface="Arial Narrow" panose="020B0606020202030204" pitchFamily="34" charset="0"/>
                </a:rPr>
                <a:t>Refrigerante líquido</a:t>
              </a:r>
            </a:p>
            <a:p>
              <a:pPr>
                <a:buFontTx/>
                <a:buNone/>
              </a:pPr>
              <a:endParaRPr lang="en-US" altLang="pt-BR" b="0">
                <a:effectLst>
                  <a:outerShdw blurRad="38100" dist="38100" dir="2700000" algn="tl">
                    <a:srgbClr val="C0C0C0"/>
                  </a:outerShdw>
                </a:effectLst>
                <a:latin typeface="Arial Narrow" panose="020B0606020202030204" pitchFamily="34" charset="0"/>
              </a:endParaRPr>
            </a:p>
          </p:txBody>
        </p:sp>
        <p:sp>
          <p:nvSpPr>
            <p:cNvPr id="404490" name="AutoShape 10"/>
            <p:cNvSpPr>
              <a:spLocks noChangeArrowheads="1"/>
            </p:cNvSpPr>
            <p:nvPr/>
          </p:nvSpPr>
          <p:spPr bwMode="auto">
            <a:xfrm rot="16088437" flipV="1">
              <a:off x="4762" y="3003"/>
              <a:ext cx="268" cy="299"/>
            </a:xfrm>
            <a:prstGeom prst="upArrow">
              <a:avLst>
                <a:gd name="adj1" fmla="val 50000"/>
                <a:gd name="adj2" fmla="val 27892"/>
              </a:avLst>
            </a:prstGeom>
            <a:solidFill>
              <a:srgbClr val="FF9900"/>
            </a:solidFill>
            <a:ln>
              <a:noFill/>
            </a:ln>
            <a:effectLst>
              <a:outerShdw dist="12700" dir="5400000"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25400" rIns="0" bIns="25400" anchor="ctr">
              <a:spAutoFit/>
            </a:bodyPr>
            <a:lstStyle/>
            <a:p>
              <a:endParaRPr lang="pt-BR"/>
            </a:p>
          </p:txBody>
        </p:sp>
        <p:sp>
          <p:nvSpPr>
            <p:cNvPr id="404491" name="AutoShape 11"/>
            <p:cNvSpPr>
              <a:spLocks noChangeArrowheads="1"/>
            </p:cNvSpPr>
            <p:nvPr/>
          </p:nvSpPr>
          <p:spPr bwMode="auto">
            <a:xfrm rot="-2627837">
              <a:off x="1646" y="3022"/>
              <a:ext cx="1374" cy="618"/>
            </a:xfrm>
            <a:prstGeom prst="rightArrow">
              <a:avLst>
                <a:gd name="adj1" fmla="val 50000"/>
                <a:gd name="adj2" fmla="val 55583"/>
              </a:avLst>
            </a:prstGeom>
            <a:gradFill rotWithShape="0">
              <a:gsLst>
                <a:gs pos="0">
                  <a:srgbClr val="CC0000">
                    <a:gamma/>
                    <a:tint val="0"/>
                    <a:invGamma/>
                  </a:srgbClr>
                </a:gs>
                <a:gs pos="100000">
                  <a:srgbClr val="CC0000"/>
                </a:gs>
              </a:gsLst>
              <a:lin ang="0" scaled="1"/>
            </a:gradFill>
            <a:ln>
              <a:noFill/>
            </a:ln>
            <a:effectLst>
              <a:outerShdw dist="12700" dir="5400000"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25400" rIns="0" bIns="25400" anchor="ctr">
              <a:spAutoFit/>
            </a:bodyPr>
            <a:lstStyle/>
            <a:p>
              <a:endParaRPr lang="pt-BR"/>
            </a:p>
          </p:txBody>
        </p:sp>
        <p:sp>
          <p:nvSpPr>
            <p:cNvPr id="404492" name="Rectangle 12"/>
            <p:cNvSpPr>
              <a:spLocks noChangeArrowheads="1"/>
            </p:cNvSpPr>
            <p:nvPr/>
          </p:nvSpPr>
          <p:spPr bwMode="auto">
            <a:xfrm>
              <a:off x="826" y="3697"/>
              <a:ext cx="931" cy="2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0" tIns="0" rIns="0" bIns="0"/>
            <a:lstStyle>
              <a:lvl1pPr algn="l">
                <a:buClr>
                  <a:srgbClr val="000000"/>
                </a:buClr>
                <a:buChar char="•"/>
                <a:defRPr sz="2000" b="1">
                  <a:solidFill>
                    <a:srgbClr val="000000"/>
                  </a:solidFill>
                  <a:latin typeface="Arial" panose="020B0604020202020204" pitchFamily="34" charset="0"/>
                </a:defRPr>
              </a:lvl1pPr>
              <a:lvl2pPr marL="742950" indent="-28575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600200" indent="-228600" algn="l">
                <a:buClr>
                  <a:srgbClr val="000000"/>
                </a:buClr>
                <a:buChar char="–"/>
                <a:defRPr sz="2000" b="1">
                  <a:solidFill>
                    <a:srgbClr val="000000"/>
                  </a:solidFill>
                  <a:latin typeface="Arial" panose="020B0604020202020204" pitchFamily="34" charset="0"/>
                </a:defRPr>
              </a:lvl4pPr>
              <a:lvl5pPr marL="2057400" indent="-228600" algn="l">
                <a:buClr>
                  <a:srgbClr val="000000"/>
                </a:buClr>
                <a:buChar char="»"/>
                <a:defRPr sz="2000" b="1">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lgn="r">
                <a:buFontTx/>
                <a:buNone/>
              </a:pPr>
              <a:r>
                <a:rPr lang="en-US" altLang="pt-BR" b="0">
                  <a:effectLst>
                    <a:outerShdw blurRad="38100" dist="38100" dir="2700000" algn="tl">
                      <a:srgbClr val="C0C0C0"/>
                    </a:outerShdw>
                  </a:effectLst>
                  <a:latin typeface="Arial Narrow" panose="020B0606020202030204" pitchFamily="34" charset="0"/>
                </a:rPr>
                <a:t>ar externo</a:t>
              </a:r>
            </a:p>
          </p:txBody>
        </p:sp>
      </p:grpSp>
      <p:sp>
        <p:nvSpPr>
          <p:cNvPr id="404493" name="Text Box 13"/>
          <p:cNvSpPr txBox="1">
            <a:spLocks noChangeArrowheads="1"/>
          </p:cNvSpPr>
          <p:nvPr/>
        </p:nvSpPr>
        <p:spPr bwMode="auto">
          <a:xfrm>
            <a:off x="3505201" y="1447799"/>
            <a:ext cx="2840038" cy="396875"/>
          </a:xfrm>
          <a:prstGeom prst="rect">
            <a:avLst/>
          </a:prstGeom>
          <a:solidFill>
            <a:srgbClr val="FFFF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pt-BR" altLang="pt-BR" sz="2000" b="1" dirty="0">
                <a:solidFill>
                  <a:srgbClr val="000000"/>
                </a:solidFill>
                <a:latin typeface="Arial" panose="020B0604020202020204" pitchFamily="34" charset="0"/>
              </a:rPr>
              <a:t>p= </a:t>
            </a:r>
            <a:r>
              <a:rPr lang="pt-BR" altLang="pt-BR" sz="2000" b="1" dirty="0" smtClean="0">
                <a:solidFill>
                  <a:srgbClr val="000000"/>
                </a:solidFill>
                <a:latin typeface="Arial" panose="020B0604020202020204" pitchFamily="34" charset="0"/>
              </a:rPr>
              <a:t>13.90 </a:t>
            </a:r>
            <a:r>
              <a:rPr lang="pt-BR" altLang="pt-BR" sz="2000" b="1" dirty="0">
                <a:solidFill>
                  <a:srgbClr val="000000"/>
                </a:solidFill>
                <a:latin typeface="Arial" panose="020B0604020202020204" pitchFamily="34" charset="0"/>
              </a:rPr>
              <a:t>bar </a:t>
            </a:r>
            <a:r>
              <a:rPr lang="pt-BR" altLang="pt-BR" sz="2000" b="1" dirty="0" err="1">
                <a:solidFill>
                  <a:srgbClr val="000000"/>
                </a:solidFill>
                <a:latin typeface="Arial" panose="020B0604020202020204" pitchFamily="34" charset="0"/>
              </a:rPr>
              <a:t>abs</a:t>
            </a:r>
            <a:endParaRPr lang="pt-BR" altLang="pt-BR" sz="1200" dirty="0">
              <a:solidFill>
                <a:srgbClr val="000000"/>
              </a:solidFill>
              <a:latin typeface="Times" panose="02020603050405020304" pitchFamily="18" charset="0"/>
            </a:endParaRPr>
          </a:p>
        </p:txBody>
      </p:sp>
      <p:sp>
        <p:nvSpPr>
          <p:cNvPr id="404495" name="Line 15"/>
          <p:cNvSpPr>
            <a:spLocks noChangeShapeType="1"/>
          </p:cNvSpPr>
          <p:nvPr/>
        </p:nvSpPr>
        <p:spPr bwMode="auto">
          <a:xfrm>
            <a:off x="5638801" y="1722437"/>
            <a:ext cx="10668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BR"/>
          </a:p>
        </p:txBody>
      </p:sp>
      <p:sp>
        <p:nvSpPr>
          <p:cNvPr id="404496" name="Text Box 16"/>
          <p:cNvSpPr txBox="1">
            <a:spLocks noChangeArrowheads="1"/>
          </p:cNvSpPr>
          <p:nvPr/>
        </p:nvSpPr>
        <p:spPr bwMode="auto">
          <a:xfrm>
            <a:off x="6858000" y="1493837"/>
            <a:ext cx="1828799" cy="400110"/>
          </a:xfrm>
          <a:prstGeom prst="rect">
            <a:avLst/>
          </a:prstGeom>
          <a:solidFill>
            <a:srgbClr val="FFFF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pt-BR" altLang="pt-BR" sz="2000" b="1" dirty="0" err="1" smtClean="0">
                <a:solidFill>
                  <a:srgbClr val="000000"/>
                </a:solidFill>
                <a:latin typeface="Arial" panose="020B0604020202020204" pitchFamily="34" charset="0"/>
              </a:rPr>
              <a:t>Tcd</a:t>
            </a:r>
            <a:r>
              <a:rPr lang="pt-BR" altLang="pt-BR" sz="2000" b="1" dirty="0" smtClean="0">
                <a:solidFill>
                  <a:srgbClr val="000000"/>
                </a:solidFill>
                <a:latin typeface="Arial" panose="020B0604020202020204" pitchFamily="34" charset="0"/>
              </a:rPr>
              <a:t>= </a:t>
            </a:r>
            <a:r>
              <a:rPr lang="pt-BR" altLang="pt-BR" sz="2000" b="1" dirty="0">
                <a:solidFill>
                  <a:srgbClr val="000000"/>
                </a:solidFill>
                <a:latin typeface="Arial" panose="020B0604020202020204" pitchFamily="34" charset="0"/>
              </a:rPr>
              <a:t>+</a:t>
            </a:r>
            <a:r>
              <a:rPr lang="pt-BR" altLang="pt-BR" sz="2000" b="1" dirty="0" smtClean="0">
                <a:solidFill>
                  <a:srgbClr val="000000"/>
                </a:solidFill>
                <a:latin typeface="Arial" panose="020B0604020202020204" pitchFamily="34" charset="0"/>
              </a:rPr>
              <a:t>36ºC</a:t>
            </a:r>
            <a:endParaRPr lang="pt-BR" altLang="pt-BR" sz="1200" dirty="0">
              <a:solidFill>
                <a:srgbClr val="000000"/>
              </a:solidFill>
              <a:latin typeface="Arial" panose="020B0604020202020204" pitchFamily="34" charset="0"/>
            </a:endParaRPr>
          </a:p>
        </p:txBody>
      </p:sp>
      <p:sp>
        <p:nvSpPr>
          <p:cNvPr id="404497" name="Text Box 17"/>
          <p:cNvSpPr txBox="1">
            <a:spLocks noChangeArrowheads="1"/>
          </p:cNvSpPr>
          <p:nvPr/>
        </p:nvSpPr>
        <p:spPr bwMode="auto">
          <a:xfrm>
            <a:off x="7209473" y="5524679"/>
            <a:ext cx="1871663" cy="400110"/>
          </a:xfrm>
          <a:prstGeom prst="rect">
            <a:avLst/>
          </a:prstGeom>
          <a:solidFill>
            <a:srgbClr val="FFFF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000" b="1" dirty="0" err="1" smtClean="0">
                <a:solidFill>
                  <a:srgbClr val="000000"/>
                </a:solidFill>
                <a:latin typeface="Arial" panose="020B0604020202020204" pitchFamily="34" charset="0"/>
              </a:rPr>
              <a:t>Ts</a:t>
            </a:r>
            <a:r>
              <a:rPr lang="pt-BR" altLang="pt-BR" sz="2000" b="1" dirty="0" smtClean="0">
                <a:solidFill>
                  <a:srgbClr val="000000"/>
                </a:solidFill>
                <a:latin typeface="Arial" panose="020B0604020202020204" pitchFamily="34" charset="0"/>
              </a:rPr>
              <a:t>= </a:t>
            </a:r>
            <a:r>
              <a:rPr lang="pt-BR" altLang="pt-BR" sz="2000" b="1" dirty="0">
                <a:solidFill>
                  <a:srgbClr val="000000"/>
                </a:solidFill>
                <a:latin typeface="Arial" panose="020B0604020202020204" pitchFamily="34" charset="0"/>
              </a:rPr>
              <a:t>+</a:t>
            </a:r>
            <a:r>
              <a:rPr lang="pt-BR" altLang="pt-BR" sz="2000" b="1" dirty="0" smtClean="0">
                <a:solidFill>
                  <a:srgbClr val="000000"/>
                </a:solidFill>
                <a:latin typeface="Arial" panose="020B0604020202020204" pitchFamily="34" charset="0"/>
              </a:rPr>
              <a:t>34</a:t>
            </a:r>
            <a:r>
              <a:rPr lang="pt-BR" altLang="pt-BR" sz="2000" b="1" baseline="30000" dirty="0" smtClean="0">
                <a:solidFill>
                  <a:srgbClr val="000000"/>
                </a:solidFill>
                <a:latin typeface="Arial" panose="020B0604020202020204" pitchFamily="34" charset="0"/>
              </a:rPr>
              <a:t>º</a:t>
            </a:r>
            <a:r>
              <a:rPr lang="pt-BR" altLang="pt-BR" sz="2000" b="1" dirty="0" smtClean="0">
                <a:solidFill>
                  <a:srgbClr val="000000"/>
                </a:solidFill>
                <a:latin typeface="Arial" panose="020B0604020202020204" pitchFamily="34" charset="0"/>
              </a:rPr>
              <a:t>C</a:t>
            </a:r>
            <a:endParaRPr lang="pt-BR" altLang="pt-BR" sz="2000" dirty="0">
              <a:solidFill>
                <a:srgbClr val="000000"/>
              </a:solidFill>
              <a:latin typeface="Arial" panose="020B0604020202020204" pitchFamily="34" charset="0"/>
            </a:endParaRPr>
          </a:p>
        </p:txBody>
      </p:sp>
      <p:sp>
        <p:nvSpPr>
          <p:cNvPr id="404498" name="Rectangle 18"/>
          <p:cNvSpPr>
            <a:spLocks noChangeArrowheads="1"/>
          </p:cNvSpPr>
          <p:nvPr/>
        </p:nvSpPr>
        <p:spPr bwMode="auto">
          <a:xfrm>
            <a:off x="1715771" y="5869663"/>
            <a:ext cx="5029200" cy="381000"/>
          </a:xfrm>
          <a:prstGeom prst="rect">
            <a:avLst/>
          </a:prstGeom>
          <a:solidFill>
            <a:srgbClr val="CCFF99"/>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l"/>
            <a:endParaRPr lang="pt-BR" altLang="pt-BR" sz="1400" b="1" dirty="0">
              <a:solidFill>
                <a:srgbClr val="000000"/>
              </a:solidFill>
              <a:latin typeface="Arial" panose="020B0604020202020204" pitchFamily="34" charset="0"/>
            </a:endParaRPr>
          </a:p>
          <a:p>
            <a:pPr algn="l"/>
            <a:r>
              <a:rPr lang="pt-BR" altLang="pt-BR" sz="1400" b="1" dirty="0" err="1">
                <a:solidFill>
                  <a:srgbClr val="000000"/>
                </a:solidFill>
                <a:latin typeface="Arial" panose="020B0604020202020204" pitchFamily="34" charset="0"/>
              </a:rPr>
              <a:t>Subresfriamento</a:t>
            </a:r>
            <a:r>
              <a:rPr lang="pt-BR" altLang="pt-BR" sz="1400" b="1" dirty="0">
                <a:solidFill>
                  <a:srgbClr val="000000"/>
                </a:solidFill>
                <a:latin typeface="Arial" panose="020B0604020202020204" pitchFamily="34" charset="0"/>
              </a:rPr>
              <a:t> = </a:t>
            </a:r>
            <a:r>
              <a:rPr lang="pt-BR" altLang="pt-BR" sz="1400" b="1" dirty="0" err="1" smtClean="0">
                <a:solidFill>
                  <a:srgbClr val="000000"/>
                </a:solidFill>
                <a:latin typeface="Arial" panose="020B0604020202020204" pitchFamily="34" charset="0"/>
              </a:rPr>
              <a:t>Tcd</a:t>
            </a:r>
            <a:r>
              <a:rPr lang="pt-BR" altLang="pt-BR" sz="1400" b="1" dirty="0" smtClean="0">
                <a:solidFill>
                  <a:srgbClr val="000000"/>
                </a:solidFill>
                <a:latin typeface="Arial" panose="020B0604020202020204" pitchFamily="34" charset="0"/>
              </a:rPr>
              <a:t> -</a:t>
            </a:r>
            <a:r>
              <a:rPr lang="pt-BR" altLang="pt-BR" sz="1400" b="1" dirty="0" err="1" smtClean="0">
                <a:solidFill>
                  <a:srgbClr val="000000"/>
                </a:solidFill>
                <a:latin typeface="Arial" panose="020B0604020202020204" pitchFamily="34" charset="0"/>
              </a:rPr>
              <a:t>Ts</a:t>
            </a:r>
            <a:r>
              <a:rPr lang="pt-BR" altLang="pt-BR" sz="1400" b="1" dirty="0" smtClean="0">
                <a:solidFill>
                  <a:srgbClr val="000000"/>
                </a:solidFill>
                <a:latin typeface="Arial" panose="020B0604020202020204" pitchFamily="34" charset="0"/>
              </a:rPr>
              <a:t> </a:t>
            </a:r>
            <a:r>
              <a:rPr lang="pt-BR" altLang="pt-BR" sz="1400" b="1" dirty="0">
                <a:solidFill>
                  <a:srgbClr val="000000"/>
                </a:solidFill>
                <a:latin typeface="Arial" panose="020B0604020202020204" pitchFamily="34" charset="0"/>
              </a:rPr>
              <a:t>= 2°C</a:t>
            </a:r>
          </a:p>
          <a:p>
            <a:pPr algn="l"/>
            <a:endParaRPr lang="pt-BR" altLang="pt-BR" sz="1200" b="1" dirty="0">
              <a:solidFill>
                <a:srgbClr val="000000"/>
              </a:solidFill>
              <a:latin typeface="Arial" panose="020B0604020202020204" pitchFamily="34" charset="0"/>
            </a:endParaRPr>
          </a:p>
        </p:txBody>
      </p:sp>
      <p:sp>
        <p:nvSpPr>
          <p:cNvPr id="19" name="Text Box 16"/>
          <p:cNvSpPr txBox="1">
            <a:spLocks noChangeArrowheads="1"/>
          </p:cNvSpPr>
          <p:nvPr/>
        </p:nvSpPr>
        <p:spPr bwMode="auto">
          <a:xfrm>
            <a:off x="3505201" y="1167943"/>
            <a:ext cx="4012636" cy="307777"/>
          </a:xfrm>
          <a:prstGeom prst="rect">
            <a:avLst/>
          </a:prstGeom>
          <a:solidFill>
            <a:srgbClr val="FFFF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pt-BR" altLang="pt-BR" sz="1400" b="1" dirty="0" smtClean="0">
                <a:solidFill>
                  <a:srgbClr val="000000"/>
                </a:solidFill>
                <a:latin typeface="Arial" panose="020B0604020202020204" pitchFamily="34" charset="0"/>
              </a:rPr>
              <a:t>Tabela – Pressão x Temperatura - R-717</a:t>
            </a:r>
            <a:endParaRPr lang="pt-BR" altLang="pt-BR" dirty="0">
              <a:solidFill>
                <a:srgbClr val="000000"/>
              </a:solidFill>
              <a:latin typeface="Arial" panose="020B0604020202020204" pitchFamily="34" charset="0"/>
            </a:endParaRPr>
          </a:p>
        </p:txBody>
      </p:sp>
    </p:spTree>
    <p:extLst>
      <p:ext uri="{BB962C8B-B14F-4D97-AF65-F5344CB8AC3E}">
        <p14:creationId xmlns:p14="http://schemas.microsoft.com/office/powerpoint/2010/main" val="950326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4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9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r>
              <a:rPr lang="pt-BR" altLang="pt-BR" sz="3600" dirty="0">
                <a:solidFill>
                  <a:srgbClr val="010C75"/>
                </a:solidFill>
                <a:latin typeface="Arial" pitchFamily="34" charset="0"/>
              </a:rPr>
              <a:t>Condensador</a:t>
            </a:r>
          </a:p>
        </p:txBody>
      </p:sp>
      <p:pic>
        <p:nvPicPr>
          <p:cNvPr id="655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65363"/>
            <a:ext cx="8240713"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45511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939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r>
              <a:rPr lang="pt-BR" altLang="pt-BR" sz="3600" dirty="0">
                <a:solidFill>
                  <a:srgbClr val="010C75"/>
                </a:solidFill>
                <a:latin typeface="Arial" pitchFamily="34" charset="0"/>
              </a:rPr>
              <a:t>Condensador</a:t>
            </a:r>
          </a:p>
        </p:txBody>
      </p:sp>
      <p:pic>
        <p:nvPicPr>
          <p:cNvPr id="6656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2143125"/>
            <a:ext cx="2635250" cy="2633663"/>
          </a:xfrm>
          <a:prstGeom prst="rect">
            <a:avLst/>
          </a:prstGeom>
          <a:solidFill>
            <a:srgbClr val="FFFFFF"/>
          </a:solidFill>
          <a:ln w="6350">
            <a:solidFill>
              <a:srgbClr val="000000"/>
            </a:solidFill>
            <a:miter lim="800000"/>
            <a:headEnd/>
            <a:tailEnd/>
          </a:ln>
        </p:spPr>
      </p:pic>
      <p:pic>
        <p:nvPicPr>
          <p:cNvPr id="66564" name="Imagem 4" descr="chiller centrífugo.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933825"/>
            <a:ext cx="350043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1844675"/>
            <a:ext cx="2466975" cy="1682750"/>
          </a:xfrm>
          <a:prstGeom prst="rect">
            <a:avLst/>
          </a:prstGeom>
          <a:solidFill>
            <a:srgbClr val="FFFFFF"/>
          </a:solidFill>
          <a:ln w="6350">
            <a:solidFill>
              <a:srgbClr val="000000"/>
            </a:solidFill>
            <a:miter lim="800000"/>
            <a:headEnd/>
            <a:tailEnd/>
          </a:ln>
        </p:spPr>
      </p:pic>
    </p:spTree>
    <p:extLst>
      <p:ext uri="{BB962C8B-B14F-4D97-AF65-F5344CB8AC3E}">
        <p14:creationId xmlns:p14="http://schemas.microsoft.com/office/powerpoint/2010/main" val="71237180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714375"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r>
              <a:rPr lang="pt-BR" altLang="pt-BR" sz="3600">
                <a:solidFill>
                  <a:srgbClr val="010C75"/>
                </a:solidFill>
                <a:latin typeface="Arial" pitchFamily="34" charset="0"/>
              </a:rPr>
              <a:t>Condensador</a:t>
            </a:r>
          </a:p>
        </p:txBody>
      </p:sp>
      <p:pic>
        <p:nvPicPr>
          <p:cNvPr id="67587" name="Imagem 6" descr="feixe tubos shell and tube.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75" y="2071688"/>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14"/>
          <p:cNvPicPr>
            <a:picLocks noChangeAspect="1" noChangeArrowheads="1"/>
          </p:cNvPicPr>
          <p:nvPr/>
        </p:nvPicPr>
        <p:blipFill>
          <a:blip r:embed="rId3">
            <a:extLst>
              <a:ext uri="{28A0092B-C50C-407E-A947-70E740481C1C}">
                <a14:useLocalDpi xmlns:a14="http://schemas.microsoft.com/office/drawing/2010/main" val="0"/>
              </a:ext>
            </a:extLst>
          </a:blip>
          <a:srcRect l="55371" t="24609" r="3691" b="9843"/>
          <a:stretch>
            <a:fillRect/>
          </a:stretch>
        </p:blipFill>
        <p:spPr bwMode="auto">
          <a:xfrm>
            <a:off x="6929438" y="3571875"/>
            <a:ext cx="1868487"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4286250"/>
            <a:ext cx="23907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14" descr="legio-condensaev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50" y="2416175"/>
            <a:ext cx="314325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Imagem 7" descr="shell and tube 1.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29250" y="1571625"/>
            <a:ext cx="3357563"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45984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533400" y="395288"/>
            <a:ext cx="83820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nSpc>
                <a:spcPct val="85000"/>
              </a:lnSpc>
            </a:pPr>
            <a:r>
              <a:rPr lang="pt-BR" altLang="pt-BR" sz="2900">
                <a:latin typeface="Arial" pitchFamily="34" charset="0"/>
              </a:rPr>
              <a:t>Condensador a Placas Semi-Soldados</a:t>
            </a:r>
          </a:p>
        </p:txBody>
      </p:sp>
      <p:pic>
        <p:nvPicPr>
          <p:cNvPr id="68611" name="Picture 3" descr="se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33600"/>
            <a:ext cx="31638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CROS_S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590800"/>
            <a:ext cx="42068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69836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539749" y="404813"/>
            <a:ext cx="808672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nSpc>
                <a:spcPct val="85000"/>
              </a:lnSpc>
            </a:pPr>
            <a:r>
              <a:rPr lang="pt-BR" altLang="pt-BR" sz="3200" dirty="0">
                <a:latin typeface="Arial" pitchFamily="34" charset="0"/>
              </a:rPr>
              <a:t>Condensador Shell &amp; Tube</a:t>
            </a:r>
          </a:p>
        </p:txBody>
      </p:sp>
      <p:pic>
        <p:nvPicPr>
          <p:cNvPr id="696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557338"/>
            <a:ext cx="36766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6400" y="3357563"/>
            <a:ext cx="4525963"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03908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Text Box 3"/>
          <p:cNvSpPr txBox="1">
            <a:spLocks noChangeArrowheads="1"/>
          </p:cNvSpPr>
          <p:nvPr/>
        </p:nvSpPr>
        <p:spPr bwMode="auto">
          <a:xfrm>
            <a:off x="602456" y="244474"/>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pt-BR" sz="3100" dirty="0" err="1">
                <a:solidFill>
                  <a:srgbClr val="000099"/>
                </a:solidFill>
                <a:latin typeface="+mn-lt"/>
                <a:cs typeface="Arial" panose="020B0604020202020204" pitchFamily="34" charset="0"/>
              </a:rPr>
              <a:t>Diagrama</a:t>
            </a:r>
            <a:r>
              <a:rPr lang="en-US" altLang="pt-BR" sz="3100" dirty="0">
                <a:solidFill>
                  <a:srgbClr val="000099"/>
                </a:solidFill>
                <a:latin typeface="+mn-lt"/>
                <a:cs typeface="Arial" panose="020B0604020202020204" pitchFamily="34" charset="0"/>
              </a:rPr>
              <a:t> </a:t>
            </a:r>
            <a:r>
              <a:rPr lang="en-US" altLang="pt-BR" sz="3100" dirty="0" err="1">
                <a:solidFill>
                  <a:srgbClr val="000099"/>
                </a:solidFill>
                <a:latin typeface="+mn-lt"/>
                <a:cs typeface="Arial" panose="020B0604020202020204" pitchFamily="34" charset="0"/>
              </a:rPr>
              <a:t>Pressão</a:t>
            </a:r>
            <a:r>
              <a:rPr lang="en-US" altLang="pt-BR" sz="3100" dirty="0">
                <a:solidFill>
                  <a:srgbClr val="000099"/>
                </a:solidFill>
                <a:latin typeface="+mn-lt"/>
                <a:cs typeface="Arial" panose="020B0604020202020204" pitchFamily="34" charset="0"/>
              </a:rPr>
              <a:t> x </a:t>
            </a:r>
            <a:r>
              <a:rPr lang="en-US" altLang="pt-BR" sz="3100" dirty="0" err="1">
                <a:solidFill>
                  <a:srgbClr val="000099"/>
                </a:solidFill>
                <a:latin typeface="+mn-lt"/>
                <a:cs typeface="Arial" panose="020B0604020202020204" pitchFamily="34" charset="0"/>
              </a:rPr>
              <a:t>Entalpia</a:t>
            </a:r>
            <a:r>
              <a:rPr lang="en-US" altLang="pt-BR" sz="3100" dirty="0">
                <a:solidFill>
                  <a:srgbClr val="000099"/>
                </a:solidFill>
                <a:latin typeface="+mn-lt"/>
                <a:cs typeface="Arial" panose="020B0604020202020204" pitchFamily="34" charset="0"/>
              </a:rPr>
              <a:t> (P x h)</a:t>
            </a:r>
            <a:endParaRPr lang="en-GB" altLang="pt-BR" sz="3100" dirty="0">
              <a:solidFill>
                <a:srgbClr val="000099"/>
              </a:solidFill>
              <a:latin typeface="+mn-lt"/>
              <a:cs typeface="Arial" panose="020B0604020202020204" pitchFamily="34" charset="0"/>
            </a:endParaRPr>
          </a:p>
        </p:txBody>
      </p:sp>
      <p:sp>
        <p:nvSpPr>
          <p:cNvPr id="307204" name="Text Box 4"/>
          <p:cNvSpPr txBox="1">
            <a:spLocks noChangeArrowheads="1"/>
          </p:cNvSpPr>
          <p:nvPr/>
        </p:nvSpPr>
        <p:spPr bwMode="auto">
          <a:xfrm>
            <a:off x="602456" y="1295400"/>
            <a:ext cx="8084344" cy="437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gn="l" eaLnBrk="1" hangingPunct="1">
              <a:lnSpc>
                <a:spcPct val="120000"/>
              </a:lnSpc>
              <a:buFont typeface="Arial" panose="020B0604020202020204" pitchFamily="34" charset="0"/>
              <a:buChar char="•"/>
            </a:pPr>
            <a:r>
              <a:rPr lang="en-US" altLang="pt-BR" sz="2900" dirty="0" err="1" smtClean="0">
                <a:latin typeface="+mn-lt"/>
                <a:cs typeface="Arial" panose="020B0604020202020204" pitchFamily="34" charset="0"/>
              </a:rPr>
              <a:t>Indica</a:t>
            </a:r>
            <a:r>
              <a:rPr lang="en-US" altLang="pt-BR" sz="2900" dirty="0" smtClean="0">
                <a:latin typeface="+mn-lt"/>
                <a:cs typeface="Arial" panose="020B0604020202020204" pitchFamily="34" charset="0"/>
              </a:rPr>
              <a:t> as </a:t>
            </a:r>
            <a:r>
              <a:rPr lang="en-US" altLang="pt-BR" sz="2900" dirty="0" err="1" smtClean="0">
                <a:latin typeface="+mn-lt"/>
                <a:cs typeface="Arial" panose="020B0604020202020204" pitchFamily="34" charset="0"/>
              </a:rPr>
              <a:t>propriedades</a:t>
            </a:r>
            <a:r>
              <a:rPr lang="en-US" altLang="pt-BR" sz="2900" dirty="0" smtClean="0">
                <a:latin typeface="+mn-lt"/>
                <a:cs typeface="Arial" panose="020B0604020202020204" pitchFamily="34" charset="0"/>
              </a:rPr>
              <a:t> </a:t>
            </a:r>
            <a:r>
              <a:rPr lang="en-US" altLang="pt-BR" sz="2900" dirty="0" err="1" smtClean="0">
                <a:latin typeface="+mn-lt"/>
                <a:cs typeface="Arial" panose="020B0604020202020204" pitchFamily="34" charset="0"/>
              </a:rPr>
              <a:t>termodinâmicas</a:t>
            </a:r>
            <a:r>
              <a:rPr lang="en-US" altLang="pt-BR" sz="2900" dirty="0" smtClean="0">
                <a:latin typeface="+mn-lt"/>
                <a:cs typeface="Arial" panose="020B0604020202020204" pitchFamily="34" charset="0"/>
              </a:rPr>
              <a:t> do </a:t>
            </a:r>
            <a:r>
              <a:rPr lang="en-US" altLang="pt-BR" sz="2900" dirty="0" err="1" smtClean="0">
                <a:latin typeface="+mn-lt"/>
                <a:cs typeface="Arial" panose="020B0604020202020204" pitchFamily="34" charset="0"/>
              </a:rPr>
              <a:t>fluido</a:t>
            </a:r>
            <a:r>
              <a:rPr lang="en-US" altLang="pt-BR" sz="2900" dirty="0" smtClean="0">
                <a:latin typeface="+mn-lt"/>
                <a:cs typeface="Arial" panose="020B0604020202020204" pitchFamily="34" charset="0"/>
              </a:rPr>
              <a:t> </a:t>
            </a:r>
            <a:r>
              <a:rPr lang="en-US" altLang="pt-BR" sz="2900" dirty="0" err="1" smtClean="0">
                <a:latin typeface="+mn-lt"/>
                <a:cs typeface="Arial" panose="020B0604020202020204" pitchFamily="34" charset="0"/>
              </a:rPr>
              <a:t>refrigerante</a:t>
            </a:r>
            <a:r>
              <a:rPr lang="en-US" altLang="pt-BR" sz="2900" dirty="0" smtClean="0">
                <a:latin typeface="+mn-lt"/>
                <a:cs typeface="Arial" panose="020B0604020202020204" pitchFamily="34" charset="0"/>
              </a:rPr>
              <a:t>;</a:t>
            </a:r>
            <a:endParaRPr lang="en-US" altLang="pt-BR" sz="2900" dirty="0">
              <a:latin typeface="+mn-lt"/>
              <a:cs typeface="Arial" panose="020B0604020202020204" pitchFamily="34" charset="0"/>
            </a:endParaRPr>
          </a:p>
          <a:p>
            <a:pPr marL="457200" indent="-457200" algn="l" eaLnBrk="1" hangingPunct="1">
              <a:lnSpc>
                <a:spcPct val="120000"/>
              </a:lnSpc>
              <a:buFont typeface="Arial" panose="020B0604020202020204" pitchFamily="34" charset="0"/>
              <a:buChar char="•"/>
            </a:pPr>
            <a:r>
              <a:rPr lang="en-US" altLang="pt-BR" sz="2900" dirty="0" err="1" smtClean="0">
                <a:latin typeface="+mn-lt"/>
                <a:cs typeface="Arial" panose="020B0604020202020204" pitchFamily="34" charset="0"/>
              </a:rPr>
              <a:t>Permite</a:t>
            </a:r>
            <a:r>
              <a:rPr lang="en-US" altLang="pt-BR" sz="2900" dirty="0" smtClean="0">
                <a:latin typeface="+mn-lt"/>
                <a:cs typeface="Arial" panose="020B0604020202020204" pitchFamily="34" charset="0"/>
              </a:rPr>
              <a:t> </a:t>
            </a:r>
            <a:r>
              <a:rPr lang="en-US" altLang="pt-BR" sz="2900" dirty="0" err="1">
                <a:latin typeface="+mn-lt"/>
                <a:cs typeface="Arial" panose="020B0604020202020204" pitchFamily="34" charset="0"/>
              </a:rPr>
              <a:t>visualizar</a:t>
            </a:r>
            <a:r>
              <a:rPr lang="en-US" altLang="pt-BR" sz="2900" dirty="0">
                <a:latin typeface="+mn-lt"/>
                <a:cs typeface="Arial" panose="020B0604020202020204" pitchFamily="34" charset="0"/>
              </a:rPr>
              <a:t> </a:t>
            </a:r>
            <a:r>
              <a:rPr lang="en-US" altLang="pt-BR" sz="2900" dirty="0" err="1">
                <a:latin typeface="+mn-lt"/>
                <a:cs typeface="Arial" panose="020B0604020202020204" pitchFamily="34" charset="0"/>
              </a:rPr>
              <a:t>processos</a:t>
            </a:r>
            <a:r>
              <a:rPr lang="en-US" altLang="pt-BR" sz="2900" dirty="0">
                <a:latin typeface="+mn-lt"/>
                <a:cs typeface="Arial" panose="020B0604020202020204" pitchFamily="34" charset="0"/>
              </a:rPr>
              <a:t> </a:t>
            </a:r>
            <a:r>
              <a:rPr lang="en-US" altLang="pt-BR" sz="2900" dirty="0" err="1" smtClean="0">
                <a:latin typeface="+mn-lt"/>
                <a:cs typeface="Arial" panose="020B0604020202020204" pitchFamily="34" charset="0"/>
              </a:rPr>
              <a:t>termodinâmicos</a:t>
            </a:r>
            <a:r>
              <a:rPr lang="en-US" altLang="pt-BR" sz="2900" dirty="0" smtClean="0">
                <a:latin typeface="+mn-lt"/>
                <a:cs typeface="Arial" panose="020B0604020202020204" pitchFamily="34" charset="0"/>
              </a:rPr>
              <a:t> e </a:t>
            </a:r>
            <a:r>
              <a:rPr lang="en-US" altLang="pt-BR" sz="2900" dirty="0" err="1" smtClean="0">
                <a:latin typeface="+mn-lt"/>
                <a:cs typeface="Arial" panose="020B0604020202020204" pitchFamily="34" charset="0"/>
              </a:rPr>
              <a:t>verificar</a:t>
            </a:r>
            <a:r>
              <a:rPr lang="en-US" altLang="pt-BR" sz="2900" dirty="0" smtClean="0">
                <a:latin typeface="+mn-lt"/>
                <a:cs typeface="Arial" panose="020B0604020202020204" pitchFamily="34" charset="0"/>
              </a:rPr>
              <a:t> o </a:t>
            </a:r>
            <a:r>
              <a:rPr lang="en-US" altLang="pt-BR" sz="2900" dirty="0" err="1" smtClean="0">
                <a:latin typeface="+mn-lt"/>
                <a:cs typeface="Arial" panose="020B0604020202020204" pitchFamily="34" charset="0"/>
              </a:rPr>
              <a:t>comportamento</a:t>
            </a:r>
            <a:r>
              <a:rPr lang="en-US" altLang="pt-BR" sz="2900" dirty="0" smtClean="0">
                <a:latin typeface="+mn-lt"/>
                <a:cs typeface="Arial" panose="020B0604020202020204" pitchFamily="34" charset="0"/>
              </a:rPr>
              <a:t> de um </a:t>
            </a:r>
            <a:r>
              <a:rPr lang="en-US" altLang="pt-BR" sz="2900" dirty="0" err="1" smtClean="0">
                <a:latin typeface="+mn-lt"/>
                <a:cs typeface="Arial" panose="020B0604020202020204" pitchFamily="34" charset="0"/>
              </a:rPr>
              <a:t>sistema</a:t>
            </a:r>
            <a:r>
              <a:rPr lang="en-US" altLang="pt-BR" sz="2900" dirty="0">
                <a:latin typeface="+mn-lt"/>
                <a:cs typeface="Arial" panose="020B0604020202020204" pitchFamily="34" charset="0"/>
              </a:rPr>
              <a:t>;</a:t>
            </a:r>
          </a:p>
          <a:p>
            <a:pPr marL="457200" indent="-457200" algn="l" eaLnBrk="1" hangingPunct="1">
              <a:lnSpc>
                <a:spcPct val="120000"/>
              </a:lnSpc>
              <a:buFont typeface="Arial" panose="020B0604020202020204" pitchFamily="34" charset="0"/>
              <a:buChar char="•"/>
            </a:pPr>
            <a:r>
              <a:rPr lang="en-US" altLang="pt-BR" sz="2900" dirty="0" err="1" smtClean="0">
                <a:latin typeface="+mn-lt"/>
                <a:cs typeface="Arial" panose="020B0604020202020204" pitchFamily="34" charset="0"/>
              </a:rPr>
              <a:t>Cada</a:t>
            </a:r>
            <a:r>
              <a:rPr lang="en-US" altLang="pt-BR" sz="2900" dirty="0" smtClean="0">
                <a:latin typeface="+mn-lt"/>
                <a:cs typeface="Arial" panose="020B0604020202020204" pitchFamily="34" charset="0"/>
              </a:rPr>
              <a:t> </a:t>
            </a:r>
            <a:r>
              <a:rPr lang="en-US" altLang="pt-BR" sz="2900" dirty="0" err="1" smtClean="0">
                <a:latin typeface="+mn-lt"/>
                <a:cs typeface="Arial" panose="020B0604020202020204" pitchFamily="34" charset="0"/>
              </a:rPr>
              <a:t>fluido</a:t>
            </a:r>
            <a:r>
              <a:rPr lang="en-US" altLang="pt-BR" sz="2900" dirty="0" smtClean="0">
                <a:latin typeface="+mn-lt"/>
                <a:cs typeface="Arial" panose="020B0604020202020204" pitchFamily="34" charset="0"/>
              </a:rPr>
              <a:t> </a:t>
            </a:r>
            <a:r>
              <a:rPr lang="en-US" altLang="pt-BR" sz="2900" dirty="0" err="1" smtClean="0">
                <a:latin typeface="+mn-lt"/>
                <a:cs typeface="Arial" panose="020B0604020202020204" pitchFamily="34" charset="0"/>
              </a:rPr>
              <a:t>refrigerante</a:t>
            </a:r>
            <a:r>
              <a:rPr lang="en-US" altLang="pt-BR" sz="2900" dirty="0" smtClean="0">
                <a:latin typeface="+mn-lt"/>
                <a:cs typeface="Arial" panose="020B0604020202020204" pitchFamily="34" charset="0"/>
              </a:rPr>
              <a:t> </a:t>
            </a:r>
            <a:r>
              <a:rPr lang="en-US" altLang="pt-BR" sz="2900" dirty="0" err="1">
                <a:latin typeface="+mn-lt"/>
                <a:cs typeface="Arial" panose="020B0604020202020204" pitchFamily="34" charset="0"/>
              </a:rPr>
              <a:t>possui</a:t>
            </a:r>
            <a:r>
              <a:rPr lang="en-US" altLang="pt-BR" sz="2900" dirty="0">
                <a:latin typeface="+mn-lt"/>
                <a:cs typeface="Arial" panose="020B0604020202020204" pitchFamily="34" charset="0"/>
              </a:rPr>
              <a:t> um </a:t>
            </a:r>
            <a:r>
              <a:rPr lang="en-US" altLang="pt-BR" sz="2900" dirty="0" err="1">
                <a:latin typeface="+mn-lt"/>
                <a:cs typeface="Arial" panose="020B0604020202020204" pitchFamily="34" charset="0"/>
              </a:rPr>
              <a:t>diagrama</a:t>
            </a:r>
            <a:r>
              <a:rPr lang="en-US" altLang="pt-BR" sz="2900" dirty="0">
                <a:latin typeface="+mn-lt"/>
                <a:cs typeface="Arial" panose="020B0604020202020204" pitchFamily="34" charset="0"/>
              </a:rPr>
              <a:t> </a:t>
            </a:r>
            <a:r>
              <a:rPr lang="en-US" altLang="pt-BR" sz="2900" dirty="0" err="1" smtClean="0">
                <a:latin typeface="+mn-lt"/>
                <a:cs typeface="Arial" panose="020B0604020202020204" pitchFamily="34" charset="0"/>
              </a:rPr>
              <a:t>próprio</a:t>
            </a:r>
            <a:r>
              <a:rPr lang="en-US" altLang="pt-BR" sz="2900" dirty="0" smtClean="0">
                <a:latin typeface="+mn-lt"/>
                <a:cs typeface="Arial" panose="020B0604020202020204" pitchFamily="34" charset="0"/>
              </a:rPr>
              <a:t>;</a:t>
            </a:r>
            <a:endParaRPr lang="en-US" altLang="pt-BR" sz="2900" dirty="0">
              <a:latin typeface="+mn-lt"/>
              <a:cs typeface="Arial" panose="020B0604020202020204" pitchFamily="34" charset="0"/>
            </a:endParaRPr>
          </a:p>
          <a:p>
            <a:pPr marL="457200" indent="-457200" algn="l" eaLnBrk="1" hangingPunct="1">
              <a:lnSpc>
                <a:spcPct val="120000"/>
              </a:lnSpc>
              <a:buFont typeface="Arial" panose="020B0604020202020204" pitchFamily="34" charset="0"/>
              <a:buChar char="•"/>
            </a:pPr>
            <a:r>
              <a:rPr lang="en-US" altLang="pt-BR" sz="2900" dirty="0" smtClean="0">
                <a:latin typeface="+mn-lt"/>
                <a:cs typeface="Arial" panose="020B0604020202020204" pitchFamily="34" charset="0"/>
              </a:rPr>
              <a:t>É </a:t>
            </a:r>
            <a:r>
              <a:rPr lang="en-US" altLang="pt-BR" sz="2900" dirty="0" err="1">
                <a:latin typeface="+mn-lt"/>
                <a:cs typeface="Arial" panose="020B0604020202020204" pitchFamily="34" charset="0"/>
              </a:rPr>
              <a:t>utilizado</a:t>
            </a:r>
            <a:r>
              <a:rPr lang="en-US" altLang="pt-BR" sz="2900" dirty="0">
                <a:latin typeface="+mn-lt"/>
                <a:cs typeface="Arial" panose="020B0604020202020204" pitchFamily="34" charset="0"/>
              </a:rPr>
              <a:t> para </a:t>
            </a:r>
            <a:r>
              <a:rPr lang="en-US" altLang="pt-BR" sz="2900" dirty="0" err="1">
                <a:latin typeface="+mn-lt"/>
                <a:cs typeface="Arial" panose="020B0604020202020204" pitchFamily="34" charset="0"/>
              </a:rPr>
              <a:t>dimensionar</a:t>
            </a:r>
            <a:r>
              <a:rPr lang="en-US" altLang="pt-BR" sz="2900" dirty="0">
                <a:latin typeface="+mn-lt"/>
                <a:cs typeface="Arial" panose="020B0604020202020204" pitchFamily="34" charset="0"/>
              </a:rPr>
              <a:t> </a:t>
            </a:r>
            <a:r>
              <a:rPr lang="en-US" altLang="pt-BR" sz="2900" dirty="0" err="1" smtClean="0">
                <a:latin typeface="+mn-lt"/>
                <a:cs typeface="Arial" panose="020B0604020202020204" pitchFamily="34" charset="0"/>
              </a:rPr>
              <a:t>os</a:t>
            </a:r>
            <a:r>
              <a:rPr lang="en-US" altLang="pt-BR" sz="2900" dirty="0" smtClean="0">
                <a:latin typeface="+mn-lt"/>
                <a:cs typeface="Arial" panose="020B0604020202020204" pitchFamily="34" charset="0"/>
              </a:rPr>
              <a:t> </a:t>
            </a:r>
            <a:r>
              <a:rPr lang="en-US" altLang="pt-BR" sz="2900" dirty="0" err="1" smtClean="0">
                <a:latin typeface="+mn-lt"/>
                <a:cs typeface="Arial" panose="020B0604020202020204" pitchFamily="34" charset="0"/>
              </a:rPr>
              <a:t>vários</a:t>
            </a:r>
            <a:r>
              <a:rPr lang="en-US" altLang="pt-BR" sz="2900" dirty="0" smtClean="0">
                <a:latin typeface="+mn-lt"/>
                <a:cs typeface="Arial" panose="020B0604020202020204" pitchFamily="34" charset="0"/>
              </a:rPr>
              <a:t> </a:t>
            </a:r>
            <a:r>
              <a:rPr lang="en-US" altLang="pt-BR" sz="2900" dirty="0" err="1" smtClean="0">
                <a:latin typeface="+mn-lt"/>
                <a:cs typeface="Arial" panose="020B0604020202020204" pitchFamily="34" charset="0"/>
              </a:rPr>
              <a:t>componentes</a:t>
            </a:r>
            <a:r>
              <a:rPr lang="en-US" altLang="pt-BR" sz="2900" dirty="0" smtClean="0">
                <a:latin typeface="+mn-lt"/>
                <a:cs typeface="Arial" panose="020B0604020202020204" pitchFamily="34" charset="0"/>
              </a:rPr>
              <a:t> de um </a:t>
            </a:r>
            <a:r>
              <a:rPr lang="en-US" altLang="pt-BR" sz="2900" dirty="0" err="1" smtClean="0">
                <a:latin typeface="+mn-lt"/>
                <a:cs typeface="Arial" panose="020B0604020202020204" pitchFamily="34" charset="0"/>
              </a:rPr>
              <a:t>sistema</a:t>
            </a:r>
            <a:r>
              <a:rPr lang="en-US" altLang="pt-BR" sz="2900" dirty="0" smtClean="0">
                <a:latin typeface="+mn-lt"/>
                <a:cs typeface="Arial" panose="020B0604020202020204" pitchFamily="34" charset="0"/>
              </a:rPr>
              <a:t>.</a:t>
            </a:r>
            <a:endParaRPr lang="en-GB" altLang="pt-BR" sz="2900" dirty="0">
              <a:latin typeface="+mn-lt"/>
              <a:cs typeface="Arial" panose="020B0604020202020204" pitchFamily="34" charset="0"/>
            </a:endParaRPr>
          </a:p>
        </p:txBody>
      </p:sp>
      <p:sp>
        <p:nvSpPr>
          <p:cNvPr id="307206" name="Text Box 6"/>
          <p:cNvSpPr txBox="1">
            <a:spLocks noChangeAspect="1" noChangeArrowheads="1"/>
          </p:cNvSpPr>
          <p:nvPr/>
        </p:nvSpPr>
        <p:spPr bwMode="auto">
          <a:xfrm>
            <a:off x="692150" y="638175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endParaRPr lang="en-GB" altLang="pt-BR" sz="1000" b="1">
              <a:latin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079484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533400" y="457200"/>
            <a:ext cx="83820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nSpc>
                <a:spcPct val="85000"/>
              </a:lnSpc>
            </a:pPr>
            <a:r>
              <a:rPr lang="pt-BR" altLang="pt-BR" sz="3200" b="1" i="1" dirty="0">
                <a:latin typeface="Arial" pitchFamily="34" charset="0"/>
              </a:rPr>
              <a:t>Condensador a Ar</a:t>
            </a:r>
          </a:p>
        </p:txBody>
      </p:sp>
      <p:pic>
        <p:nvPicPr>
          <p:cNvPr id="70659" name="Picture 2" descr="http://www.specifile.co.za/images/productpages/York-Air-Cooled-Chillers-YLP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4608513"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descr="http://www.trane.com/Engineer/App_Images/traneAirConditio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438" y="3505200"/>
            <a:ext cx="4627562"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66378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600950" y="228600"/>
            <a:ext cx="6597650" cy="723900"/>
          </a:xfrm>
        </p:spPr>
        <p:txBody>
          <a:bodyPr/>
          <a:lstStyle/>
          <a:p>
            <a:r>
              <a:rPr lang="en-US" altLang="pt-BR" sz="3100" b="0" dirty="0" err="1">
                <a:solidFill>
                  <a:srgbClr val="000099"/>
                </a:solidFill>
              </a:rPr>
              <a:t>Dispositivo</a:t>
            </a:r>
            <a:r>
              <a:rPr lang="en-US" altLang="pt-BR" sz="3100" b="0" dirty="0">
                <a:solidFill>
                  <a:srgbClr val="000099"/>
                </a:solidFill>
              </a:rPr>
              <a:t> de </a:t>
            </a:r>
            <a:r>
              <a:rPr lang="en-US" altLang="pt-BR" sz="3100" b="0" dirty="0" err="1">
                <a:solidFill>
                  <a:srgbClr val="000099"/>
                </a:solidFill>
              </a:rPr>
              <a:t>Expansão</a:t>
            </a:r>
            <a:endParaRPr lang="en-US" altLang="pt-BR" sz="3100" b="0" dirty="0">
              <a:solidFill>
                <a:srgbClr val="000099"/>
              </a:solidFill>
            </a:endParaRPr>
          </a:p>
        </p:txBody>
      </p:sp>
      <p:grpSp>
        <p:nvGrpSpPr>
          <p:cNvPr id="394243" name="Group 3"/>
          <p:cNvGrpSpPr>
            <a:grpSpLocks/>
          </p:cNvGrpSpPr>
          <p:nvPr/>
        </p:nvGrpSpPr>
        <p:grpSpPr bwMode="auto">
          <a:xfrm>
            <a:off x="1600200" y="1295400"/>
            <a:ext cx="6324600" cy="4583113"/>
            <a:chOff x="1009" y="1104"/>
            <a:chExt cx="4109" cy="3031"/>
          </a:xfrm>
        </p:grpSpPr>
        <p:pic>
          <p:nvPicPr>
            <p:cNvPr id="394244" name="Picture 4" descr="fig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 y="1104"/>
              <a:ext cx="2258" cy="2506"/>
            </a:xfrm>
            <a:prstGeom prst="rect">
              <a:avLst/>
            </a:prstGeom>
            <a:noFill/>
            <a:extLst>
              <a:ext uri="{909E8E84-426E-40DD-AFC4-6F175D3DCCD1}">
                <a14:hiddenFill xmlns:a14="http://schemas.microsoft.com/office/drawing/2010/main">
                  <a:solidFill>
                    <a:srgbClr val="FFFFFF"/>
                  </a:solidFill>
                </a14:hiddenFill>
              </a:ext>
            </a:extLst>
          </p:spPr>
        </p:pic>
        <p:sp>
          <p:nvSpPr>
            <p:cNvPr id="394245" name="Text Box 5"/>
            <p:cNvSpPr txBox="1">
              <a:spLocks noChangeArrowheads="1"/>
            </p:cNvSpPr>
            <p:nvPr/>
          </p:nvSpPr>
          <p:spPr bwMode="auto">
            <a:xfrm>
              <a:off x="4003" y="1973"/>
              <a:ext cx="151" cy="3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latin typeface="Arial Black" panose="020B0A04020102020204" pitchFamily="34" charset="0"/>
                </a:rPr>
                <a:t>D</a:t>
              </a:r>
            </a:p>
          </p:txBody>
        </p:sp>
        <p:sp>
          <p:nvSpPr>
            <p:cNvPr id="394246" name="Text Box 6"/>
            <p:cNvSpPr txBox="1">
              <a:spLocks noChangeArrowheads="1"/>
            </p:cNvSpPr>
            <p:nvPr/>
          </p:nvSpPr>
          <p:spPr bwMode="auto">
            <a:xfrm>
              <a:off x="2805" y="3737"/>
              <a:ext cx="152" cy="2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latin typeface="Arial Black" panose="020B0A04020102020204" pitchFamily="34" charset="0"/>
                </a:rPr>
                <a:t>C</a:t>
              </a:r>
            </a:p>
          </p:txBody>
        </p:sp>
        <p:sp>
          <p:nvSpPr>
            <p:cNvPr id="394247" name="Rectangle 7"/>
            <p:cNvSpPr>
              <a:spLocks noChangeArrowheads="1"/>
            </p:cNvSpPr>
            <p:nvPr/>
          </p:nvSpPr>
          <p:spPr bwMode="auto">
            <a:xfrm>
              <a:off x="1009" y="3746"/>
              <a:ext cx="1494" cy="3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0" tIns="0" rIns="0" bIns="0"/>
            <a:lstStyle>
              <a:lvl1pPr algn="l">
                <a:buClr>
                  <a:srgbClr val="000000"/>
                </a:buClr>
                <a:buChar char="•"/>
                <a:defRPr sz="2000" b="1">
                  <a:solidFill>
                    <a:srgbClr val="000000"/>
                  </a:solidFill>
                  <a:latin typeface="Arial" panose="020B0604020202020204" pitchFamily="34" charset="0"/>
                </a:defRPr>
              </a:lvl1pPr>
              <a:lvl2pPr marL="742950" indent="-28575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600200" indent="-228600" algn="l">
                <a:buClr>
                  <a:srgbClr val="000000"/>
                </a:buClr>
                <a:buChar char="–"/>
                <a:defRPr sz="2000" b="1">
                  <a:solidFill>
                    <a:srgbClr val="000000"/>
                  </a:solidFill>
                  <a:latin typeface="Arial" panose="020B0604020202020204" pitchFamily="34" charset="0"/>
                </a:defRPr>
              </a:lvl4pPr>
              <a:lvl5pPr marL="2057400" indent="-228600" algn="l">
                <a:buClr>
                  <a:srgbClr val="000000"/>
                </a:buClr>
                <a:buChar char="»"/>
                <a:defRPr sz="2000" b="1">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lgn="r">
                <a:buFontTx/>
                <a:buNone/>
              </a:pPr>
              <a:r>
                <a:rPr lang="en-US" altLang="pt-BR" b="0">
                  <a:effectLst>
                    <a:outerShdw blurRad="38100" dist="38100" dir="2700000" algn="tl">
                      <a:srgbClr val="C0C0C0"/>
                    </a:outerShdw>
                  </a:effectLst>
                  <a:latin typeface="Arial Narrow" panose="020B0606020202030204" pitchFamily="34" charset="0"/>
                </a:rPr>
                <a:t>Refrigerante Líquido</a:t>
              </a:r>
            </a:p>
          </p:txBody>
        </p:sp>
        <p:sp>
          <p:nvSpPr>
            <p:cNvPr id="394248" name="AutoShape 8"/>
            <p:cNvSpPr>
              <a:spLocks noChangeArrowheads="1"/>
            </p:cNvSpPr>
            <p:nvPr/>
          </p:nvSpPr>
          <p:spPr bwMode="auto">
            <a:xfrm rot="10781186" flipH="1" flipV="1">
              <a:off x="2449" y="3585"/>
              <a:ext cx="392" cy="550"/>
            </a:xfrm>
            <a:prstGeom prst="upArrow">
              <a:avLst>
                <a:gd name="adj1" fmla="val 50000"/>
                <a:gd name="adj2" fmla="val 35077"/>
              </a:avLst>
            </a:prstGeom>
            <a:solidFill>
              <a:srgbClr val="FF9900"/>
            </a:solidFill>
            <a:ln>
              <a:noFill/>
            </a:ln>
            <a:effectLst>
              <a:outerShdw dist="12700" dir="5400000"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25400" rIns="0" bIns="25400" anchor="ctr">
              <a:spAutoFit/>
            </a:bodyPr>
            <a:lstStyle/>
            <a:p>
              <a:endParaRPr lang="pt-BR"/>
            </a:p>
          </p:txBody>
        </p:sp>
        <p:sp>
          <p:nvSpPr>
            <p:cNvPr id="394249" name="AutoShape 9"/>
            <p:cNvSpPr>
              <a:spLocks noChangeArrowheads="1"/>
            </p:cNvSpPr>
            <p:nvPr/>
          </p:nvSpPr>
          <p:spPr bwMode="auto">
            <a:xfrm>
              <a:off x="3897" y="2238"/>
              <a:ext cx="472" cy="343"/>
            </a:xfrm>
            <a:prstGeom prst="rightArrow">
              <a:avLst>
                <a:gd name="adj1" fmla="val 50000"/>
                <a:gd name="adj2" fmla="val 34402"/>
              </a:avLst>
            </a:prstGeom>
            <a:solidFill>
              <a:srgbClr val="0099CC"/>
            </a:solidFill>
            <a:ln>
              <a:noFill/>
            </a:ln>
            <a:effectLst>
              <a:outerShdw dist="12700" dir="5400000"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wrap="none" lIns="0" tIns="25400" rIns="0" bIns="25400" anchor="ctr">
              <a:spAutoFit/>
            </a:bodyPr>
            <a:lstStyle/>
            <a:p>
              <a:endParaRPr lang="pt-BR"/>
            </a:p>
          </p:txBody>
        </p:sp>
        <p:sp>
          <p:nvSpPr>
            <p:cNvPr id="394250" name="Rectangle 10"/>
            <p:cNvSpPr>
              <a:spLocks noChangeArrowheads="1"/>
            </p:cNvSpPr>
            <p:nvPr/>
          </p:nvSpPr>
          <p:spPr bwMode="auto">
            <a:xfrm>
              <a:off x="3926" y="2578"/>
              <a:ext cx="1192" cy="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0" tIns="0" rIns="0" bIns="0"/>
            <a:lstStyle>
              <a:lvl1pPr algn="l">
                <a:buClr>
                  <a:srgbClr val="000000"/>
                </a:buClr>
                <a:buChar char="•"/>
                <a:defRPr sz="2000" b="1">
                  <a:solidFill>
                    <a:srgbClr val="000000"/>
                  </a:solidFill>
                  <a:latin typeface="Arial" panose="020B0604020202020204" pitchFamily="34" charset="0"/>
                </a:defRPr>
              </a:lvl1pPr>
              <a:lvl2pPr marL="742950" indent="-28575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600200" indent="-228600" algn="l">
                <a:buClr>
                  <a:srgbClr val="000000"/>
                </a:buClr>
                <a:buChar char="–"/>
                <a:defRPr sz="2000" b="1">
                  <a:solidFill>
                    <a:srgbClr val="000000"/>
                  </a:solidFill>
                  <a:latin typeface="Arial" panose="020B0604020202020204" pitchFamily="34" charset="0"/>
                </a:defRPr>
              </a:lvl4pPr>
              <a:lvl5pPr marL="2057400" indent="-228600" algn="l">
                <a:buClr>
                  <a:srgbClr val="000000"/>
                </a:buClr>
                <a:buChar char="»"/>
                <a:defRPr sz="2000" b="1">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buFontTx/>
                <a:buNone/>
              </a:pPr>
              <a:r>
                <a:rPr lang="en-US" altLang="pt-BR" b="0">
                  <a:effectLst>
                    <a:outerShdw blurRad="38100" dist="38100" dir="2700000" algn="tl">
                      <a:srgbClr val="C0C0C0"/>
                    </a:outerShdw>
                  </a:effectLst>
                  <a:latin typeface="Arial Narrow" panose="020B0606020202030204" pitchFamily="34" charset="0"/>
                </a:rPr>
                <a:t>Mistura de refrigerante</a:t>
              </a:r>
            </a:p>
            <a:p>
              <a:pPr>
                <a:buFontTx/>
                <a:buNone/>
              </a:pPr>
              <a:r>
                <a:rPr lang="en-US" altLang="pt-BR" b="0">
                  <a:effectLst>
                    <a:outerShdw blurRad="38100" dist="38100" dir="2700000" algn="tl">
                      <a:srgbClr val="C0C0C0"/>
                    </a:outerShdw>
                  </a:effectLst>
                  <a:latin typeface="Arial Narrow" panose="020B0606020202030204" pitchFamily="34" charset="0"/>
                </a:rPr>
                <a:t>Líquido e vapor</a:t>
              </a:r>
            </a:p>
          </p:txBody>
        </p:sp>
      </p:grpSp>
    </p:spTree>
    <p:extLst>
      <p:ext uri="{BB962C8B-B14F-4D97-AF65-F5344CB8AC3E}">
        <p14:creationId xmlns:p14="http://schemas.microsoft.com/office/powerpoint/2010/main" val="13551810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8" name="Rectangle 10"/>
          <p:cNvSpPr>
            <a:spLocks noChangeArrowheads="1"/>
          </p:cNvSpPr>
          <p:nvPr/>
        </p:nvSpPr>
        <p:spPr bwMode="auto">
          <a:xfrm>
            <a:off x="533400" y="296862"/>
            <a:ext cx="829151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1pPr>
            <a:lvl2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2pPr>
            <a:lvl3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3pPr>
            <a:lvl4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4pPr>
            <a:lvl5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5pPr>
            <a:lvl6pPr marL="4572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6pPr>
            <a:lvl7pPr marL="9144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7pPr>
            <a:lvl8pPr marL="13716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8pPr>
            <a:lvl9pPr marL="18288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9pPr>
          </a:lstStyle>
          <a:p>
            <a:r>
              <a:rPr lang="en-US" altLang="pt-BR" sz="3100" b="0" i="0" dirty="0" err="1">
                <a:solidFill>
                  <a:srgbClr val="000099"/>
                </a:solidFill>
                <a:effectLst/>
              </a:rPr>
              <a:t>Dispositivo</a:t>
            </a:r>
            <a:r>
              <a:rPr lang="en-US" altLang="pt-BR" sz="3100" b="0" i="0" dirty="0">
                <a:solidFill>
                  <a:srgbClr val="000099"/>
                </a:solidFill>
                <a:effectLst/>
              </a:rPr>
              <a:t> de </a:t>
            </a:r>
            <a:r>
              <a:rPr lang="en-US" altLang="pt-BR" sz="3100" b="0" i="0" dirty="0" err="1">
                <a:solidFill>
                  <a:srgbClr val="000099"/>
                </a:solidFill>
                <a:effectLst/>
              </a:rPr>
              <a:t>Expansão</a:t>
            </a:r>
            <a:endParaRPr lang="en-US" altLang="pt-BR" sz="3100" b="0" i="0" dirty="0">
              <a:solidFill>
                <a:srgbClr val="000099"/>
              </a:solidFill>
              <a:effectLst/>
            </a:endParaRPr>
          </a:p>
        </p:txBody>
      </p:sp>
      <p:grpSp>
        <p:nvGrpSpPr>
          <p:cNvPr id="386079" name="Group 31"/>
          <p:cNvGrpSpPr>
            <a:grpSpLocks/>
          </p:cNvGrpSpPr>
          <p:nvPr/>
        </p:nvGrpSpPr>
        <p:grpSpPr bwMode="auto">
          <a:xfrm>
            <a:off x="1368425" y="1711325"/>
            <a:ext cx="5911850" cy="4760913"/>
            <a:chOff x="862" y="1078"/>
            <a:chExt cx="3724" cy="2999"/>
          </a:xfrm>
        </p:grpSpPr>
        <p:pic>
          <p:nvPicPr>
            <p:cNvPr id="386050" name="Picture 2" descr="grid"/>
            <p:cNvPicPr>
              <a:picLocks noChangeAspect="1" noChangeArrowheads="1"/>
            </p:cNvPicPr>
            <p:nvPr/>
          </p:nvPicPr>
          <p:blipFill>
            <a:blip r:embed="rId3">
              <a:extLst>
                <a:ext uri="{28A0092B-C50C-407E-A947-70E740481C1C}">
                  <a14:useLocalDpi xmlns:a14="http://schemas.microsoft.com/office/drawing/2010/main" val="0"/>
                </a:ext>
              </a:extLst>
            </a:blip>
            <a:srcRect l="17061" t="35501" r="43445" b="15843"/>
            <a:stretch>
              <a:fillRect/>
            </a:stretch>
          </p:blipFill>
          <p:spPr bwMode="auto">
            <a:xfrm>
              <a:off x="1096" y="1078"/>
              <a:ext cx="3490" cy="2803"/>
            </a:xfrm>
            <a:prstGeom prst="rect">
              <a:avLst/>
            </a:prstGeom>
            <a:noFill/>
            <a:extLst>
              <a:ext uri="{909E8E84-426E-40DD-AFC4-6F175D3DCCD1}">
                <a14:hiddenFill xmlns:a14="http://schemas.microsoft.com/office/drawing/2010/main">
                  <a:solidFill>
                    <a:srgbClr val="FFFFFF"/>
                  </a:solidFill>
                </a14:hiddenFill>
              </a:ext>
            </a:extLst>
          </p:spPr>
        </p:pic>
        <p:sp>
          <p:nvSpPr>
            <p:cNvPr id="386051" name="Text Box 3"/>
            <p:cNvSpPr txBox="1">
              <a:spLocks noChangeArrowheads="1"/>
            </p:cNvSpPr>
            <p:nvPr/>
          </p:nvSpPr>
          <p:spPr bwMode="auto">
            <a:xfrm>
              <a:off x="1277" y="2164"/>
              <a:ext cx="928" cy="41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r>
                <a:rPr lang="en-US" altLang="pt-BR" sz="2000" b="1">
                  <a:solidFill>
                    <a:srgbClr val="CC0000"/>
                  </a:solidFill>
                  <a:latin typeface="Arial Narrow" panose="020B0606020202030204" pitchFamily="34" charset="0"/>
                </a:rPr>
                <a:t>dispositivo de expansão</a:t>
              </a:r>
              <a:endParaRPr lang="en-US" altLang="pt-BR" sz="2400" b="1"/>
            </a:p>
          </p:txBody>
        </p:sp>
        <p:pic>
          <p:nvPicPr>
            <p:cNvPr id="386052" name="Picture 4" descr="fig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 y="2611"/>
              <a:ext cx="531" cy="587"/>
            </a:xfrm>
            <a:prstGeom prst="rect">
              <a:avLst/>
            </a:prstGeom>
            <a:noFill/>
            <a:extLst>
              <a:ext uri="{909E8E84-426E-40DD-AFC4-6F175D3DCCD1}">
                <a14:hiddenFill xmlns:a14="http://schemas.microsoft.com/office/drawing/2010/main">
                  <a:solidFill>
                    <a:srgbClr val="FFFFFF"/>
                  </a:solidFill>
                </a14:hiddenFill>
              </a:ext>
            </a:extLst>
          </p:spPr>
        </p:pic>
        <p:sp>
          <p:nvSpPr>
            <p:cNvPr id="386053" name="Text Box 5"/>
            <p:cNvSpPr txBox="1">
              <a:spLocks noChangeArrowheads="1"/>
            </p:cNvSpPr>
            <p:nvPr/>
          </p:nvSpPr>
          <p:spPr bwMode="auto">
            <a:xfrm rot="-5400000">
              <a:off x="538" y="2368"/>
              <a:ext cx="934"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spcBef>
                  <a:spcPct val="50000"/>
                </a:spcBef>
              </a:pPr>
              <a:r>
                <a:rPr lang="en-US" altLang="pt-BR" sz="2400">
                  <a:effectLst>
                    <a:outerShdw blurRad="38100" dist="38100" dir="2700000" algn="tl">
                      <a:srgbClr val="C0C0C0"/>
                    </a:outerShdw>
                  </a:effectLst>
                  <a:latin typeface="Arial Narrow" panose="020B0606020202030204" pitchFamily="34" charset="0"/>
                </a:rPr>
                <a:t>pressão</a:t>
              </a:r>
            </a:p>
          </p:txBody>
        </p:sp>
        <p:sp>
          <p:nvSpPr>
            <p:cNvPr id="386054" name="Text Box 6"/>
            <p:cNvSpPr txBox="1">
              <a:spLocks noChangeArrowheads="1"/>
            </p:cNvSpPr>
            <p:nvPr/>
          </p:nvSpPr>
          <p:spPr bwMode="auto">
            <a:xfrm rot="-21600000">
              <a:off x="2304" y="3792"/>
              <a:ext cx="1104"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spcBef>
                  <a:spcPct val="50000"/>
                </a:spcBef>
              </a:pPr>
              <a:r>
                <a:rPr lang="en-US" altLang="pt-BR" sz="2400">
                  <a:effectLst>
                    <a:outerShdw blurRad="38100" dist="38100" dir="2700000" algn="tl">
                      <a:srgbClr val="C0C0C0"/>
                    </a:outerShdw>
                  </a:effectLst>
                  <a:latin typeface="Arial Narrow" panose="020B0606020202030204" pitchFamily="34" charset="0"/>
                </a:rPr>
                <a:t>entalpia</a:t>
              </a:r>
            </a:p>
          </p:txBody>
        </p:sp>
        <p:sp>
          <p:nvSpPr>
            <p:cNvPr id="386055" name="Freeform 7"/>
            <p:cNvSpPr>
              <a:spLocks/>
            </p:cNvSpPr>
            <p:nvPr/>
          </p:nvSpPr>
          <p:spPr bwMode="auto">
            <a:xfrm>
              <a:off x="3976" y="2005"/>
              <a:ext cx="534" cy="969"/>
            </a:xfrm>
            <a:custGeom>
              <a:avLst/>
              <a:gdLst>
                <a:gd name="T0" fmla="*/ 0 w 534"/>
                <a:gd name="T1" fmla="*/ 969 h 969"/>
                <a:gd name="T2" fmla="*/ 91 w 534"/>
                <a:gd name="T3" fmla="*/ 670 h 969"/>
                <a:gd name="T4" fmla="*/ 233 w 534"/>
                <a:gd name="T5" fmla="*/ 329 h 969"/>
                <a:gd name="T6" fmla="*/ 534 w 534"/>
                <a:gd name="T7" fmla="*/ 0 h 969"/>
              </a:gdLst>
              <a:ahLst/>
              <a:cxnLst>
                <a:cxn ang="0">
                  <a:pos x="T0" y="T1"/>
                </a:cxn>
                <a:cxn ang="0">
                  <a:pos x="T2" y="T3"/>
                </a:cxn>
                <a:cxn ang="0">
                  <a:pos x="T4" y="T5"/>
                </a:cxn>
                <a:cxn ang="0">
                  <a:pos x="T6" y="T7"/>
                </a:cxn>
              </a:cxnLst>
              <a:rect l="0" t="0" r="r" b="b"/>
              <a:pathLst>
                <a:path w="534" h="969">
                  <a:moveTo>
                    <a:pt x="0" y="969"/>
                  </a:moveTo>
                  <a:cubicBezTo>
                    <a:pt x="15" y="919"/>
                    <a:pt x="52" y="777"/>
                    <a:pt x="91" y="670"/>
                  </a:cubicBezTo>
                  <a:cubicBezTo>
                    <a:pt x="130" y="563"/>
                    <a:pt x="159" y="441"/>
                    <a:pt x="233" y="329"/>
                  </a:cubicBezTo>
                  <a:cubicBezTo>
                    <a:pt x="307" y="217"/>
                    <a:pt x="471" y="69"/>
                    <a:pt x="534" y="0"/>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86056" name="AutoShape 8"/>
            <p:cNvSpPr>
              <a:spLocks noChangeArrowheads="1"/>
            </p:cNvSpPr>
            <p:nvPr/>
          </p:nvSpPr>
          <p:spPr bwMode="auto">
            <a:xfrm rot="1670061">
              <a:off x="4061" y="2394"/>
              <a:ext cx="167" cy="163"/>
            </a:xfrm>
            <a:prstGeom prst="triangle">
              <a:avLst>
                <a:gd name="adj" fmla="val 50000"/>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86057" name="AutoShape 9"/>
            <p:cNvSpPr>
              <a:spLocks noChangeArrowheads="1"/>
            </p:cNvSpPr>
            <p:nvPr/>
          </p:nvSpPr>
          <p:spPr bwMode="auto">
            <a:xfrm rot="5391443" flipH="1">
              <a:off x="3028" y="2884"/>
              <a:ext cx="167" cy="163"/>
            </a:xfrm>
            <a:prstGeom prst="triangle">
              <a:avLst>
                <a:gd name="adj" fmla="val 50000"/>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86059" name="Freeform 11"/>
            <p:cNvSpPr>
              <a:spLocks/>
            </p:cNvSpPr>
            <p:nvPr/>
          </p:nvSpPr>
          <p:spPr bwMode="auto">
            <a:xfrm>
              <a:off x="1728" y="1296"/>
              <a:ext cx="2369" cy="2492"/>
            </a:xfrm>
            <a:custGeom>
              <a:avLst/>
              <a:gdLst>
                <a:gd name="T0" fmla="*/ 0 w 2018"/>
                <a:gd name="T1" fmla="*/ 2108 h 2108"/>
                <a:gd name="T2" fmla="*/ 552 w 2018"/>
                <a:gd name="T3" fmla="*/ 884 h 2108"/>
                <a:gd name="T4" fmla="*/ 783 w 2018"/>
                <a:gd name="T5" fmla="*/ 438 h 2108"/>
                <a:gd name="T6" fmla="*/ 1032 w 2018"/>
                <a:gd name="T7" fmla="*/ 164 h 2108"/>
                <a:gd name="T8" fmla="*/ 1522 w 2018"/>
                <a:gd name="T9" fmla="*/ 6 h 2108"/>
                <a:gd name="T10" fmla="*/ 1944 w 2018"/>
                <a:gd name="T11" fmla="*/ 198 h 2108"/>
                <a:gd name="T12" fmla="*/ 1968 w 2018"/>
                <a:gd name="T13" fmla="*/ 654 h 2108"/>
                <a:gd name="T14" fmla="*/ 1704 w 2018"/>
                <a:gd name="T15" fmla="*/ 1700 h 2108"/>
                <a:gd name="T16" fmla="*/ 1608 w 2018"/>
                <a:gd name="T17" fmla="*/ 2108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2108">
                  <a:moveTo>
                    <a:pt x="0" y="2108"/>
                  </a:moveTo>
                  <a:cubicBezTo>
                    <a:pt x="211" y="1635"/>
                    <a:pt x="422" y="1162"/>
                    <a:pt x="552" y="884"/>
                  </a:cubicBezTo>
                  <a:cubicBezTo>
                    <a:pt x="682" y="606"/>
                    <a:pt x="703" y="558"/>
                    <a:pt x="783" y="438"/>
                  </a:cubicBezTo>
                  <a:cubicBezTo>
                    <a:pt x="863" y="318"/>
                    <a:pt x="909" y="236"/>
                    <a:pt x="1032" y="164"/>
                  </a:cubicBezTo>
                  <a:cubicBezTo>
                    <a:pt x="1155" y="92"/>
                    <a:pt x="1370" y="0"/>
                    <a:pt x="1522" y="6"/>
                  </a:cubicBezTo>
                  <a:cubicBezTo>
                    <a:pt x="1674" y="12"/>
                    <a:pt x="1870" y="90"/>
                    <a:pt x="1944" y="198"/>
                  </a:cubicBezTo>
                  <a:cubicBezTo>
                    <a:pt x="2018" y="306"/>
                    <a:pt x="2008" y="404"/>
                    <a:pt x="1968" y="654"/>
                  </a:cubicBezTo>
                  <a:cubicBezTo>
                    <a:pt x="1928" y="904"/>
                    <a:pt x="1764" y="1458"/>
                    <a:pt x="1704" y="1700"/>
                  </a:cubicBezTo>
                  <a:cubicBezTo>
                    <a:pt x="1644" y="1942"/>
                    <a:pt x="1626" y="2025"/>
                    <a:pt x="1608" y="2108"/>
                  </a:cubicBezTo>
                </a:path>
              </a:pathLst>
            </a:custGeom>
            <a:noFill/>
            <a:ln w="57150" cap="flat" cmpd="sng">
              <a:solidFill>
                <a:srgbClr val="CF0E30"/>
              </a:solidFill>
              <a:prstDash val="solid"/>
              <a:round/>
              <a:headEnd type="none" w="med" len="med"/>
              <a:tailEnd type="none" w="med" len="med"/>
            </a:ln>
            <a:effectLst>
              <a:outerShdw dist="12700" dir="5400000" algn="ctr" rotWithShape="0">
                <a:schemeClr val="folHlink"/>
              </a:outerShdw>
            </a:effectLst>
            <a:extLst>
              <a:ext uri="{909E8E84-426E-40DD-AFC4-6F175D3DCCD1}">
                <a14:hiddenFill xmlns:a14="http://schemas.microsoft.com/office/drawing/2010/main">
                  <a:solidFill>
                    <a:schemeClr val="bg1"/>
                  </a:solidFill>
                </a14:hiddenFill>
              </a:ext>
            </a:extLst>
          </p:spPr>
          <p:txBody>
            <a:bodyPr lIns="0" tIns="25400" rIns="0" bIns="25400" anchor="ctr">
              <a:spAutoFit/>
            </a:bodyPr>
            <a:lstStyle/>
            <a:p>
              <a:endParaRPr lang="pt-BR"/>
            </a:p>
          </p:txBody>
        </p:sp>
        <p:sp>
          <p:nvSpPr>
            <p:cNvPr id="386060" name="Line 12"/>
            <p:cNvSpPr>
              <a:spLocks noChangeShapeType="1"/>
            </p:cNvSpPr>
            <p:nvPr/>
          </p:nvSpPr>
          <p:spPr bwMode="auto">
            <a:xfrm>
              <a:off x="2297" y="2000"/>
              <a:ext cx="0" cy="960"/>
            </a:xfrm>
            <a:prstGeom prst="line">
              <a:avLst/>
            </a:prstGeom>
            <a:noFill/>
            <a:ln w="38100">
              <a:solidFill>
                <a:schemeClr val="tx1"/>
              </a:solidFill>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wrap="none" lIns="0" tIns="25400" rIns="0" bIns="25400" anchor="ctr">
              <a:spAutoFit/>
            </a:bodyPr>
            <a:lstStyle/>
            <a:p>
              <a:endParaRPr lang="pt-BR"/>
            </a:p>
          </p:txBody>
        </p:sp>
        <p:sp>
          <p:nvSpPr>
            <p:cNvPr id="386061" name="Line 13"/>
            <p:cNvSpPr>
              <a:spLocks noChangeShapeType="1"/>
            </p:cNvSpPr>
            <p:nvPr/>
          </p:nvSpPr>
          <p:spPr bwMode="auto">
            <a:xfrm>
              <a:off x="2285" y="2967"/>
              <a:ext cx="16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86062" name="Line 14"/>
            <p:cNvSpPr>
              <a:spLocks noChangeShapeType="1"/>
            </p:cNvSpPr>
            <p:nvPr/>
          </p:nvSpPr>
          <p:spPr bwMode="auto">
            <a:xfrm flipH="1">
              <a:off x="2286" y="2010"/>
              <a:ext cx="2248" cy="0"/>
            </a:xfrm>
            <a:prstGeom prst="line">
              <a:avLst/>
            </a:prstGeom>
            <a:noFill/>
            <a:ln w="38100">
              <a:solidFill>
                <a:schemeClr val="tx1"/>
              </a:solidFill>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86063" name="AutoShape 15"/>
            <p:cNvSpPr>
              <a:spLocks noChangeArrowheads="1"/>
            </p:cNvSpPr>
            <p:nvPr/>
          </p:nvSpPr>
          <p:spPr bwMode="auto">
            <a:xfrm rot="-10791443">
              <a:off x="2212" y="2483"/>
              <a:ext cx="167" cy="163"/>
            </a:xfrm>
            <a:prstGeom prst="triangle">
              <a:avLst>
                <a:gd name="adj" fmla="val 50000"/>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86064" name="Oval 16"/>
            <p:cNvSpPr>
              <a:spLocks noChangeArrowheads="1"/>
            </p:cNvSpPr>
            <p:nvPr/>
          </p:nvSpPr>
          <p:spPr bwMode="auto">
            <a:xfrm>
              <a:off x="3943" y="2917"/>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6065" name="Oval 17"/>
            <p:cNvSpPr>
              <a:spLocks noChangeArrowheads="1"/>
            </p:cNvSpPr>
            <p:nvPr/>
          </p:nvSpPr>
          <p:spPr bwMode="auto">
            <a:xfrm>
              <a:off x="2246" y="1956"/>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6066" name="Oval 18"/>
            <p:cNvSpPr>
              <a:spLocks noChangeArrowheads="1"/>
            </p:cNvSpPr>
            <p:nvPr/>
          </p:nvSpPr>
          <p:spPr bwMode="auto">
            <a:xfrm>
              <a:off x="4467" y="1957"/>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6067" name="Oval 19"/>
            <p:cNvSpPr>
              <a:spLocks noChangeArrowheads="1"/>
            </p:cNvSpPr>
            <p:nvPr/>
          </p:nvSpPr>
          <p:spPr bwMode="auto">
            <a:xfrm>
              <a:off x="2239" y="2912"/>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6068" name="AutoShape 20"/>
            <p:cNvSpPr>
              <a:spLocks noChangeArrowheads="1"/>
            </p:cNvSpPr>
            <p:nvPr/>
          </p:nvSpPr>
          <p:spPr bwMode="auto">
            <a:xfrm rot="-5391443">
              <a:off x="3101" y="1925"/>
              <a:ext cx="167" cy="163"/>
            </a:xfrm>
            <a:prstGeom prst="triangle">
              <a:avLst>
                <a:gd name="adj" fmla="val 50000"/>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86069" name="Text Box 21"/>
            <p:cNvSpPr txBox="1">
              <a:spLocks noChangeArrowheads="1"/>
            </p:cNvSpPr>
            <p:nvPr/>
          </p:nvSpPr>
          <p:spPr bwMode="auto">
            <a:xfrm>
              <a:off x="4465" y="1689"/>
              <a:ext cx="107"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2</a:t>
              </a:r>
              <a:endParaRPr lang="en-US" altLang="pt-BR" sz="2400">
                <a:solidFill>
                  <a:schemeClr val="bg2"/>
                </a:solidFill>
                <a:latin typeface="Arial Black" panose="020B0A04020102020204" pitchFamily="34" charset="0"/>
              </a:endParaRPr>
            </a:p>
          </p:txBody>
        </p:sp>
        <p:sp>
          <p:nvSpPr>
            <p:cNvPr id="386070" name="Text Box 22"/>
            <p:cNvSpPr txBox="1">
              <a:spLocks noChangeArrowheads="1"/>
            </p:cNvSpPr>
            <p:nvPr/>
          </p:nvSpPr>
          <p:spPr bwMode="auto">
            <a:xfrm>
              <a:off x="2096" y="1720"/>
              <a:ext cx="107"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nSpc>
                  <a:spcPct val="110000"/>
                </a:lnSpc>
              </a:pPr>
              <a:r>
                <a:rPr lang="en-US" altLang="pt-BR" sz="2400">
                  <a:latin typeface="Arial Black" panose="020B0A04020102020204" pitchFamily="34" charset="0"/>
                </a:rPr>
                <a:t>3</a:t>
              </a:r>
              <a:endParaRPr lang="en-US" altLang="pt-BR" sz="2400">
                <a:solidFill>
                  <a:schemeClr val="bg2"/>
                </a:solidFill>
                <a:latin typeface="Arial Black" panose="020B0A04020102020204" pitchFamily="34" charset="0"/>
              </a:endParaRPr>
            </a:p>
          </p:txBody>
        </p:sp>
        <p:sp>
          <p:nvSpPr>
            <p:cNvPr id="386071" name="Text Box 23"/>
            <p:cNvSpPr txBox="1">
              <a:spLocks noChangeArrowheads="1"/>
            </p:cNvSpPr>
            <p:nvPr/>
          </p:nvSpPr>
          <p:spPr bwMode="auto">
            <a:xfrm>
              <a:off x="4128" y="2955"/>
              <a:ext cx="107"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1</a:t>
              </a:r>
              <a:endParaRPr lang="en-US" altLang="pt-BR" sz="2400">
                <a:solidFill>
                  <a:schemeClr val="bg2"/>
                </a:solidFill>
                <a:latin typeface="Arial Black" panose="020B0A04020102020204" pitchFamily="34" charset="0"/>
              </a:endParaRPr>
            </a:p>
          </p:txBody>
        </p:sp>
        <p:sp>
          <p:nvSpPr>
            <p:cNvPr id="386072" name="Text Box 24"/>
            <p:cNvSpPr txBox="1">
              <a:spLocks noChangeArrowheads="1"/>
            </p:cNvSpPr>
            <p:nvPr/>
          </p:nvSpPr>
          <p:spPr bwMode="auto">
            <a:xfrm>
              <a:off x="3573" y="2961"/>
              <a:ext cx="150"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4’</a:t>
              </a:r>
              <a:endParaRPr lang="en-US" altLang="pt-BR" sz="2400">
                <a:solidFill>
                  <a:schemeClr val="bg2"/>
                </a:solidFill>
                <a:latin typeface="Arial Black" panose="020B0A04020102020204" pitchFamily="34" charset="0"/>
              </a:endParaRPr>
            </a:p>
          </p:txBody>
        </p:sp>
        <p:sp>
          <p:nvSpPr>
            <p:cNvPr id="386073" name="Oval 25"/>
            <p:cNvSpPr>
              <a:spLocks noChangeArrowheads="1"/>
            </p:cNvSpPr>
            <p:nvPr/>
          </p:nvSpPr>
          <p:spPr bwMode="auto">
            <a:xfrm>
              <a:off x="3751" y="2923"/>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6074" name="Text Box 26"/>
            <p:cNvSpPr txBox="1">
              <a:spLocks noChangeArrowheads="1"/>
            </p:cNvSpPr>
            <p:nvPr/>
          </p:nvSpPr>
          <p:spPr bwMode="auto">
            <a:xfrm>
              <a:off x="3856" y="1695"/>
              <a:ext cx="150"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2’</a:t>
              </a:r>
              <a:endParaRPr lang="en-US" altLang="pt-BR" sz="2400">
                <a:solidFill>
                  <a:schemeClr val="bg2"/>
                </a:solidFill>
                <a:latin typeface="Arial Black" panose="020B0A04020102020204" pitchFamily="34" charset="0"/>
              </a:endParaRPr>
            </a:p>
          </p:txBody>
        </p:sp>
        <p:sp>
          <p:nvSpPr>
            <p:cNvPr id="386075" name="Oval 27"/>
            <p:cNvSpPr>
              <a:spLocks noChangeArrowheads="1"/>
            </p:cNvSpPr>
            <p:nvPr/>
          </p:nvSpPr>
          <p:spPr bwMode="auto">
            <a:xfrm>
              <a:off x="4005" y="1963"/>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6076" name="Text Box 28"/>
            <p:cNvSpPr txBox="1">
              <a:spLocks noChangeArrowheads="1"/>
            </p:cNvSpPr>
            <p:nvPr/>
          </p:nvSpPr>
          <p:spPr bwMode="auto">
            <a:xfrm>
              <a:off x="2546" y="2037"/>
              <a:ext cx="150"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3’</a:t>
              </a:r>
              <a:endParaRPr lang="en-US" altLang="pt-BR" sz="2400">
                <a:solidFill>
                  <a:schemeClr val="bg2"/>
                </a:solidFill>
                <a:latin typeface="Arial Black" panose="020B0A04020102020204" pitchFamily="34" charset="0"/>
              </a:endParaRPr>
            </a:p>
          </p:txBody>
        </p:sp>
        <p:sp>
          <p:nvSpPr>
            <p:cNvPr id="386077" name="Oval 29"/>
            <p:cNvSpPr>
              <a:spLocks noChangeArrowheads="1"/>
            </p:cNvSpPr>
            <p:nvPr/>
          </p:nvSpPr>
          <p:spPr bwMode="auto">
            <a:xfrm>
              <a:off x="2489" y="1954"/>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86078" name="Text Box 30"/>
            <p:cNvSpPr txBox="1">
              <a:spLocks noChangeArrowheads="1"/>
            </p:cNvSpPr>
            <p:nvPr/>
          </p:nvSpPr>
          <p:spPr bwMode="auto">
            <a:xfrm>
              <a:off x="2128" y="2966"/>
              <a:ext cx="107"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4</a:t>
              </a:r>
              <a:endParaRPr lang="en-US" altLang="pt-BR" sz="2400">
                <a:solidFill>
                  <a:schemeClr val="bg2"/>
                </a:solidFill>
                <a:latin typeface="Arial Black" panose="020B0A04020102020204" pitchFamily="34" charset="0"/>
              </a:endParaRPr>
            </a:p>
          </p:txBody>
        </p:sp>
      </p:grpSp>
      <p:sp>
        <p:nvSpPr>
          <p:cNvPr id="32" name="Text Box 11"/>
          <p:cNvSpPr txBox="1">
            <a:spLocks noChangeArrowheads="1"/>
          </p:cNvSpPr>
          <p:nvPr/>
        </p:nvSpPr>
        <p:spPr bwMode="auto">
          <a:xfrm>
            <a:off x="553245" y="1524000"/>
            <a:ext cx="1600200" cy="2854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60000"/>
              </a:lnSpc>
              <a:spcBef>
                <a:spcPct val="50000"/>
              </a:spcBef>
            </a:pPr>
            <a:r>
              <a:rPr lang="en-US" altLang="pt-BR" sz="2400" b="1" dirty="0" smtClean="0">
                <a:solidFill>
                  <a:srgbClr val="0000CC"/>
                </a:solidFill>
                <a:latin typeface="Arial Narrow" panose="020B0606020202030204" pitchFamily="34" charset="0"/>
              </a:rPr>
              <a:t>R-717</a:t>
            </a:r>
            <a:endParaRPr lang="en-US" altLang="pt-BR" sz="2000" b="1" dirty="0">
              <a:solidFill>
                <a:srgbClr val="0000CC"/>
              </a:solidFill>
              <a:latin typeface="Arial Narrow" panose="020B0606020202030204" pitchFamily="34" charset="0"/>
            </a:endParaRPr>
          </a:p>
        </p:txBody>
      </p:sp>
    </p:spTree>
    <p:extLst>
      <p:ext uri="{BB962C8B-B14F-4D97-AF65-F5344CB8AC3E}">
        <p14:creationId xmlns:p14="http://schemas.microsoft.com/office/powerpoint/2010/main" val="6242318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533400" y="309563"/>
            <a:ext cx="77724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r>
              <a:rPr lang="pt-BR" altLang="pt-BR" sz="3600" dirty="0">
                <a:solidFill>
                  <a:srgbClr val="010C75"/>
                </a:solidFill>
                <a:latin typeface="Arial" pitchFamily="34" charset="0"/>
              </a:rPr>
              <a:t>Válvula de Expansão Seca</a:t>
            </a:r>
          </a:p>
        </p:txBody>
      </p:sp>
      <p:pic>
        <p:nvPicPr>
          <p:cNvPr id="71683" name="Imagem 6" descr="06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1571625"/>
            <a:ext cx="7275512"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63" y="3643313"/>
            <a:ext cx="1804987" cy="1949450"/>
          </a:xfrm>
          <a:prstGeom prst="rect">
            <a:avLst/>
          </a:prstGeom>
          <a:solidFill>
            <a:srgbClr val="FFFFFF"/>
          </a:solidFill>
          <a:ln w="6350">
            <a:solidFill>
              <a:srgbClr val="000000"/>
            </a:solidFill>
            <a:miter lim="800000"/>
            <a:headEnd/>
            <a:tailEnd/>
          </a:ln>
        </p:spPr>
      </p:pic>
      <p:pic>
        <p:nvPicPr>
          <p:cNvPr id="71685" name="Imagem 7" descr="04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3688" y="4500563"/>
            <a:ext cx="201771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86486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714375" y="7143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r>
              <a:rPr lang="pt-BR" altLang="pt-BR" sz="3600" dirty="0">
                <a:solidFill>
                  <a:srgbClr val="010C75"/>
                </a:solidFill>
                <a:latin typeface="Arial" pitchFamily="34" charset="0"/>
              </a:rPr>
              <a:t>Expansão Inundada</a:t>
            </a:r>
          </a:p>
        </p:txBody>
      </p:sp>
      <p:grpSp>
        <p:nvGrpSpPr>
          <p:cNvPr id="72707" name="Grupo 15"/>
          <p:cNvGrpSpPr>
            <a:grpSpLocks/>
          </p:cNvGrpSpPr>
          <p:nvPr/>
        </p:nvGrpSpPr>
        <p:grpSpPr bwMode="auto">
          <a:xfrm>
            <a:off x="714375" y="2286000"/>
            <a:ext cx="7251700" cy="3268663"/>
            <a:chOff x="714347" y="2285992"/>
            <a:chExt cx="7251173" cy="3268410"/>
          </a:xfrm>
        </p:grpSpPr>
        <p:grpSp>
          <p:nvGrpSpPr>
            <p:cNvPr id="72708" name="Grupo 12"/>
            <p:cNvGrpSpPr>
              <a:grpSpLocks/>
            </p:cNvGrpSpPr>
            <p:nvPr/>
          </p:nvGrpSpPr>
          <p:grpSpPr bwMode="auto">
            <a:xfrm>
              <a:off x="714347" y="2285992"/>
              <a:ext cx="7251173" cy="3268410"/>
              <a:chOff x="714347" y="2285992"/>
              <a:chExt cx="7251173" cy="3268410"/>
            </a:xfrm>
          </p:grpSpPr>
          <p:pic>
            <p:nvPicPr>
              <p:cNvPr id="72710" name="Imagem 3" descr="06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47" y="2285992"/>
                <a:ext cx="7251173" cy="326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p:cNvSpPr/>
              <p:nvPr/>
            </p:nvSpPr>
            <p:spPr>
              <a:xfrm>
                <a:off x="2714452" y="4500384"/>
                <a:ext cx="214297" cy="214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800">
                  <a:solidFill>
                    <a:srgbClr val="FFFFFF"/>
                  </a:solidFill>
                </a:endParaRPr>
              </a:p>
            </p:txBody>
          </p:sp>
          <p:sp>
            <p:nvSpPr>
              <p:cNvPr id="6" name="Elipse 5"/>
              <p:cNvSpPr/>
              <p:nvPr/>
            </p:nvSpPr>
            <p:spPr>
              <a:xfrm>
                <a:off x="2785884" y="4928975"/>
                <a:ext cx="214296" cy="214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800">
                  <a:solidFill>
                    <a:srgbClr val="FFFFFF"/>
                  </a:solidFill>
                </a:endParaRPr>
              </a:p>
            </p:txBody>
          </p:sp>
          <p:sp>
            <p:nvSpPr>
              <p:cNvPr id="7" name="Elipse 6"/>
              <p:cNvSpPr/>
              <p:nvPr/>
            </p:nvSpPr>
            <p:spPr>
              <a:xfrm>
                <a:off x="3000181" y="4714679"/>
                <a:ext cx="214297" cy="214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800">
                  <a:solidFill>
                    <a:srgbClr val="FFFFFF"/>
                  </a:solidFill>
                </a:endParaRPr>
              </a:p>
            </p:txBody>
          </p:sp>
          <p:sp>
            <p:nvSpPr>
              <p:cNvPr id="8" name="Elipse 7"/>
              <p:cNvSpPr/>
              <p:nvPr/>
            </p:nvSpPr>
            <p:spPr>
              <a:xfrm>
                <a:off x="3428775" y="4714679"/>
                <a:ext cx="214297" cy="214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800">
                  <a:solidFill>
                    <a:srgbClr val="FFFFFF"/>
                  </a:solidFill>
                </a:endParaRPr>
              </a:p>
            </p:txBody>
          </p:sp>
          <p:sp>
            <p:nvSpPr>
              <p:cNvPr id="9" name="Elipse 8"/>
              <p:cNvSpPr/>
              <p:nvPr/>
            </p:nvSpPr>
            <p:spPr>
              <a:xfrm>
                <a:off x="3214478" y="4500384"/>
                <a:ext cx="214296" cy="214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800">
                  <a:solidFill>
                    <a:srgbClr val="FFFFFF"/>
                  </a:solidFill>
                </a:endParaRPr>
              </a:p>
            </p:txBody>
          </p:sp>
          <p:sp>
            <p:nvSpPr>
              <p:cNvPr id="10" name="Elipse 9"/>
              <p:cNvSpPr/>
              <p:nvPr/>
            </p:nvSpPr>
            <p:spPr>
              <a:xfrm>
                <a:off x="3571639" y="4500384"/>
                <a:ext cx="214297" cy="214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800">
                  <a:solidFill>
                    <a:srgbClr val="FFFFFF"/>
                  </a:solidFill>
                </a:endParaRPr>
              </a:p>
            </p:txBody>
          </p:sp>
          <p:sp>
            <p:nvSpPr>
              <p:cNvPr id="11" name="Elipse 10"/>
              <p:cNvSpPr/>
              <p:nvPr/>
            </p:nvSpPr>
            <p:spPr>
              <a:xfrm>
                <a:off x="3214478" y="4928975"/>
                <a:ext cx="214296" cy="214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800">
                  <a:solidFill>
                    <a:srgbClr val="FFFFFF"/>
                  </a:solidFill>
                </a:endParaRPr>
              </a:p>
            </p:txBody>
          </p:sp>
          <p:sp>
            <p:nvSpPr>
              <p:cNvPr id="12" name="Elipse 11"/>
              <p:cNvSpPr/>
              <p:nvPr/>
            </p:nvSpPr>
            <p:spPr>
              <a:xfrm>
                <a:off x="2571587" y="4714679"/>
                <a:ext cx="214297" cy="2142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sz="1800">
                  <a:solidFill>
                    <a:srgbClr val="FFFFFF"/>
                  </a:solidFill>
                </a:endParaRPr>
              </a:p>
            </p:txBody>
          </p:sp>
        </p:grpSp>
        <p:cxnSp>
          <p:nvCxnSpPr>
            <p:cNvPr id="15" name="Conector de seta reta 14"/>
            <p:cNvCxnSpPr/>
            <p:nvPr/>
          </p:nvCxnSpPr>
          <p:spPr>
            <a:xfrm>
              <a:off x="3643072" y="3000312"/>
              <a:ext cx="207153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413457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712788" y="228600"/>
            <a:ext cx="7772400" cy="671513"/>
          </a:xfrm>
        </p:spPr>
        <p:txBody>
          <a:bodyPr/>
          <a:lstStyle/>
          <a:p>
            <a:pPr>
              <a:defRPr/>
            </a:pPr>
            <a:r>
              <a:rPr lang="pt-BR" altLang="pt-BR" b="0" dirty="0" smtClean="0">
                <a:solidFill>
                  <a:schemeClr val="tx1"/>
                </a:solidFill>
              </a:rPr>
              <a:t>Dispositivos de Expansão</a:t>
            </a:r>
            <a:endParaRPr lang="pt-BR" altLang="pt-BR" b="0" dirty="0">
              <a:solidFill>
                <a:schemeClr val="tx1"/>
              </a:solidFill>
            </a:endParaRPr>
          </a:p>
        </p:txBody>
      </p:sp>
      <p:pic>
        <p:nvPicPr>
          <p:cNvPr id="737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582988"/>
            <a:ext cx="5697538"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1376363"/>
            <a:ext cx="38227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2" descr="Image result for expansion valve refrige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788" y="1366838"/>
            <a:ext cx="308768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3860800"/>
            <a:ext cx="229235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21388" y="1379538"/>
            <a:ext cx="2700337"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6141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a:xfrm>
            <a:off x="609600" y="228600"/>
            <a:ext cx="6597650" cy="723900"/>
          </a:xfrm>
        </p:spPr>
        <p:txBody>
          <a:bodyPr/>
          <a:lstStyle/>
          <a:p>
            <a:r>
              <a:rPr lang="en-US" altLang="pt-BR" sz="3100" b="0" dirty="0" err="1">
                <a:solidFill>
                  <a:srgbClr val="000099"/>
                </a:solidFill>
              </a:rPr>
              <a:t>Ciclo</a:t>
            </a:r>
            <a:r>
              <a:rPr lang="en-US" altLang="pt-BR" sz="3100" b="0" dirty="0">
                <a:solidFill>
                  <a:srgbClr val="000099"/>
                </a:solidFill>
              </a:rPr>
              <a:t> </a:t>
            </a:r>
            <a:r>
              <a:rPr lang="en-US" altLang="pt-BR" sz="3100" b="0" dirty="0" err="1">
                <a:solidFill>
                  <a:srgbClr val="000099"/>
                </a:solidFill>
              </a:rPr>
              <a:t>Básico</a:t>
            </a:r>
            <a:r>
              <a:rPr lang="en-US" altLang="pt-BR" sz="3100" b="0" dirty="0">
                <a:solidFill>
                  <a:srgbClr val="000099"/>
                </a:solidFill>
              </a:rPr>
              <a:t> de </a:t>
            </a:r>
            <a:r>
              <a:rPr lang="en-US" altLang="pt-BR" sz="3100" b="0" dirty="0" err="1">
                <a:solidFill>
                  <a:srgbClr val="000099"/>
                </a:solidFill>
              </a:rPr>
              <a:t>Refrigeração</a:t>
            </a:r>
            <a:endParaRPr lang="en-US" altLang="pt-BR" sz="3100" b="0" dirty="0">
              <a:solidFill>
                <a:srgbClr val="000099"/>
              </a:solidFill>
            </a:endParaRPr>
          </a:p>
        </p:txBody>
      </p:sp>
      <p:grpSp>
        <p:nvGrpSpPr>
          <p:cNvPr id="398339" name="Group 3"/>
          <p:cNvGrpSpPr>
            <a:grpSpLocks/>
          </p:cNvGrpSpPr>
          <p:nvPr/>
        </p:nvGrpSpPr>
        <p:grpSpPr bwMode="auto">
          <a:xfrm>
            <a:off x="609600" y="1219200"/>
            <a:ext cx="8335963" cy="4641850"/>
            <a:chOff x="389" y="1189"/>
            <a:chExt cx="5251" cy="2924"/>
          </a:xfrm>
        </p:grpSpPr>
        <p:pic>
          <p:nvPicPr>
            <p:cNvPr id="398340" name="Picture 4" descr="fig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 y="1189"/>
              <a:ext cx="3991" cy="2721"/>
            </a:xfrm>
            <a:prstGeom prst="rect">
              <a:avLst/>
            </a:prstGeom>
            <a:noFill/>
            <a:extLst>
              <a:ext uri="{909E8E84-426E-40DD-AFC4-6F175D3DCCD1}">
                <a14:hiddenFill xmlns:a14="http://schemas.microsoft.com/office/drawing/2010/main">
                  <a:solidFill>
                    <a:srgbClr val="FFFFFF"/>
                  </a:solidFill>
                </a14:hiddenFill>
              </a:ext>
            </a:extLst>
          </p:spPr>
        </p:pic>
        <p:sp>
          <p:nvSpPr>
            <p:cNvPr id="398341" name="Rectangle 5"/>
            <p:cNvSpPr>
              <a:spLocks noChangeArrowheads="1"/>
            </p:cNvSpPr>
            <p:nvPr/>
          </p:nvSpPr>
          <p:spPr bwMode="auto">
            <a:xfrm>
              <a:off x="4539" y="2684"/>
              <a:ext cx="825"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a:buClr>
                  <a:srgbClr val="000000"/>
                </a:buClr>
                <a:buChar char="•"/>
                <a:defRPr sz="2000" b="1">
                  <a:solidFill>
                    <a:srgbClr val="000000"/>
                  </a:solidFill>
                  <a:latin typeface="Arial" panose="020B0604020202020204" pitchFamily="34" charset="0"/>
                </a:defRPr>
              </a:lvl1pPr>
              <a:lvl2pPr marL="800100" indent="-34290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485900" indent="-228600" algn="l">
                <a:buClr>
                  <a:srgbClr val="000000"/>
                </a:buClr>
                <a:buChar char="–"/>
                <a:defRPr sz="2000" b="1">
                  <a:solidFill>
                    <a:srgbClr val="000000"/>
                  </a:solidFill>
                  <a:latin typeface="Arial" panose="020B0604020202020204" pitchFamily="34" charset="0"/>
                </a:defRPr>
              </a:lvl4pPr>
              <a:lvl5pPr marL="2070100" indent="-228600" algn="l">
                <a:buClr>
                  <a:srgbClr val="000000"/>
                </a:buClr>
                <a:buChar char="»"/>
                <a:defRPr sz="2000" b="1">
                  <a:solidFill>
                    <a:srgbClr val="000000"/>
                  </a:solidFill>
                  <a:latin typeface="Arial" panose="020B0604020202020204" pitchFamily="34" charset="0"/>
                </a:defRPr>
              </a:lvl5pPr>
              <a:lvl6pPr marL="25273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845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417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989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lnSpc>
                  <a:spcPct val="80000"/>
                </a:lnSpc>
                <a:buFontTx/>
                <a:buNone/>
              </a:pPr>
              <a:r>
                <a:rPr lang="en-US" altLang="pt-BR" b="0">
                  <a:effectLst>
                    <a:outerShdw blurRad="38100" dist="38100" dir="2700000" algn="tl">
                      <a:srgbClr val="C0C0C0"/>
                    </a:outerShdw>
                  </a:effectLst>
                  <a:latin typeface="Arial Narrow" panose="020B0606020202030204" pitchFamily="34" charset="0"/>
                </a:rPr>
                <a:t>Compressor</a:t>
              </a:r>
            </a:p>
          </p:txBody>
        </p:sp>
        <p:sp>
          <p:nvSpPr>
            <p:cNvPr id="398342" name="Rectangle 6"/>
            <p:cNvSpPr>
              <a:spLocks noChangeArrowheads="1"/>
            </p:cNvSpPr>
            <p:nvPr/>
          </p:nvSpPr>
          <p:spPr bwMode="auto">
            <a:xfrm>
              <a:off x="2580" y="2030"/>
              <a:ext cx="957"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a:buClr>
                  <a:srgbClr val="000000"/>
                </a:buClr>
                <a:buChar char="•"/>
                <a:defRPr sz="2000" b="1">
                  <a:solidFill>
                    <a:srgbClr val="000000"/>
                  </a:solidFill>
                  <a:latin typeface="Arial" panose="020B0604020202020204" pitchFamily="34" charset="0"/>
                </a:defRPr>
              </a:lvl1pPr>
              <a:lvl2pPr marL="800100" indent="-34290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485900" indent="-228600" algn="l">
                <a:buClr>
                  <a:srgbClr val="000000"/>
                </a:buClr>
                <a:buChar char="–"/>
                <a:defRPr sz="2000" b="1">
                  <a:solidFill>
                    <a:srgbClr val="000000"/>
                  </a:solidFill>
                  <a:latin typeface="Arial" panose="020B0604020202020204" pitchFamily="34" charset="0"/>
                </a:defRPr>
              </a:lvl4pPr>
              <a:lvl5pPr marL="2070100" indent="-228600" algn="l">
                <a:buClr>
                  <a:srgbClr val="000000"/>
                </a:buClr>
                <a:buChar char="»"/>
                <a:defRPr sz="2000" b="1">
                  <a:solidFill>
                    <a:srgbClr val="000000"/>
                  </a:solidFill>
                  <a:latin typeface="Arial" panose="020B0604020202020204" pitchFamily="34" charset="0"/>
                </a:defRPr>
              </a:lvl5pPr>
              <a:lvl6pPr marL="25273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845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417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989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lnSpc>
                  <a:spcPct val="80000"/>
                </a:lnSpc>
                <a:buFontTx/>
                <a:buNone/>
              </a:pPr>
              <a:r>
                <a:rPr lang="en-US" altLang="pt-BR" b="0">
                  <a:effectLst>
                    <a:outerShdw blurRad="38100" dist="38100" dir="2700000" algn="tl">
                      <a:srgbClr val="C0C0C0"/>
                    </a:outerShdw>
                  </a:effectLst>
                  <a:latin typeface="Arial Narrow" panose="020B0606020202030204" pitchFamily="34" charset="0"/>
                </a:rPr>
                <a:t>Condensador</a:t>
              </a:r>
            </a:p>
          </p:txBody>
        </p:sp>
        <p:sp>
          <p:nvSpPr>
            <p:cNvPr id="398343" name="Rectangle 7"/>
            <p:cNvSpPr>
              <a:spLocks noChangeArrowheads="1"/>
            </p:cNvSpPr>
            <p:nvPr/>
          </p:nvSpPr>
          <p:spPr bwMode="auto">
            <a:xfrm>
              <a:off x="2657" y="2887"/>
              <a:ext cx="825"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a:buClr>
                  <a:srgbClr val="000000"/>
                </a:buClr>
                <a:buChar char="•"/>
                <a:defRPr sz="2000" b="1">
                  <a:solidFill>
                    <a:srgbClr val="000000"/>
                  </a:solidFill>
                  <a:latin typeface="Arial" panose="020B0604020202020204" pitchFamily="34" charset="0"/>
                </a:defRPr>
              </a:lvl1pPr>
              <a:lvl2pPr marL="800100" indent="-34290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485900" indent="-228600" algn="l">
                <a:buClr>
                  <a:srgbClr val="000000"/>
                </a:buClr>
                <a:buChar char="–"/>
                <a:defRPr sz="2000" b="1">
                  <a:solidFill>
                    <a:srgbClr val="000000"/>
                  </a:solidFill>
                  <a:latin typeface="Arial" panose="020B0604020202020204" pitchFamily="34" charset="0"/>
                </a:defRPr>
              </a:lvl4pPr>
              <a:lvl5pPr marL="2070100" indent="-228600" algn="l">
                <a:buClr>
                  <a:srgbClr val="000000"/>
                </a:buClr>
                <a:buChar char="»"/>
                <a:defRPr sz="2000" b="1">
                  <a:solidFill>
                    <a:srgbClr val="000000"/>
                  </a:solidFill>
                  <a:latin typeface="Arial" panose="020B0604020202020204" pitchFamily="34" charset="0"/>
                </a:defRPr>
              </a:lvl5pPr>
              <a:lvl6pPr marL="25273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845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417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989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lnSpc>
                  <a:spcPct val="80000"/>
                </a:lnSpc>
                <a:buFontTx/>
                <a:buNone/>
              </a:pPr>
              <a:r>
                <a:rPr lang="en-US" altLang="pt-BR" b="0">
                  <a:effectLst>
                    <a:outerShdw blurRad="38100" dist="38100" dir="2700000" algn="tl">
                      <a:srgbClr val="C0C0C0"/>
                    </a:outerShdw>
                  </a:effectLst>
                  <a:latin typeface="Arial Narrow" panose="020B0606020202030204" pitchFamily="34" charset="0"/>
                </a:rPr>
                <a:t>Evaporador</a:t>
              </a:r>
            </a:p>
          </p:txBody>
        </p:sp>
        <p:sp>
          <p:nvSpPr>
            <p:cNvPr id="398344" name="Rectangle 8"/>
            <p:cNvSpPr>
              <a:spLocks noChangeArrowheads="1"/>
            </p:cNvSpPr>
            <p:nvPr/>
          </p:nvSpPr>
          <p:spPr bwMode="auto">
            <a:xfrm>
              <a:off x="738" y="3374"/>
              <a:ext cx="1012"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a:buClr>
                  <a:srgbClr val="000000"/>
                </a:buClr>
                <a:buChar char="•"/>
                <a:defRPr sz="2000" b="1">
                  <a:solidFill>
                    <a:srgbClr val="000000"/>
                  </a:solidFill>
                  <a:latin typeface="Arial" panose="020B0604020202020204" pitchFamily="34" charset="0"/>
                </a:defRPr>
              </a:lvl1pPr>
              <a:lvl2pPr marL="742950" indent="-28575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600200" indent="-228600" algn="l">
                <a:buClr>
                  <a:srgbClr val="000000"/>
                </a:buClr>
                <a:buChar char="–"/>
                <a:defRPr sz="2000" b="1">
                  <a:solidFill>
                    <a:srgbClr val="000000"/>
                  </a:solidFill>
                  <a:latin typeface="Arial" panose="020B0604020202020204" pitchFamily="34" charset="0"/>
                </a:defRPr>
              </a:lvl4pPr>
              <a:lvl5pPr marL="2057400" indent="-228600" algn="l">
                <a:buClr>
                  <a:srgbClr val="000000"/>
                </a:buClr>
                <a:buChar char="»"/>
                <a:defRPr sz="2000" b="1">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lgn="r">
                <a:lnSpc>
                  <a:spcPct val="80000"/>
                </a:lnSpc>
                <a:buFontTx/>
                <a:buNone/>
              </a:pPr>
              <a:r>
                <a:rPr lang="en-US" altLang="pt-BR" b="0">
                  <a:effectLst>
                    <a:outerShdw blurRad="38100" dist="38100" dir="2700000" algn="tl">
                      <a:srgbClr val="C0C0C0"/>
                    </a:outerShdw>
                  </a:effectLst>
                  <a:latin typeface="Arial Narrow" panose="020B0606020202030204" pitchFamily="34" charset="0"/>
                </a:rPr>
                <a:t>Dispositivo de Expansão</a:t>
              </a:r>
            </a:p>
          </p:txBody>
        </p:sp>
        <p:grpSp>
          <p:nvGrpSpPr>
            <p:cNvPr id="398345" name="Group 9"/>
            <p:cNvGrpSpPr>
              <a:grpSpLocks/>
            </p:cNvGrpSpPr>
            <p:nvPr/>
          </p:nvGrpSpPr>
          <p:grpSpPr bwMode="auto">
            <a:xfrm>
              <a:off x="1863" y="2468"/>
              <a:ext cx="3548" cy="1645"/>
              <a:chOff x="1884" y="2468"/>
              <a:chExt cx="3445" cy="1568"/>
            </a:xfrm>
          </p:grpSpPr>
          <p:sp>
            <p:nvSpPr>
              <p:cNvPr id="398346" name="Line 10"/>
              <p:cNvSpPr>
                <a:spLocks noChangeShapeType="1"/>
              </p:cNvSpPr>
              <p:nvPr/>
            </p:nvSpPr>
            <p:spPr bwMode="auto">
              <a:xfrm>
                <a:off x="1884" y="2469"/>
                <a:ext cx="3445" cy="0"/>
              </a:xfrm>
              <a:prstGeom prst="line">
                <a:avLst/>
              </a:prstGeom>
              <a:noFill/>
              <a:ln w="50800">
                <a:solidFill>
                  <a:schemeClr val="tx2"/>
                </a:solidFill>
                <a:prstDash val="dash"/>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98347" name="Line 11"/>
              <p:cNvSpPr>
                <a:spLocks noChangeShapeType="1"/>
              </p:cNvSpPr>
              <p:nvPr/>
            </p:nvSpPr>
            <p:spPr bwMode="auto">
              <a:xfrm rot="-5400000">
                <a:off x="1120" y="3252"/>
                <a:ext cx="1568" cy="0"/>
              </a:xfrm>
              <a:prstGeom prst="line">
                <a:avLst/>
              </a:prstGeom>
              <a:noFill/>
              <a:ln w="50800">
                <a:solidFill>
                  <a:schemeClr val="tx2"/>
                </a:solidFill>
                <a:prstDash val="dash"/>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grpSp>
        <p:sp>
          <p:nvSpPr>
            <p:cNvPr id="398348" name="Rectangle 12"/>
            <p:cNvSpPr>
              <a:spLocks noChangeArrowheads="1"/>
            </p:cNvSpPr>
            <p:nvPr/>
          </p:nvSpPr>
          <p:spPr bwMode="auto">
            <a:xfrm>
              <a:off x="449" y="1238"/>
              <a:ext cx="1545" cy="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a:buClr>
                  <a:srgbClr val="000000"/>
                </a:buClr>
                <a:buChar char="•"/>
                <a:defRPr sz="2000" b="1">
                  <a:solidFill>
                    <a:srgbClr val="000000"/>
                  </a:solidFill>
                  <a:latin typeface="Arial" panose="020B0604020202020204" pitchFamily="34" charset="0"/>
                </a:defRPr>
              </a:lvl1pPr>
              <a:lvl2pPr marL="800100" indent="-34290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485900" indent="-228600" algn="l">
                <a:buClr>
                  <a:srgbClr val="000000"/>
                </a:buClr>
                <a:buChar char="–"/>
                <a:defRPr sz="2000" b="1">
                  <a:solidFill>
                    <a:srgbClr val="000000"/>
                  </a:solidFill>
                  <a:latin typeface="Arial" panose="020B0604020202020204" pitchFamily="34" charset="0"/>
                </a:defRPr>
              </a:lvl4pPr>
              <a:lvl5pPr marL="2070100" indent="-228600" algn="l">
                <a:buClr>
                  <a:srgbClr val="000000"/>
                </a:buClr>
                <a:buChar char="»"/>
                <a:defRPr sz="2000" b="1">
                  <a:solidFill>
                    <a:srgbClr val="000000"/>
                  </a:solidFill>
                  <a:latin typeface="Arial" panose="020B0604020202020204" pitchFamily="34" charset="0"/>
                </a:defRPr>
              </a:lvl5pPr>
              <a:lvl6pPr marL="25273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845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417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989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buFontTx/>
                <a:buNone/>
              </a:pPr>
              <a:r>
                <a:rPr lang="en-US" altLang="pt-BR" sz="2200">
                  <a:solidFill>
                    <a:schemeClr val="accent2"/>
                  </a:solidFill>
                </a:rPr>
                <a:t>Lado de Alta Pressão </a:t>
              </a:r>
            </a:p>
            <a:p>
              <a:pPr>
                <a:buFontTx/>
                <a:buNone/>
              </a:pPr>
              <a:endParaRPr lang="en-US" altLang="pt-BR" sz="2200">
                <a:solidFill>
                  <a:schemeClr val="accent2"/>
                </a:solidFill>
              </a:endParaRPr>
            </a:p>
          </p:txBody>
        </p:sp>
        <p:sp>
          <p:nvSpPr>
            <p:cNvPr id="398349" name="Rectangle 13"/>
            <p:cNvSpPr>
              <a:spLocks noChangeArrowheads="1"/>
            </p:cNvSpPr>
            <p:nvPr/>
          </p:nvSpPr>
          <p:spPr bwMode="auto">
            <a:xfrm>
              <a:off x="4018" y="3414"/>
              <a:ext cx="144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a:buClr>
                  <a:srgbClr val="000000"/>
                </a:buClr>
                <a:buChar char="•"/>
                <a:defRPr sz="2000" b="1">
                  <a:solidFill>
                    <a:srgbClr val="000000"/>
                  </a:solidFill>
                  <a:latin typeface="Arial" panose="020B0604020202020204" pitchFamily="34" charset="0"/>
                </a:defRPr>
              </a:lvl1pPr>
              <a:lvl2pPr marL="800100" indent="-34290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485900" indent="-228600" algn="l">
                <a:buClr>
                  <a:srgbClr val="000000"/>
                </a:buClr>
                <a:buChar char="–"/>
                <a:defRPr sz="2000" b="1">
                  <a:solidFill>
                    <a:srgbClr val="000000"/>
                  </a:solidFill>
                  <a:latin typeface="Arial" panose="020B0604020202020204" pitchFamily="34" charset="0"/>
                </a:defRPr>
              </a:lvl4pPr>
              <a:lvl5pPr marL="2070100" indent="-228600" algn="l">
                <a:buClr>
                  <a:srgbClr val="000000"/>
                </a:buClr>
                <a:buChar char="»"/>
                <a:defRPr sz="2000" b="1">
                  <a:solidFill>
                    <a:srgbClr val="000000"/>
                  </a:solidFill>
                  <a:latin typeface="Arial" panose="020B0604020202020204" pitchFamily="34" charset="0"/>
                </a:defRPr>
              </a:lvl5pPr>
              <a:lvl6pPr marL="25273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845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417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989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lgn="ctr">
                <a:buFontTx/>
                <a:buNone/>
              </a:pPr>
              <a:r>
                <a:rPr lang="en-US" altLang="pt-BR" sz="2200">
                  <a:solidFill>
                    <a:srgbClr val="0000CC"/>
                  </a:solidFill>
                </a:rPr>
                <a:t>Lado de Baixa Pressão </a:t>
              </a:r>
            </a:p>
            <a:p>
              <a:pPr>
                <a:buFontTx/>
                <a:buNone/>
              </a:pPr>
              <a:endParaRPr lang="en-US" altLang="pt-BR" sz="2200">
                <a:solidFill>
                  <a:srgbClr val="0000CC"/>
                </a:solidFill>
              </a:endParaRPr>
            </a:p>
          </p:txBody>
        </p:sp>
        <p:sp>
          <p:nvSpPr>
            <p:cNvPr id="398350" name="Rectangle 14"/>
            <p:cNvSpPr>
              <a:spLocks noChangeArrowheads="1"/>
            </p:cNvSpPr>
            <p:nvPr/>
          </p:nvSpPr>
          <p:spPr bwMode="auto">
            <a:xfrm>
              <a:off x="4815" y="1606"/>
              <a:ext cx="825" cy="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a:buClr>
                  <a:srgbClr val="000000"/>
                </a:buClr>
                <a:buChar char="•"/>
                <a:defRPr sz="2000" b="1">
                  <a:solidFill>
                    <a:srgbClr val="000000"/>
                  </a:solidFill>
                  <a:latin typeface="Arial" panose="020B0604020202020204" pitchFamily="34" charset="0"/>
                </a:defRPr>
              </a:lvl1pPr>
              <a:lvl2pPr marL="800100" indent="-34290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485900" indent="-228600" algn="l">
                <a:buClr>
                  <a:srgbClr val="000000"/>
                </a:buClr>
                <a:buChar char="–"/>
                <a:defRPr sz="2000" b="1">
                  <a:solidFill>
                    <a:srgbClr val="000000"/>
                  </a:solidFill>
                  <a:latin typeface="Arial" panose="020B0604020202020204" pitchFamily="34" charset="0"/>
                </a:defRPr>
              </a:lvl4pPr>
              <a:lvl5pPr marL="2070100" indent="-228600" algn="l">
                <a:buClr>
                  <a:srgbClr val="000000"/>
                </a:buClr>
                <a:buChar char="»"/>
                <a:defRPr sz="2000" b="1">
                  <a:solidFill>
                    <a:srgbClr val="000000"/>
                  </a:solidFill>
                  <a:latin typeface="Arial" panose="020B0604020202020204" pitchFamily="34" charset="0"/>
                </a:defRPr>
              </a:lvl5pPr>
              <a:lvl6pPr marL="25273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845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417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989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buFontTx/>
                <a:buNone/>
              </a:pPr>
              <a:r>
                <a:rPr lang="en-US" altLang="pt-BR" b="0">
                  <a:effectLst>
                    <a:outerShdw blurRad="38100" dist="38100" dir="2700000" algn="tl">
                      <a:srgbClr val="C0C0C0"/>
                    </a:outerShdw>
                  </a:effectLst>
                  <a:latin typeface="Arial Narrow" panose="020B0606020202030204" pitchFamily="34" charset="0"/>
                </a:rPr>
                <a:t>Linha de descarga</a:t>
              </a:r>
            </a:p>
          </p:txBody>
        </p:sp>
        <p:sp>
          <p:nvSpPr>
            <p:cNvPr id="398351" name="Rectangle 15"/>
            <p:cNvSpPr>
              <a:spLocks noChangeArrowheads="1"/>
            </p:cNvSpPr>
            <p:nvPr/>
          </p:nvSpPr>
          <p:spPr bwMode="auto">
            <a:xfrm>
              <a:off x="3957" y="3110"/>
              <a:ext cx="1254" cy="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a:buClr>
                  <a:srgbClr val="000000"/>
                </a:buClr>
                <a:buChar char="•"/>
                <a:defRPr sz="2000" b="1">
                  <a:solidFill>
                    <a:srgbClr val="000000"/>
                  </a:solidFill>
                  <a:latin typeface="Arial" panose="020B0604020202020204" pitchFamily="34" charset="0"/>
                </a:defRPr>
              </a:lvl1pPr>
              <a:lvl2pPr marL="800100" indent="-34290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485900" indent="-228600" algn="l">
                <a:buClr>
                  <a:srgbClr val="000000"/>
                </a:buClr>
                <a:buChar char="–"/>
                <a:defRPr sz="2000" b="1">
                  <a:solidFill>
                    <a:srgbClr val="000000"/>
                  </a:solidFill>
                  <a:latin typeface="Arial" panose="020B0604020202020204" pitchFamily="34" charset="0"/>
                </a:defRPr>
              </a:lvl4pPr>
              <a:lvl5pPr marL="2070100" indent="-228600" algn="l">
                <a:buClr>
                  <a:srgbClr val="000000"/>
                </a:buClr>
                <a:buChar char="»"/>
                <a:defRPr sz="2000" b="1">
                  <a:solidFill>
                    <a:srgbClr val="000000"/>
                  </a:solidFill>
                  <a:latin typeface="Arial" panose="020B0604020202020204" pitchFamily="34" charset="0"/>
                </a:defRPr>
              </a:lvl5pPr>
              <a:lvl6pPr marL="25273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845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417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989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buFontTx/>
                <a:buNone/>
              </a:pPr>
              <a:r>
                <a:rPr lang="en-US" altLang="pt-BR" b="0">
                  <a:effectLst>
                    <a:outerShdw blurRad="38100" dist="38100" dir="2700000" algn="tl">
                      <a:srgbClr val="C0C0C0"/>
                    </a:outerShdw>
                  </a:effectLst>
                  <a:latin typeface="Arial Narrow" panose="020B0606020202030204" pitchFamily="34" charset="0"/>
                </a:rPr>
                <a:t>Linha de Sucção</a:t>
              </a:r>
            </a:p>
          </p:txBody>
        </p:sp>
        <p:sp>
          <p:nvSpPr>
            <p:cNvPr id="398352" name="Rectangle 16"/>
            <p:cNvSpPr>
              <a:spLocks noChangeArrowheads="1"/>
            </p:cNvSpPr>
            <p:nvPr/>
          </p:nvSpPr>
          <p:spPr bwMode="auto">
            <a:xfrm>
              <a:off x="389" y="2360"/>
              <a:ext cx="525" cy="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342900" indent="-342900" algn="l">
                <a:buClr>
                  <a:srgbClr val="000000"/>
                </a:buClr>
                <a:buChar char="•"/>
                <a:defRPr sz="2000" b="1">
                  <a:solidFill>
                    <a:srgbClr val="000000"/>
                  </a:solidFill>
                  <a:latin typeface="Arial" panose="020B0604020202020204" pitchFamily="34" charset="0"/>
                </a:defRPr>
              </a:lvl1pPr>
              <a:lvl2pPr marL="800100" indent="-34290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485900" indent="-228600" algn="l">
                <a:buClr>
                  <a:srgbClr val="000000"/>
                </a:buClr>
                <a:buChar char="–"/>
                <a:defRPr sz="2000" b="1">
                  <a:solidFill>
                    <a:srgbClr val="000000"/>
                  </a:solidFill>
                  <a:latin typeface="Arial" panose="020B0604020202020204" pitchFamily="34" charset="0"/>
                </a:defRPr>
              </a:lvl4pPr>
              <a:lvl5pPr marL="2070100" indent="-228600" algn="l">
                <a:buClr>
                  <a:srgbClr val="000000"/>
                </a:buClr>
                <a:buChar char="»"/>
                <a:defRPr sz="2000" b="1">
                  <a:solidFill>
                    <a:srgbClr val="000000"/>
                  </a:solidFill>
                  <a:latin typeface="Arial" panose="020B0604020202020204" pitchFamily="34" charset="0"/>
                </a:defRPr>
              </a:lvl5pPr>
              <a:lvl6pPr marL="25273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845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417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989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lgn="ctr">
                <a:buFontTx/>
                <a:buNone/>
              </a:pPr>
              <a:r>
                <a:rPr lang="en-US" altLang="pt-BR" b="0">
                  <a:effectLst>
                    <a:outerShdw blurRad="38100" dist="38100" dir="2700000" algn="tl">
                      <a:srgbClr val="C0C0C0"/>
                    </a:outerShdw>
                  </a:effectLst>
                  <a:latin typeface="Arial Narrow" panose="020B0606020202030204" pitchFamily="34" charset="0"/>
                </a:rPr>
                <a:t>Linha de </a:t>
              </a:r>
            </a:p>
            <a:p>
              <a:pPr algn="ctr">
                <a:buFontTx/>
                <a:buNone/>
              </a:pPr>
              <a:r>
                <a:rPr lang="en-US" altLang="pt-BR" b="0">
                  <a:effectLst>
                    <a:outerShdw blurRad="38100" dist="38100" dir="2700000" algn="tl">
                      <a:srgbClr val="C0C0C0"/>
                    </a:outerShdw>
                  </a:effectLst>
                  <a:latin typeface="Arial Narrow" panose="020B0606020202030204" pitchFamily="34" charset="0"/>
                </a:rPr>
                <a:t>Líquido</a:t>
              </a:r>
            </a:p>
            <a:p>
              <a:pPr algn="r">
                <a:buFontTx/>
                <a:buNone/>
              </a:pPr>
              <a:endParaRPr lang="en-US" altLang="pt-BR" b="0">
                <a:effectLst>
                  <a:outerShdw blurRad="38100" dist="38100" dir="2700000" algn="tl">
                    <a:srgbClr val="C0C0C0"/>
                  </a:outerShdw>
                </a:effectLst>
                <a:latin typeface="Arial Narrow" panose="020B0606020202030204" pitchFamily="34" charset="0"/>
              </a:endParaRPr>
            </a:p>
          </p:txBody>
        </p:sp>
        <p:sp>
          <p:nvSpPr>
            <p:cNvPr id="398353" name="Line 17"/>
            <p:cNvSpPr>
              <a:spLocks noChangeShapeType="1"/>
            </p:cNvSpPr>
            <p:nvPr/>
          </p:nvSpPr>
          <p:spPr bwMode="auto">
            <a:xfrm rot="-5400000" flipH="1" flipV="1">
              <a:off x="844" y="2577"/>
              <a:ext cx="499"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
              <a:spAutoFit/>
            </a:bodyPr>
            <a:lstStyle/>
            <a:p>
              <a:endParaRPr lang="pt-BR"/>
            </a:p>
          </p:txBody>
        </p:sp>
        <p:sp>
          <p:nvSpPr>
            <p:cNvPr id="398354" name="Line 18"/>
            <p:cNvSpPr>
              <a:spLocks noChangeShapeType="1"/>
            </p:cNvSpPr>
            <p:nvPr/>
          </p:nvSpPr>
          <p:spPr bwMode="auto">
            <a:xfrm flipH="1">
              <a:off x="4012" y="1367"/>
              <a:ext cx="499"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
              <a:spAutoFit/>
            </a:bodyPr>
            <a:lstStyle/>
            <a:p>
              <a:endParaRPr lang="pt-BR"/>
            </a:p>
          </p:txBody>
        </p:sp>
        <p:sp>
          <p:nvSpPr>
            <p:cNvPr id="398355" name="Line 19"/>
            <p:cNvSpPr>
              <a:spLocks noChangeShapeType="1"/>
            </p:cNvSpPr>
            <p:nvPr/>
          </p:nvSpPr>
          <p:spPr bwMode="auto">
            <a:xfrm rot="5400000" flipH="1">
              <a:off x="3530" y="3125"/>
              <a:ext cx="499"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
              <a:spAutoFit/>
            </a:bodyPr>
            <a:lstStyle/>
            <a:p>
              <a:endParaRPr lang="pt-BR"/>
            </a:p>
          </p:txBody>
        </p:sp>
        <p:sp>
          <p:nvSpPr>
            <p:cNvPr id="398356" name="Text Box 20"/>
            <p:cNvSpPr txBox="1">
              <a:spLocks noChangeArrowheads="1"/>
            </p:cNvSpPr>
            <p:nvPr/>
          </p:nvSpPr>
          <p:spPr bwMode="auto">
            <a:xfrm>
              <a:off x="2214" y="2908"/>
              <a:ext cx="152"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latin typeface="Arial Black" panose="020B0A04020102020204" pitchFamily="34" charset="0"/>
                </a:rPr>
                <a:t>D</a:t>
              </a:r>
            </a:p>
          </p:txBody>
        </p:sp>
        <p:sp>
          <p:nvSpPr>
            <p:cNvPr id="398357" name="Text Box 21"/>
            <p:cNvSpPr txBox="1">
              <a:spLocks noChangeArrowheads="1"/>
            </p:cNvSpPr>
            <p:nvPr/>
          </p:nvSpPr>
          <p:spPr bwMode="auto">
            <a:xfrm>
              <a:off x="3617" y="2557"/>
              <a:ext cx="152"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b="1">
                  <a:latin typeface="Arial Black" panose="020B0A04020102020204" pitchFamily="34" charset="0"/>
                </a:rPr>
                <a:t>A</a:t>
              </a:r>
              <a:endParaRPr lang="en-US" altLang="pt-BR" sz="2400">
                <a:latin typeface="Arial Black" panose="020B0A04020102020204" pitchFamily="34" charset="0"/>
              </a:endParaRPr>
            </a:p>
          </p:txBody>
        </p:sp>
        <p:sp>
          <p:nvSpPr>
            <p:cNvPr id="398358" name="Text Box 22"/>
            <p:cNvSpPr txBox="1">
              <a:spLocks noChangeArrowheads="1"/>
            </p:cNvSpPr>
            <p:nvPr/>
          </p:nvSpPr>
          <p:spPr bwMode="auto">
            <a:xfrm>
              <a:off x="3750" y="1315"/>
              <a:ext cx="152"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latin typeface="Arial Black" panose="020B0A04020102020204" pitchFamily="34" charset="0"/>
                </a:rPr>
                <a:t>B</a:t>
              </a:r>
            </a:p>
          </p:txBody>
        </p:sp>
        <p:sp>
          <p:nvSpPr>
            <p:cNvPr id="398359" name="Text Box 23"/>
            <p:cNvSpPr txBox="1">
              <a:spLocks noChangeArrowheads="1"/>
            </p:cNvSpPr>
            <p:nvPr/>
          </p:nvSpPr>
          <p:spPr bwMode="auto">
            <a:xfrm>
              <a:off x="1454" y="2953"/>
              <a:ext cx="152"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latin typeface="Arial Black" panose="020B0A04020102020204" pitchFamily="34" charset="0"/>
                </a:rPr>
                <a:t>C</a:t>
              </a:r>
            </a:p>
          </p:txBody>
        </p:sp>
      </p:grpSp>
    </p:spTree>
    <p:extLst>
      <p:ext uri="{BB962C8B-B14F-4D97-AF65-F5344CB8AC3E}">
        <p14:creationId xmlns:p14="http://schemas.microsoft.com/office/powerpoint/2010/main" val="26175334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09600" y="228600"/>
            <a:ext cx="6597650" cy="723900"/>
          </a:xfrm>
        </p:spPr>
        <p:txBody>
          <a:bodyPr/>
          <a:lstStyle/>
          <a:p>
            <a:r>
              <a:rPr lang="en-US" altLang="pt-BR" sz="3100" b="0" dirty="0" err="1">
                <a:solidFill>
                  <a:srgbClr val="000099"/>
                </a:solidFill>
              </a:rPr>
              <a:t>Ciclo</a:t>
            </a:r>
            <a:r>
              <a:rPr lang="en-US" altLang="pt-BR" sz="3100" b="0" dirty="0">
                <a:solidFill>
                  <a:srgbClr val="000099"/>
                </a:solidFill>
              </a:rPr>
              <a:t> </a:t>
            </a:r>
            <a:r>
              <a:rPr lang="en-US" altLang="pt-BR" sz="3100" b="0" dirty="0" err="1">
                <a:solidFill>
                  <a:srgbClr val="000099"/>
                </a:solidFill>
              </a:rPr>
              <a:t>Básico</a:t>
            </a:r>
            <a:r>
              <a:rPr lang="en-US" altLang="pt-BR" sz="3100" b="0" dirty="0">
                <a:solidFill>
                  <a:srgbClr val="000099"/>
                </a:solidFill>
              </a:rPr>
              <a:t> de </a:t>
            </a:r>
            <a:r>
              <a:rPr lang="en-US" altLang="pt-BR" sz="3100" b="0" dirty="0" err="1">
                <a:solidFill>
                  <a:srgbClr val="000099"/>
                </a:solidFill>
              </a:rPr>
              <a:t>Refrigeração</a:t>
            </a:r>
            <a:endParaRPr lang="en-US" altLang="pt-BR" sz="3100" b="0" dirty="0">
              <a:solidFill>
                <a:srgbClr val="000099"/>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5243" b="5745"/>
          <a:stretch/>
        </p:blipFill>
        <p:spPr>
          <a:xfrm>
            <a:off x="563397" y="1447800"/>
            <a:ext cx="8299528" cy="4824412"/>
          </a:xfrm>
          <a:prstGeom prst="rect">
            <a:avLst/>
          </a:prstGeom>
          <a:ln>
            <a:solidFill>
              <a:schemeClr val="tx1"/>
            </a:solidFill>
          </a:ln>
        </p:spPr>
      </p:pic>
    </p:spTree>
    <p:extLst>
      <p:ext uri="{BB962C8B-B14F-4D97-AF65-F5344CB8AC3E}">
        <p14:creationId xmlns:p14="http://schemas.microsoft.com/office/powerpoint/2010/main" val="20851365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101" name="Picture 5" descr="circuto con molieree"/>
          <p:cNvPicPr>
            <a:picLocks noChangeAspect="1" noChangeArrowheads="1"/>
          </p:cNvPicPr>
          <p:nvPr/>
        </p:nvPicPr>
        <p:blipFill>
          <a:blip r:embed="rId2">
            <a:lum bright="-16000" contrast="40000"/>
            <a:extLst>
              <a:ext uri="{28A0092B-C50C-407E-A947-70E740481C1C}">
                <a14:useLocalDpi xmlns:a14="http://schemas.microsoft.com/office/drawing/2010/main" val="0"/>
              </a:ext>
            </a:extLst>
          </a:blip>
          <a:srcRect/>
          <a:stretch>
            <a:fillRect/>
          </a:stretch>
        </p:blipFill>
        <p:spPr bwMode="auto">
          <a:xfrm>
            <a:off x="2576513" y="1828800"/>
            <a:ext cx="4829175"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102" name="Text Box 6"/>
          <p:cNvSpPr txBox="1">
            <a:spLocks noChangeArrowheads="1"/>
          </p:cNvSpPr>
          <p:nvPr/>
        </p:nvSpPr>
        <p:spPr bwMode="auto">
          <a:xfrm>
            <a:off x="3617913" y="1919288"/>
            <a:ext cx="13525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pt-BR" sz="1000">
                <a:latin typeface="Verdana" panose="020B0604030504040204" pitchFamily="34" charset="0"/>
                <a:cs typeface="Arial" panose="020B0604020202020204" pitchFamily="34" charset="0"/>
              </a:rPr>
              <a:t>CONDENSADOR</a:t>
            </a:r>
            <a:endParaRPr lang="en-GB" altLang="pt-BR" sz="1000">
              <a:latin typeface="Verdana" panose="020B0604030504040204" pitchFamily="34" charset="0"/>
              <a:cs typeface="Arial" panose="020B0604020202020204" pitchFamily="34" charset="0"/>
            </a:endParaRPr>
          </a:p>
        </p:txBody>
      </p:sp>
      <p:sp>
        <p:nvSpPr>
          <p:cNvPr id="388103" name="Text Box 7"/>
          <p:cNvSpPr txBox="1">
            <a:spLocks noChangeArrowheads="1"/>
          </p:cNvSpPr>
          <p:nvPr/>
        </p:nvSpPr>
        <p:spPr bwMode="auto">
          <a:xfrm>
            <a:off x="3986213" y="5630863"/>
            <a:ext cx="13525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pt-BR" sz="1000">
                <a:latin typeface="Verdana" panose="020B0604030504040204" pitchFamily="34" charset="0"/>
                <a:cs typeface="Arial" panose="020B0604020202020204" pitchFamily="34" charset="0"/>
              </a:rPr>
              <a:t>EVAPORADOR</a:t>
            </a:r>
            <a:endParaRPr lang="en-GB" altLang="pt-BR" sz="1000">
              <a:latin typeface="Verdana" panose="020B0604030504040204" pitchFamily="34" charset="0"/>
              <a:cs typeface="Arial" panose="020B0604020202020204" pitchFamily="34" charset="0"/>
            </a:endParaRPr>
          </a:p>
        </p:txBody>
      </p:sp>
      <p:sp>
        <p:nvSpPr>
          <p:cNvPr id="388104" name="Text Box 8"/>
          <p:cNvSpPr txBox="1">
            <a:spLocks noChangeArrowheads="1"/>
          </p:cNvSpPr>
          <p:nvPr/>
        </p:nvSpPr>
        <p:spPr bwMode="auto">
          <a:xfrm>
            <a:off x="1143000" y="3768725"/>
            <a:ext cx="1227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pt-BR" sz="1000">
                <a:latin typeface="Verdana" panose="020B0604030504040204" pitchFamily="34" charset="0"/>
                <a:cs typeface="Arial" panose="020B0604020202020204" pitchFamily="34" charset="0"/>
              </a:rPr>
              <a:t>DISPOSITIVO DE EXPANSÃO</a:t>
            </a:r>
            <a:endParaRPr lang="en-GB" altLang="pt-BR" sz="1000">
              <a:latin typeface="Verdana" panose="020B0604030504040204" pitchFamily="34" charset="0"/>
              <a:cs typeface="Arial" panose="020B0604020202020204" pitchFamily="34" charset="0"/>
            </a:endParaRPr>
          </a:p>
        </p:txBody>
      </p:sp>
      <p:sp>
        <p:nvSpPr>
          <p:cNvPr id="388105" name="Text Box 9"/>
          <p:cNvSpPr txBox="1">
            <a:spLocks noChangeArrowheads="1"/>
          </p:cNvSpPr>
          <p:nvPr/>
        </p:nvSpPr>
        <p:spPr bwMode="auto">
          <a:xfrm>
            <a:off x="6448425" y="3297238"/>
            <a:ext cx="11525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pt-BR" sz="1000">
                <a:latin typeface="Verdana" panose="020B0604030504040204" pitchFamily="34" charset="0"/>
                <a:cs typeface="Arial" panose="020B0604020202020204" pitchFamily="34" charset="0"/>
              </a:rPr>
              <a:t>COMPRESSOR</a:t>
            </a:r>
            <a:endParaRPr lang="en-GB" altLang="pt-BR" sz="1000">
              <a:latin typeface="Verdana" panose="020B0604030504040204" pitchFamily="34" charset="0"/>
              <a:cs typeface="Arial" panose="020B0604020202020204" pitchFamily="34" charset="0"/>
            </a:endParaRPr>
          </a:p>
        </p:txBody>
      </p:sp>
      <p:sp>
        <p:nvSpPr>
          <p:cNvPr id="388106" name="Text Box 10"/>
          <p:cNvSpPr txBox="1">
            <a:spLocks noChangeArrowheads="1"/>
          </p:cNvSpPr>
          <p:nvPr/>
        </p:nvSpPr>
        <p:spPr bwMode="auto">
          <a:xfrm>
            <a:off x="5416550" y="4435475"/>
            <a:ext cx="1825625" cy="2746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pt-BR" sz="1200" b="1">
                <a:solidFill>
                  <a:srgbClr val="FF0000"/>
                </a:solidFill>
                <a:latin typeface="Verdana" panose="020B0604030504040204" pitchFamily="34" charset="0"/>
                <a:cs typeface="Arial" panose="020B0604020202020204" pitchFamily="34" charset="0"/>
              </a:rPr>
              <a:t>Superaquecimento</a:t>
            </a:r>
            <a:endParaRPr lang="en-GB" altLang="pt-BR" sz="1200" b="1">
              <a:solidFill>
                <a:srgbClr val="FF0000"/>
              </a:solidFill>
              <a:latin typeface="Verdana" panose="020B0604030504040204" pitchFamily="34" charset="0"/>
              <a:cs typeface="Arial" panose="020B0604020202020204" pitchFamily="34" charset="0"/>
            </a:endParaRPr>
          </a:p>
        </p:txBody>
      </p:sp>
      <p:sp>
        <p:nvSpPr>
          <p:cNvPr id="388107" name="Text Box 11"/>
          <p:cNvSpPr txBox="1">
            <a:spLocks noChangeArrowheads="1"/>
          </p:cNvSpPr>
          <p:nvPr/>
        </p:nvSpPr>
        <p:spPr bwMode="auto">
          <a:xfrm>
            <a:off x="1622425" y="2214563"/>
            <a:ext cx="1727200" cy="2746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pt-BR" sz="1200" b="1">
                <a:solidFill>
                  <a:srgbClr val="3333CC"/>
                </a:solidFill>
                <a:latin typeface="Verdana" panose="020B0604030504040204" pitchFamily="34" charset="0"/>
                <a:cs typeface="Arial" panose="020B0604020202020204" pitchFamily="34" charset="0"/>
              </a:rPr>
              <a:t>Sub-resfriamento</a:t>
            </a:r>
            <a:endParaRPr lang="en-GB" altLang="pt-BR" sz="1200" b="1">
              <a:solidFill>
                <a:srgbClr val="3333CC"/>
              </a:solidFill>
              <a:latin typeface="Verdana" panose="020B0604030504040204" pitchFamily="34" charset="0"/>
              <a:cs typeface="Arial" panose="020B0604020202020204" pitchFamily="34" charset="0"/>
            </a:endParaRPr>
          </a:p>
        </p:txBody>
      </p:sp>
      <p:sp>
        <p:nvSpPr>
          <p:cNvPr id="388108" name="Line 12"/>
          <p:cNvSpPr>
            <a:spLocks noChangeShapeType="1"/>
          </p:cNvSpPr>
          <p:nvPr/>
        </p:nvSpPr>
        <p:spPr bwMode="auto">
          <a:xfrm flipH="1" flipV="1">
            <a:off x="5260975" y="4310063"/>
            <a:ext cx="144463" cy="2635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388109" name="Line 13"/>
          <p:cNvSpPr>
            <a:spLocks noChangeShapeType="1"/>
          </p:cNvSpPr>
          <p:nvPr/>
        </p:nvSpPr>
        <p:spPr bwMode="auto">
          <a:xfrm>
            <a:off x="3152775" y="2487613"/>
            <a:ext cx="817563" cy="1146175"/>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3" name="Rectangle 2"/>
          <p:cNvSpPr>
            <a:spLocks noGrp="1" noChangeArrowheads="1"/>
          </p:cNvSpPr>
          <p:nvPr>
            <p:ph type="title"/>
          </p:nvPr>
        </p:nvSpPr>
        <p:spPr>
          <a:xfrm>
            <a:off x="609600" y="228600"/>
            <a:ext cx="6597650" cy="723900"/>
          </a:xfrm>
        </p:spPr>
        <p:txBody>
          <a:bodyPr/>
          <a:lstStyle/>
          <a:p>
            <a:r>
              <a:rPr lang="en-US" altLang="pt-BR" sz="3100" b="0" dirty="0" err="1">
                <a:solidFill>
                  <a:srgbClr val="000099"/>
                </a:solidFill>
              </a:rPr>
              <a:t>Ciclo</a:t>
            </a:r>
            <a:r>
              <a:rPr lang="en-US" altLang="pt-BR" sz="3100" b="0" dirty="0">
                <a:solidFill>
                  <a:srgbClr val="000099"/>
                </a:solidFill>
              </a:rPr>
              <a:t> </a:t>
            </a:r>
            <a:r>
              <a:rPr lang="en-US" altLang="pt-BR" sz="3100" b="0" dirty="0" err="1">
                <a:solidFill>
                  <a:srgbClr val="000099"/>
                </a:solidFill>
              </a:rPr>
              <a:t>Básico</a:t>
            </a:r>
            <a:r>
              <a:rPr lang="en-US" altLang="pt-BR" sz="3100" b="0" dirty="0">
                <a:solidFill>
                  <a:srgbClr val="000099"/>
                </a:solidFill>
              </a:rPr>
              <a:t> de </a:t>
            </a:r>
            <a:r>
              <a:rPr lang="en-US" altLang="pt-BR" sz="3100" b="0" dirty="0" err="1">
                <a:solidFill>
                  <a:srgbClr val="000099"/>
                </a:solidFill>
              </a:rPr>
              <a:t>Refrigeração</a:t>
            </a:r>
            <a:endParaRPr lang="en-US" altLang="pt-BR" sz="3100" b="0" dirty="0">
              <a:solidFill>
                <a:srgbClr val="000099"/>
              </a:solidFill>
            </a:endParaRPr>
          </a:p>
        </p:txBody>
      </p:sp>
    </p:spTree>
    <p:extLst>
      <p:ext uri="{BB962C8B-B14F-4D97-AF65-F5344CB8AC3E}">
        <p14:creationId xmlns:p14="http://schemas.microsoft.com/office/powerpoint/2010/main" val="36080481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09600" y="228600"/>
            <a:ext cx="8153400" cy="762000"/>
          </a:xfrm>
        </p:spPr>
        <p:txBody>
          <a:bodyPr/>
          <a:lstStyle/>
          <a:p>
            <a:r>
              <a:rPr lang="pt-BR" altLang="pt-BR" sz="3600" dirty="0">
                <a:solidFill>
                  <a:srgbClr val="000066"/>
                </a:solidFill>
              </a:rPr>
              <a:t>Equações Básicas do </a:t>
            </a:r>
            <a:r>
              <a:rPr lang="pt-BR" altLang="pt-BR" sz="3600" dirty="0" smtClean="0">
                <a:solidFill>
                  <a:srgbClr val="000066"/>
                </a:solidFill>
              </a:rPr>
              <a:t>Ciclo</a:t>
            </a:r>
            <a:endParaRPr lang="pt-BR" altLang="pt-BR" sz="3600" dirty="0">
              <a:solidFill>
                <a:srgbClr val="000066"/>
              </a:solidFill>
            </a:endParaRPr>
          </a:p>
        </p:txBody>
      </p:sp>
      <p:sp>
        <p:nvSpPr>
          <p:cNvPr id="90115" name="Rectangle 3"/>
          <p:cNvSpPr>
            <a:spLocks noGrp="1" noChangeArrowheads="1"/>
          </p:cNvSpPr>
          <p:nvPr>
            <p:ph type="body" idx="1"/>
          </p:nvPr>
        </p:nvSpPr>
        <p:spPr>
          <a:xfrm>
            <a:off x="685800" y="1219200"/>
            <a:ext cx="8077200" cy="5410200"/>
          </a:xfrm>
        </p:spPr>
        <p:txBody>
          <a:bodyPr/>
          <a:lstStyle/>
          <a:p>
            <a:pPr algn="just">
              <a:lnSpc>
                <a:spcPct val="80000"/>
              </a:lnSpc>
              <a:buClr>
                <a:srgbClr val="3D06B8"/>
              </a:buClr>
              <a:buSzPct val="50000"/>
              <a:buFont typeface="Monotype Sorts" pitchFamily="2" charset="2"/>
              <a:buChar char="n"/>
            </a:pPr>
            <a:r>
              <a:rPr lang="pt-BR" altLang="pt-BR" sz="2800" b="0" dirty="0">
                <a:solidFill>
                  <a:srgbClr val="000066"/>
                </a:solidFill>
                <a:latin typeface="Arial" charset="0"/>
              </a:rPr>
              <a:t>Capacidade Frigorífica:</a:t>
            </a:r>
          </a:p>
          <a:p>
            <a:pPr algn="just">
              <a:lnSpc>
                <a:spcPct val="110000"/>
              </a:lnSpc>
              <a:buFont typeface="Monotype Sorts" pitchFamily="2" charset="2"/>
              <a:buNone/>
            </a:pPr>
            <a:r>
              <a:rPr lang="pt-BR" altLang="pt-BR" sz="2800" b="0" dirty="0">
                <a:solidFill>
                  <a:srgbClr val="000066"/>
                </a:solidFill>
                <a:latin typeface="Arial" charset="0"/>
              </a:rPr>
              <a:t>       </a:t>
            </a:r>
            <a:r>
              <a:rPr lang="pt-BR" altLang="pt-BR" sz="2800" b="0" dirty="0">
                <a:latin typeface="Arial" charset="0"/>
              </a:rPr>
              <a:t>	</a:t>
            </a:r>
            <a:r>
              <a:rPr lang="pt-BR" altLang="pt-BR" sz="2800" b="0" dirty="0" err="1">
                <a:latin typeface="Arial" charset="0"/>
              </a:rPr>
              <a:t>Q</a:t>
            </a:r>
            <a:r>
              <a:rPr lang="pt-BR" altLang="pt-BR" sz="2800" b="0" baseline="-25000" dirty="0" err="1">
                <a:latin typeface="Arial" charset="0"/>
              </a:rPr>
              <a:t>ev</a:t>
            </a:r>
            <a:r>
              <a:rPr lang="pt-BR" altLang="pt-BR" sz="2800" b="0" dirty="0">
                <a:latin typeface="Arial" charset="0"/>
              </a:rPr>
              <a:t> = </a:t>
            </a:r>
            <a:r>
              <a:rPr lang="pt-BR" altLang="pt-BR" sz="2800" b="0" dirty="0" err="1">
                <a:latin typeface="Arial" charset="0"/>
              </a:rPr>
              <a:t>m</a:t>
            </a:r>
            <a:r>
              <a:rPr lang="pt-BR" altLang="pt-BR" sz="2800" b="0" baseline="-25000" dirty="0" err="1">
                <a:latin typeface="Arial" charset="0"/>
              </a:rPr>
              <a:t>Ref</a:t>
            </a:r>
            <a:r>
              <a:rPr lang="pt-BR" altLang="pt-BR" sz="2800" b="0" dirty="0">
                <a:latin typeface="Arial" charset="0"/>
              </a:rPr>
              <a:t> </a:t>
            </a:r>
            <a:r>
              <a:rPr lang="pt-BR" altLang="pt-BR" sz="1800" b="0" dirty="0">
                <a:latin typeface="Arial" charset="0"/>
              </a:rPr>
              <a:t>x</a:t>
            </a:r>
            <a:r>
              <a:rPr lang="pt-BR" altLang="pt-BR" sz="2800" b="0" dirty="0">
                <a:latin typeface="Arial" charset="0"/>
              </a:rPr>
              <a:t> (h</a:t>
            </a:r>
            <a:r>
              <a:rPr lang="pt-BR" altLang="pt-BR" sz="2800" b="0" baseline="-25000" dirty="0">
                <a:latin typeface="Arial" charset="0"/>
              </a:rPr>
              <a:t>1</a:t>
            </a:r>
            <a:r>
              <a:rPr lang="pt-BR" altLang="pt-BR" sz="2800" b="0" dirty="0">
                <a:latin typeface="Arial" charset="0"/>
              </a:rPr>
              <a:t> – h</a:t>
            </a:r>
            <a:r>
              <a:rPr lang="pt-BR" altLang="pt-BR" sz="2800" b="0" baseline="-25000" dirty="0">
                <a:latin typeface="Arial" charset="0"/>
              </a:rPr>
              <a:t>4</a:t>
            </a:r>
            <a:r>
              <a:rPr lang="pt-BR" altLang="pt-BR" sz="2800" b="0" dirty="0">
                <a:latin typeface="Arial" charset="0"/>
              </a:rPr>
              <a:t>) (kg/s </a:t>
            </a:r>
            <a:r>
              <a:rPr lang="pt-BR" altLang="pt-BR" sz="1800" b="0" dirty="0">
                <a:latin typeface="Arial" charset="0"/>
              </a:rPr>
              <a:t>x</a:t>
            </a:r>
            <a:r>
              <a:rPr lang="pt-BR" altLang="pt-BR" sz="2800" b="0" dirty="0">
                <a:latin typeface="Arial" charset="0"/>
              </a:rPr>
              <a:t> </a:t>
            </a:r>
            <a:r>
              <a:rPr lang="pt-BR" altLang="pt-BR" sz="2800" b="0" dirty="0" err="1">
                <a:latin typeface="Arial" charset="0"/>
              </a:rPr>
              <a:t>kJ</a:t>
            </a:r>
            <a:r>
              <a:rPr lang="pt-BR" altLang="pt-BR" sz="2800" b="0" dirty="0">
                <a:latin typeface="Arial" charset="0"/>
              </a:rPr>
              <a:t>/kg = kW) ou</a:t>
            </a:r>
          </a:p>
          <a:p>
            <a:pPr algn="just">
              <a:buClr>
                <a:srgbClr val="3D06B8"/>
              </a:buClr>
              <a:buSzPct val="50000"/>
              <a:buFont typeface="Monotype Sorts" pitchFamily="2" charset="2"/>
              <a:buNone/>
            </a:pPr>
            <a:r>
              <a:rPr lang="pt-BR" altLang="pt-BR" sz="2800" b="0" dirty="0">
                <a:latin typeface="Arial" charset="0"/>
              </a:rPr>
              <a:t>		</a:t>
            </a:r>
            <a:r>
              <a:rPr lang="pt-BR" altLang="pt-BR" sz="2800" b="0" dirty="0" err="1">
                <a:latin typeface="Arial" charset="0"/>
              </a:rPr>
              <a:t>Q</a:t>
            </a:r>
            <a:r>
              <a:rPr lang="pt-BR" altLang="pt-BR" sz="2800" b="0" baseline="-25000" dirty="0" err="1">
                <a:latin typeface="Arial" charset="0"/>
              </a:rPr>
              <a:t>ev</a:t>
            </a:r>
            <a:r>
              <a:rPr lang="pt-BR" altLang="pt-BR" sz="2800" b="0" dirty="0">
                <a:latin typeface="Arial" charset="0"/>
              </a:rPr>
              <a:t> = </a:t>
            </a:r>
            <a:r>
              <a:rPr lang="pt-BR" altLang="pt-BR" sz="2800" b="0" dirty="0" err="1">
                <a:latin typeface="Arial" charset="0"/>
              </a:rPr>
              <a:t>m</a:t>
            </a:r>
            <a:r>
              <a:rPr lang="pt-BR" altLang="pt-BR" sz="2800" b="0" baseline="-25000" dirty="0" err="1">
                <a:latin typeface="Arial" charset="0"/>
              </a:rPr>
              <a:t>Ref</a:t>
            </a:r>
            <a:r>
              <a:rPr lang="pt-BR" altLang="pt-BR" sz="2800" b="0" dirty="0">
                <a:latin typeface="Arial" charset="0"/>
              </a:rPr>
              <a:t> </a:t>
            </a:r>
            <a:r>
              <a:rPr lang="pt-BR" altLang="pt-BR" sz="1800" b="0" dirty="0">
                <a:latin typeface="Arial" charset="0"/>
              </a:rPr>
              <a:t>x</a:t>
            </a:r>
            <a:r>
              <a:rPr lang="pt-BR" altLang="pt-BR" sz="2800" b="0" dirty="0">
                <a:latin typeface="Arial" charset="0"/>
              </a:rPr>
              <a:t> (h</a:t>
            </a:r>
            <a:r>
              <a:rPr lang="pt-BR" altLang="pt-BR" sz="2800" b="0" baseline="-25000" dirty="0">
                <a:latin typeface="Arial" charset="0"/>
              </a:rPr>
              <a:t>4’</a:t>
            </a:r>
            <a:r>
              <a:rPr lang="pt-BR" altLang="pt-BR" sz="2800" b="0" dirty="0">
                <a:latin typeface="Arial" charset="0"/>
              </a:rPr>
              <a:t> – h</a:t>
            </a:r>
            <a:r>
              <a:rPr lang="pt-BR" altLang="pt-BR" sz="2800" b="0" baseline="-25000" dirty="0">
                <a:latin typeface="Arial" charset="0"/>
              </a:rPr>
              <a:t>4</a:t>
            </a:r>
            <a:r>
              <a:rPr lang="pt-BR" altLang="pt-BR" sz="2800" b="0" dirty="0">
                <a:latin typeface="Arial" charset="0"/>
              </a:rPr>
              <a:t>) (kg/s </a:t>
            </a:r>
            <a:r>
              <a:rPr lang="pt-BR" altLang="pt-BR" sz="1800" b="0" dirty="0">
                <a:latin typeface="Arial" charset="0"/>
              </a:rPr>
              <a:t>x</a:t>
            </a:r>
            <a:r>
              <a:rPr lang="pt-BR" altLang="pt-BR" sz="2800" b="0" dirty="0">
                <a:latin typeface="Arial" charset="0"/>
              </a:rPr>
              <a:t> </a:t>
            </a:r>
            <a:r>
              <a:rPr lang="pt-BR" altLang="pt-BR" sz="2800" b="0" dirty="0" err="1">
                <a:latin typeface="Arial" charset="0"/>
              </a:rPr>
              <a:t>kJ</a:t>
            </a:r>
            <a:r>
              <a:rPr lang="pt-BR" altLang="pt-BR" sz="2800" b="0" dirty="0">
                <a:latin typeface="Arial" charset="0"/>
              </a:rPr>
              <a:t>/kg = kW)</a:t>
            </a:r>
          </a:p>
          <a:p>
            <a:pPr algn="just">
              <a:lnSpc>
                <a:spcPct val="80000"/>
              </a:lnSpc>
              <a:buClr>
                <a:srgbClr val="3D06B8"/>
              </a:buClr>
              <a:buSzPct val="50000"/>
              <a:buFont typeface="Monotype Sorts" pitchFamily="2" charset="2"/>
              <a:buNone/>
            </a:pPr>
            <a:endParaRPr lang="pt-BR" altLang="pt-BR" sz="2800" b="0" dirty="0">
              <a:solidFill>
                <a:srgbClr val="000066"/>
              </a:solidFill>
              <a:latin typeface="Arial" charset="0"/>
            </a:endParaRPr>
          </a:p>
          <a:p>
            <a:pPr algn="just">
              <a:lnSpc>
                <a:spcPct val="80000"/>
              </a:lnSpc>
              <a:buClr>
                <a:srgbClr val="3D06B8"/>
              </a:buClr>
              <a:buSzPct val="50000"/>
              <a:buFont typeface="Monotype Sorts" pitchFamily="2" charset="2"/>
              <a:buChar char="n"/>
            </a:pPr>
            <a:r>
              <a:rPr lang="pt-BR" altLang="pt-BR" sz="2800" b="0" dirty="0">
                <a:solidFill>
                  <a:srgbClr val="000066"/>
                </a:solidFill>
                <a:latin typeface="Arial" charset="0"/>
              </a:rPr>
              <a:t>Potência Absorvida:</a:t>
            </a:r>
          </a:p>
          <a:p>
            <a:pPr algn="just">
              <a:lnSpc>
                <a:spcPct val="150000"/>
              </a:lnSpc>
              <a:buFont typeface="Monotype Sorts" pitchFamily="2" charset="2"/>
              <a:buNone/>
            </a:pPr>
            <a:r>
              <a:rPr lang="pt-BR" altLang="pt-BR" sz="2800" b="0" dirty="0">
                <a:solidFill>
                  <a:srgbClr val="000066"/>
                </a:solidFill>
                <a:latin typeface="Arial" charset="0"/>
              </a:rPr>
              <a:t> 		</a:t>
            </a:r>
            <a:r>
              <a:rPr lang="pt-BR" altLang="pt-BR" sz="2800" b="0" dirty="0" err="1">
                <a:latin typeface="Arial" charset="0"/>
              </a:rPr>
              <a:t>W</a:t>
            </a:r>
            <a:r>
              <a:rPr lang="pt-BR" altLang="pt-BR" sz="2800" b="0" baseline="-25000" dirty="0" err="1">
                <a:latin typeface="Arial" charset="0"/>
              </a:rPr>
              <a:t>cp</a:t>
            </a:r>
            <a:r>
              <a:rPr lang="pt-BR" altLang="pt-BR" sz="2800" b="0" dirty="0">
                <a:latin typeface="Arial" charset="0"/>
              </a:rPr>
              <a:t> = </a:t>
            </a:r>
            <a:r>
              <a:rPr lang="pt-BR" altLang="pt-BR" sz="2800" b="0" dirty="0" err="1">
                <a:latin typeface="Arial" charset="0"/>
              </a:rPr>
              <a:t>m</a:t>
            </a:r>
            <a:r>
              <a:rPr lang="pt-BR" altLang="pt-BR" sz="2800" b="0" baseline="-25000" dirty="0" err="1">
                <a:latin typeface="Arial" charset="0"/>
              </a:rPr>
              <a:t>Ref</a:t>
            </a:r>
            <a:r>
              <a:rPr lang="pt-BR" altLang="pt-BR" sz="2800" b="0" dirty="0">
                <a:latin typeface="Arial" charset="0"/>
              </a:rPr>
              <a:t> </a:t>
            </a:r>
            <a:r>
              <a:rPr lang="pt-BR" altLang="pt-BR" sz="1800" b="0" dirty="0">
                <a:latin typeface="Arial" charset="0"/>
              </a:rPr>
              <a:t>x</a:t>
            </a:r>
            <a:r>
              <a:rPr lang="pt-BR" altLang="pt-BR" sz="2800" b="0" dirty="0">
                <a:latin typeface="Arial" charset="0"/>
              </a:rPr>
              <a:t> (h</a:t>
            </a:r>
            <a:r>
              <a:rPr lang="pt-BR" altLang="pt-BR" sz="2800" b="0" baseline="-25000" dirty="0">
                <a:latin typeface="Arial" charset="0"/>
              </a:rPr>
              <a:t>2</a:t>
            </a:r>
            <a:r>
              <a:rPr lang="pt-BR" altLang="pt-BR" sz="2800" b="0" dirty="0">
                <a:latin typeface="Arial" charset="0"/>
              </a:rPr>
              <a:t> – h</a:t>
            </a:r>
            <a:r>
              <a:rPr lang="pt-BR" altLang="pt-BR" sz="2800" b="0" baseline="-25000" dirty="0">
                <a:latin typeface="Arial" charset="0"/>
              </a:rPr>
              <a:t>1</a:t>
            </a:r>
            <a:r>
              <a:rPr lang="pt-BR" altLang="pt-BR" sz="2800" b="0" dirty="0">
                <a:latin typeface="Arial" charset="0"/>
              </a:rPr>
              <a:t>) (kg/s </a:t>
            </a:r>
            <a:r>
              <a:rPr lang="pt-BR" altLang="pt-BR" sz="1800" b="0" dirty="0">
                <a:latin typeface="Arial" charset="0"/>
              </a:rPr>
              <a:t>x</a:t>
            </a:r>
            <a:r>
              <a:rPr lang="pt-BR" altLang="pt-BR" sz="2800" b="0" dirty="0">
                <a:latin typeface="Arial" charset="0"/>
              </a:rPr>
              <a:t> </a:t>
            </a:r>
            <a:r>
              <a:rPr lang="pt-BR" altLang="pt-BR" sz="2800" b="0" dirty="0" err="1">
                <a:latin typeface="Arial" charset="0"/>
              </a:rPr>
              <a:t>kJ</a:t>
            </a:r>
            <a:r>
              <a:rPr lang="pt-BR" altLang="pt-BR" sz="2800" b="0" dirty="0">
                <a:latin typeface="Arial" charset="0"/>
              </a:rPr>
              <a:t>/kg = kW)</a:t>
            </a:r>
          </a:p>
          <a:p>
            <a:pPr algn="just">
              <a:lnSpc>
                <a:spcPct val="120000"/>
              </a:lnSpc>
              <a:buFont typeface="Monotype Sorts" pitchFamily="2" charset="2"/>
              <a:buNone/>
            </a:pPr>
            <a:endParaRPr lang="pt-BR" altLang="pt-BR" sz="2800" b="0" dirty="0">
              <a:solidFill>
                <a:srgbClr val="000066"/>
              </a:solidFill>
              <a:latin typeface="Arial" charset="0"/>
            </a:endParaRPr>
          </a:p>
          <a:p>
            <a:pPr algn="just">
              <a:lnSpc>
                <a:spcPct val="80000"/>
              </a:lnSpc>
              <a:buClr>
                <a:srgbClr val="3D06B8"/>
              </a:buClr>
              <a:buSzPct val="50000"/>
              <a:buFont typeface="Monotype Sorts" pitchFamily="2" charset="2"/>
              <a:buChar char="n"/>
            </a:pPr>
            <a:r>
              <a:rPr lang="pt-BR" altLang="pt-BR" sz="2800" b="0" dirty="0">
                <a:solidFill>
                  <a:srgbClr val="000066"/>
                </a:solidFill>
                <a:latin typeface="Arial" charset="0"/>
              </a:rPr>
              <a:t>Calor Rejeitado:</a:t>
            </a:r>
          </a:p>
          <a:p>
            <a:pPr algn="just">
              <a:lnSpc>
                <a:spcPct val="80000"/>
              </a:lnSpc>
              <a:buFont typeface="Monotype Sorts" pitchFamily="2" charset="2"/>
              <a:buNone/>
            </a:pPr>
            <a:r>
              <a:rPr lang="pt-BR" altLang="pt-BR" sz="2800" b="0" dirty="0">
                <a:solidFill>
                  <a:srgbClr val="000066"/>
                </a:solidFill>
                <a:latin typeface="Arial" charset="0"/>
              </a:rPr>
              <a:t> 		</a:t>
            </a:r>
            <a:r>
              <a:rPr lang="pt-BR" altLang="pt-BR" sz="2800" b="0" dirty="0" err="1">
                <a:latin typeface="Arial" charset="0"/>
              </a:rPr>
              <a:t>Q</a:t>
            </a:r>
            <a:r>
              <a:rPr lang="pt-BR" altLang="pt-BR" sz="2800" b="0" baseline="-25000" dirty="0" err="1">
                <a:latin typeface="Arial" charset="0"/>
              </a:rPr>
              <a:t>cd</a:t>
            </a:r>
            <a:r>
              <a:rPr lang="pt-BR" altLang="pt-BR" sz="2800" b="0" dirty="0">
                <a:latin typeface="Arial" charset="0"/>
              </a:rPr>
              <a:t> = </a:t>
            </a:r>
            <a:r>
              <a:rPr lang="pt-BR" altLang="pt-BR" sz="2800" b="0" dirty="0" err="1">
                <a:latin typeface="Arial" charset="0"/>
              </a:rPr>
              <a:t>m</a:t>
            </a:r>
            <a:r>
              <a:rPr lang="pt-BR" altLang="pt-BR" sz="2800" b="0" baseline="-25000" dirty="0" err="1">
                <a:latin typeface="Arial" charset="0"/>
              </a:rPr>
              <a:t>Ref</a:t>
            </a:r>
            <a:r>
              <a:rPr lang="pt-BR" altLang="pt-BR" sz="2800" b="0" dirty="0">
                <a:latin typeface="Arial" charset="0"/>
              </a:rPr>
              <a:t> </a:t>
            </a:r>
            <a:r>
              <a:rPr lang="pt-BR" altLang="pt-BR" sz="1800" b="0" dirty="0">
                <a:latin typeface="Arial" charset="0"/>
              </a:rPr>
              <a:t>x</a:t>
            </a:r>
            <a:r>
              <a:rPr lang="pt-BR" altLang="pt-BR" sz="2800" b="0" dirty="0">
                <a:latin typeface="Arial" charset="0"/>
              </a:rPr>
              <a:t> (h</a:t>
            </a:r>
            <a:r>
              <a:rPr lang="pt-BR" altLang="pt-BR" sz="2800" b="0" baseline="-25000" dirty="0">
                <a:latin typeface="Arial" charset="0"/>
              </a:rPr>
              <a:t>2</a:t>
            </a:r>
            <a:r>
              <a:rPr lang="pt-BR" altLang="pt-BR" sz="2800" b="0" dirty="0">
                <a:latin typeface="Arial" charset="0"/>
              </a:rPr>
              <a:t> – h</a:t>
            </a:r>
            <a:r>
              <a:rPr lang="pt-BR" altLang="pt-BR" sz="2800" b="0" baseline="-25000" dirty="0">
                <a:latin typeface="Arial" charset="0"/>
              </a:rPr>
              <a:t>3</a:t>
            </a:r>
            <a:r>
              <a:rPr lang="pt-BR" altLang="pt-BR" sz="2800" b="0" dirty="0">
                <a:latin typeface="Arial" charset="0"/>
              </a:rPr>
              <a:t>) (kg/s </a:t>
            </a:r>
            <a:r>
              <a:rPr lang="pt-BR" altLang="pt-BR" sz="1800" b="0" dirty="0">
                <a:latin typeface="Arial" charset="0"/>
              </a:rPr>
              <a:t>x</a:t>
            </a:r>
            <a:r>
              <a:rPr lang="pt-BR" altLang="pt-BR" sz="2800" b="0" dirty="0">
                <a:latin typeface="Arial" charset="0"/>
              </a:rPr>
              <a:t> </a:t>
            </a:r>
            <a:r>
              <a:rPr lang="pt-BR" altLang="pt-BR" sz="2800" b="0" dirty="0" err="1">
                <a:latin typeface="Arial" charset="0"/>
              </a:rPr>
              <a:t>kJ</a:t>
            </a:r>
            <a:r>
              <a:rPr lang="pt-BR" altLang="pt-BR" sz="2800" b="0" dirty="0">
                <a:latin typeface="Arial" charset="0"/>
              </a:rPr>
              <a:t>/kg = kW)</a:t>
            </a:r>
          </a:p>
          <a:p>
            <a:pPr algn="just">
              <a:lnSpc>
                <a:spcPct val="80000"/>
              </a:lnSpc>
              <a:buFont typeface="Monotype Sorts" pitchFamily="2" charset="2"/>
              <a:buNone/>
            </a:pPr>
            <a:endParaRPr lang="pt-BR" altLang="pt-BR" sz="2800" b="0" dirty="0">
              <a:solidFill>
                <a:srgbClr val="000066"/>
              </a:solidFill>
              <a:latin typeface="Arial" charset="0"/>
            </a:endParaRPr>
          </a:p>
          <a:p>
            <a:pPr algn="just">
              <a:lnSpc>
                <a:spcPct val="80000"/>
              </a:lnSpc>
              <a:buFont typeface="Monotype Sorts" pitchFamily="2" charset="2"/>
              <a:buNone/>
            </a:pPr>
            <a:r>
              <a:rPr lang="pt-BR" altLang="pt-BR" sz="2800" b="0" dirty="0">
                <a:solidFill>
                  <a:srgbClr val="000066"/>
                </a:solidFill>
                <a:latin typeface="Arial" charset="0"/>
              </a:rPr>
              <a:t> </a:t>
            </a:r>
          </a:p>
        </p:txBody>
      </p:sp>
    </p:spTree>
    <p:extLst>
      <p:ext uri="{BB962C8B-B14F-4D97-AF65-F5344CB8AC3E}">
        <p14:creationId xmlns:p14="http://schemas.microsoft.com/office/powerpoint/2010/main" val="335625242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620713" y="228600"/>
            <a:ext cx="82915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1pPr>
            <a:lvl2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2pPr>
            <a:lvl3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3pPr>
            <a:lvl4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4pPr>
            <a:lvl5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5pPr>
            <a:lvl6pPr marL="4572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6pPr>
            <a:lvl7pPr marL="9144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7pPr>
            <a:lvl8pPr marL="13716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8pPr>
            <a:lvl9pPr marL="18288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9pPr>
          </a:lstStyle>
          <a:p>
            <a:r>
              <a:rPr lang="en-US" altLang="pt-BR" sz="3100" b="0" i="0" dirty="0" err="1">
                <a:solidFill>
                  <a:srgbClr val="000099"/>
                </a:solidFill>
                <a:effectLst/>
              </a:rPr>
              <a:t>Diagrama</a:t>
            </a:r>
            <a:r>
              <a:rPr lang="en-US" altLang="pt-BR" sz="3100" b="0" i="0" dirty="0">
                <a:solidFill>
                  <a:srgbClr val="000099"/>
                </a:solidFill>
                <a:effectLst/>
              </a:rPr>
              <a:t> </a:t>
            </a:r>
            <a:r>
              <a:rPr lang="en-US" altLang="pt-BR" sz="3100" b="0" i="0" dirty="0" err="1" smtClean="0">
                <a:solidFill>
                  <a:srgbClr val="000099"/>
                </a:solidFill>
                <a:effectLst/>
              </a:rPr>
              <a:t>Pressão</a:t>
            </a:r>
            <a:r>
              <a:rPr lang="en-US" altLang="pt-BR" sz="3100" b="0" i="0" dirty="0" smtClean="0">
                <a:solidFill>
                  <a:srgbClr val="000099"/>
                </a:solidFill>
                <a:effectLst/>
              </a:rPr>
              <a:t> x </a:t>
            </a:r>
            <a:r>
              <a:rPr lang="en-US" altLang="pt-BR" sz="3100" b="0" i="0" dirty="0" err="1" smtClean="0">
                <a:solidFill>
                  <a:srgbClr val="000099"/>
                </a:solidFill>
                <a:effectLst/>
              </a:rPr>
              <a:t>Entalpia</a:t>
            </a:r>
            <a:r>
              <a:rPr lang="en-US" altLang="pt-BR" sz="3100" b="0" i="0" dirty="0" smtClean="0">
                <a:solidFill>
                  <a:srgbClr val="000099"/>
                </a:solidFill>
                <a:effectLst/>
              </a:rPr>
              <a:t> </a:t>
            </a:r>
            <a:r>
              <a:rPr lang="en-US" altLang="pt-BR" sz="3100" b="0" i="0" dirty="0">
                <a:solidFill>
                  <a:srgbClr val="000099"/>
                </a:solidFill>
                <a:effectLst/>
              </a:rPr>
              <a:t>(P x h)</a:t>
            </a:r>
          </a:p>
        </p:txBody>
      </p:sp>
      <p:grpSp>
        <p:nvGrpSpPr>
          <p:cNvPr id="373785" name="Group 25"/>
          <p:cNvGrpSpPr>
            <a:grpSpLocks/>
          </p:cNvGrpSpPr>
          <p:nvPr/>
        </p:nvGrpSpPr>
        <p:grpSpPr bwMode="auto">
          <a:xfrm>
            <a:off x="533400" y="1219200"/>
            <a:ext cx="8285163" cy="5160963"/>
            <a:chOff x="336" y="768"/>
            <a:chExt cx="5219" cy="3251"/>
          </a:xfrm>
        </p:grpSpPr>
        <p:sp>
          <p:nvSpPr>
            <p:cNvPr id="373779" name="Text Box 19"/>
            <p:cNvSpPr txBox="1">
              <a:spLocks noChangeArrowheads="1"/>
            </p:cNvSpPr>
            <p:nvPr/>
          </p:nvSpPr>
          <p:spPr bwMode="auto">
            <a:xfrm>
              <a:off x="336" y="2832"/>
              <a:ext cx="1008" cy="5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r">
                <a:lnSpc>
                  <a:spcPct val="90000"/>
                </a:lnSpc>
              </a:pPr>
              <a:r>
                <a:rPr lang="en-US" altLang="pt-BR" sz="1800" b="1">
                  <a:latin typeface="Arial Narrow" panose="020B0606020202030204" pitchFamily="34" charset="0"/>
                </a:rPr>
                <a:t>Linha de Temperatura Constante</a:t>
              </a:r>
            </a:p>
          </p:txBody>
        </p:sp>
        <p:pic>
          <p:nvPicPr>
            <p:cNvPr id="373766" name="Picture 6" descr="grid"/>
            <p:cNvPicPr>
              <a:picLocks noChangeAspect="1" noChangeArrowheads="1"/>
            </p:cNvPicPr>
            <p:nvPr/>
          </p:nvPicPr>
          <p:blipFill>
            <a:blip r:embed="rId3">
              <a:extLst>
                <a:ext uri="{28A0092B-C50C-407E-A947-70E740481C1C}">
                  <a14:useLocalDpi xmlns:a14="http://schemas.microsoft.com/office/drawing/2010/main" val="0"/>
                </a:ext>
              </a:extLst>
            </a:blip>
            <a:srcRect l="17061" t="35501" r="43445" b="15843"/>
            <a:stretch>
              <a:fillRect/>
            </a:stretch>
          </p:blipFill>
          <p:spPr bwMode="auto">
            <a:xfrm>
              <a:off x="1195" y="1091"/>
              <a:ext cx="3331" cy="2715"/>
            </a:xfrm>
            <a:prstGeom prst="rect">
              <a:avLst/>
            </a:prstGeom>
            <a:noFill/>
            <a:extLst>
              <a:ext uri="{909E8E84-426E-40DD-AFC4-6F175D3DCCD1}">
                <a14:hiddenFill xmlns:a14="http://schemas.microsoft.com/office/drawing/2010/main">
                  <a:solidFill>
                    <a:srgbClr val="FFFFFF"/>
                  </a:solidFill>
                </a14:hiddenFill>
              </a:ext>
            </a:extLst>
          </p:spPr>
        </p:pic>
        <p:sp>
          <p:nvSpPr>
            <p:cNvPr id="373767" name="Freeform 7"/>
            <p:cNvSpPr>
              <a:spLocks/>
            </p:cNvSpPr>
            <p:nvPr/>
          </p:nvSpPr>
          <p:spPr bwMode="auto">
            <a:xfrm>
              <a:off x="1733" y="1318"/>
              <a:ext cx="2261" cy="2413"/>
            </a:xfrm>
            <a:custGeom>
              <a:avLst/>
              <a:gdLst>
                <a:gd name="T0" fmla="*/ 0 w 2018"/>
                <a:gd name="T1" fmla="*/ 2108 h 2108"/>
                <a:gd name="T2" fmla="*/ 552 w 2018"/>
                <a:gd name="T3" fmla="*/ 884 h 2108"/>
                <a:gd name="T4" fmla="*/ 783 w 2018"/>
                <a:gd name="T5" fmla="*/ 438 h 2108"/>
                <a:gd name="T6" fmla="*/ 1032 w 2018"/>
                <a:gd name="T7" fmla="*/ 164 h 2108"/>
                <a:gd name="T8" fmla="*/ 1522 w 2018"/>
                <a:gd name="T9" fmla="*/ 6 h 2108"/>
                <a:gd name="T10" fmla="*/ 1944 w 2018"/>
                <a:gd name="T11" fmla="*/ 198 h 2108"/>
                <a:gd name="T12" fmla="*/ 1968 w 2018"/>
                <a:gd name="T13" fmla="*/ 654 h 2108"/>
                <a:gd name="T14" fmla="*/ 1704 w 2018"/>
                <a:gd name="T15" fmla="*/ 1700 h 2108"/>
                <a:gd name="T16" fmla="*/ 1608 w 2018"/>
                <a:gd name="T17" fmla="*/ 2108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2108">
                  <a:moveTo>
                    <a:pt x="0" y="2108"/>
                  </a:moveTo>
                  <a:cubicBezTo>
                    <a:pt x="211" y="1635"/>
                    <a:pt x="422" y="1162"/>
                    <a:pt x="552" y="884"/>
                  </a:cubicBezTo>
                  <a:cubicBezTo>
                    <a:pt x="682" y="606"/>
                    <a:pt x="703" y="558"/>
                    <a:pt x="783" y="438"/>
                  </a:cubicBezTo>
                  <a:cubicBezTo>
                    <a:pt x="863" y="318"/>
                    <a:pt x="909" y="236"/>
                    <a:pt x="1032" y="164"/>
                  </a:cubicBezTo>
                  <a:cubicBezTo>
                    <a:pt x="1155" y="92"/>
                    <a:pt x="1370" y="0"/>
                    <a:pt x="1522" y="6"/>
                  </a:cubicBezTo>
                  <a:cubicBezTo>
                    <a:pt x="1674" y="12"/>
                    <a:pt x="1870" y="90"/>
                    <a:pt x="1944" y="198"/>
                  </a:cubicBezTo>
                  <a:cubicBezTo>
                    <a:pt x="2018" y="306"/>
                    <a:pt x="2008" y="404"/>
                    <a:pt x="1968" y="654"/>
                  </a:cubicBezTo>
                  <a:cubicBezTo>
                    <a:pt x="1928" y="904"/>
                    <a:pt x="1764" y="1458"/>
                    <a:pt x="1704" y="1700"/>
                  </a:cubicBezTo>
                  <a:cubicBezTo>
                    <a:pt x="1644" y="1942"/>
                    <a:pt x="1626" y="2025"/>
                    <a:pt x="1608" y="2108"/>
                  </a:cubicBezTo>
                </a:path>
              </a:pathLst>
            </a:custGeom>
            <a:noFill/>
            <a:ln w="57150" cap="flat" cmpd="sng">
              <a:solidFill>
                <a:srgbClr val="CF0E30"/>
              </a:solidFill>
              <a:prstDash val="solid"/>
              <a:round/>
              <a:headEnd type="none" w="med" len="med"/>
              <a:tailEnd type="none" w="med" len="med"/>
            </a:ln>
            <a:effectLst>
              <a:outerShdw dist="12700" dir="5400000" algn="ctr" rotWithShape="0">
                <a:schemeClr val="folHlink"/>
              </a:outerShdw>
            </a:effectLst>
            <a:extLst>
              <a:ext uri="{909E8E84-426E-40DD-AFC4-6F175D3DCCD1}">
                <a14:hiddenFill xmlns:a14="http://schemas.microsoft.com/office/drawing/2010/main">
                  <a:solidFill>
                    <a:schemeClr val="bg1"/>
                  </a:solidFill>
                </a14:hiddenFill>
              </a:ext>
            </a:extLst>
          </p:spPr>
          <p:txBody>
            <a:bodyPr lIns="0" tIns="25400" rIns="0" bIns="25400" anchor="ctr">
              <a:spAutoFit/>
            </a:bodyPr>
            <a:lstStyle/>
            <a:p>
              <a:endParaRPr lang="pt-BR"/>
            </a:p>
          </p:txBody>
        </p:sp>
        <p:sp>
          <p:nvSpPr>
            <p:cNvPr id="373768" name="Text Box 8"/>
            <p:cNvSpPr txBox="1">
              <a:spLocks noChangeArrowheads="1"/>
            </p:cNvSpPr>
            <p:nvPr/>
          </p:nvSpPr>
          <p:spPr bwMode="auto">
            <a:xfrm rot="-21600000">
              <a:off x="2375" y="3734"/>
              <a:ext cx="1054"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spcBef>
                  <a:spcPct val="50000"/>
                </a:spcBef>
              </a:pPr>
              <a:r>
                <a:rPr lang="en-US" altLang="pt-BR" sz="2400" b="1">
                  <a:latin typeface="Arial Narrow" panose="020B0606020202030204" pitchFamily="34" charset="0"/>
                </a:rPr>
                <a:t>Entalpia</a:t>
              </a:r>
            </a:p>
          </p:txBody>
        </p:sp>
        <p:sp>
          <p:nvSpPr>
            <p:cNvPr id="373769" name="Text Box 9"/>
            <p:cNvSpPr txBox="1">
              <a:spLocks noChangeArrowheads="1"/>
            </p:cNvSpPr>
            <p:nvPr/>
          </p:nvSpPr>
          <p:spPr bwMode="auto">
            <a:xfrm rot="-5400000">
              <a:off x="623" y="2251"/>
              <a:ext cx="905"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spcBef>
                  <a:spcPct val="50000"/>
                </a:spcBef>
              </a:pPr>
              <a:r>
                <a:rPr lang="en-US" altLang="pt-BR" sz="2400" b="1">
                  <a:latin typeface="Arial Narrow" panose="020B0606020202030204" pitchFamily="34" charset="0"/>
                </a:rPr>
                <a:t>Pressão</a:t>
              </a:r>
            </a:p>
          </p:txBody>
        </p:sp>
        <p:sp>
          <p:nvSpPr>
            <p:cNvPr id="373770" name="Text Box 10"/>
            <p:cNvSpPr txBox="1">
              <a:spLocks noChangeArrowheads="1"/>
            </p:cNvSpPr>
            <p:nvPr/>
          </p:nvSpPr>
          <p:spPr bwMode="auto">
            <a:xfrm>
              <a:off x="1344" y="1793"/>
              <a:ext cx="791" cy="34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nchorCtr="1">
              <a:spAutoFit/>
            </a:bodyPr>
            <a:lstStyle/>
            <a:p>
              <a:pPr algn="r">
                <a:lnSpc>
                  <a:spcPct val="90000"/>
                </a:lnSpc>
              </a:pPr>
              <a:r>
                <a:rPr lang="en-US" altLang="pt-BR" sz="1800" b="1">
                  <a:solidFill>
                    <a:schemeClr val="accent1"/>
                  </a:solidFill>
                  <a:latin typeface="Arial Narrow" panose="020B0606020202030204" pitchFamily="34" charset="0"/>
                </a:rPr>
                <a:t>Líquido Subresfriado</a:t>
              </a:r>
            </a:p>
          </p:txBody>
        </p:sp>
        <p:sp>
          <p:nvSpPr>
            <p:cNvPr id="373771" name="Text Box 11"/>
            <p:cNvSpPr txBox="1">
              <a:spLocks noChangeArrowheads="1"/>
            </p:cNvSpPr>
            <p:nvPr/>
          </p:nvSpPr>
          <p:spPr bwMode="auto">
            <a:xfrm>
              <a:off x="2720" y="1816"/>
              <a:ext cx="900" cy="65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nchorCtr="1">
              <a:spAutoFit/>
            </a:bodyPr>
            <a:lstStyle/>
            <a:p>
              <a:pPr algn="l">
                <a:lnSpc>
                  <a:spcPct val="90000"/>
                </a:lnSpc>
              </a:pPr>
              <a:r>
                <a:rPr lang="en-US" altLang="pt-BR" sz="2400" b="1" dirty="0" err="1">
                  <a:solidFill>
                    <a:schemeClr val="tx2"/>
                  </a:solidFill>
                  <a:latin typeface="Arial Narrow" panose="020B0606020202030204" pitchFamily="34" charset="0"/>
                </a:rPr>
                <a:t>Mistura</a:t>
              </a:r>
              <a:r>
                <a:rPr lang="en-US" altLang="pt-BR" sz="2400" b="1" dirty="0">
                  <a:solidFill>
                    <a:schemeClr val="tx2"/>
                  </a:solidFill>
                  <a:latin typeface="Arial Narrow" panose="020B0606020202030204" pitchFamily="34" charset="0"/>
                </a:rPr>
                <a:t> de </a:t>
              </a:r>
              <a:r>
                <a:rPr lang="en-US" altLang="pt-BR" sz="2400" b="1" dirty="0" err="1">
                  <a:solidFill>
                    <a:schemeClr val="tx2"/>
                  </a:solidFill>
                  <a:latin typeface="Arial Narrow" panose="020B0606020202030204" pitchFamily="34" charset="0"/>
                </a:rPr>
                <a:t>Líquido</a:t>
              </a:r>
              <a:r>
                <a:rPr lang="en-US" altLang="pt-BR" sz="2400" b="1" dirty="0">
                  <a:solidFill>
                    <a:schemeClr val="tx2"/>
                  </a:solidFill>
                  <a:latin typeface="Arial Narrow" panose="020B0606020202030204" pitchFamily="34" charset="0"/>
                </a:rPr>
                <a:t> e  Vapor</a:t>
              </a:r>
            </a:p>
          </p:txBody>
        </p:sp>
        <p:sp>
          <p:nvSpPr>
            <p:cNvPr id="373772" name="Text Box 12"/>
            <p:cNvSpPr txBox="1">
              <a:spLocks noChangeArrowheads="1"/>
            </p:cNvSpPr>
            <p:nvPr/>
          </p:nvSpPr>
          <p:spPr bwMode="auto">
            <a:xfrm>
              <a:off x="3923" y="2525"/>
              <a:ext cx="1211" cy="378"/>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90000"/>
                </a:lnSpc>
              </a:pPr>
              <a:r>
                <a:rPr lang="en-US" altLang="pt-BR" sz="2000" b="1">
                  <a:solidFill>
                    <a:srgbClr val="0000CC"/>
                  </a:solidFill>
                  <a:latin typeface="Arial Narrow" panose="020B0606020202030204" pitchFamily="34" charset="0"/>
                </a:rPr>
                <a:t>Vapor Superaquecido</a:t>
              </a:r>
            </a:p>
          </p:txBody>
        </p:sp>
        <p:sp>
          <p:nvSpPr>
            <p:cNvPr id="373773" name="Text Box 13"/>
            <p:cNvSpPr txBox="1">
              <a:spLocks noChangeArrowheads="1"/>
            </p:cNvSpPr>
            <p:nvPr/>
          </p:nvSpPr>
          <p:spPr bwMode="auto">
            <a:xfrm>
              <a:off x="4383" y="1680"/>
              <a:ext cx="1172" cy="44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90000"/>
                </a:lnSpc>
              </a:pPr>
              <a:r>
                <a:rPr lang="en-US" altLang="pt-BR" sz="2400" b="1">
                  <a:latin typeface="Arial Narrow" panose="020B0606020202030204" pitchFamily="34" charset="0"/>
                </a:rPr>
                <a:t>Linha de </a:t>
              </a:r>
            </a:p>
            <a:p>
              <a:pPr algn="l">
                <a:lnSpc>
                  <a:spcPct val="90000"/>
                </a:lnSpc>
              </a:pPr>
              <a:r>
                <a:rPr lang="en-US" altLang="pt-BR" sz="2400" b="1">
                  <a:latin typeface="Arial Narrow" panose="020B0606020202030204" pitchFamily="34" charset="0"/>
                </a:rPr>
                <a:t>Vapor Saturado</a:t>
              </a:r>
            </a:p>
          </p:txBody>
        </p:sp>
        <p:sp>
          <p:nvSpPr>
            <p:cNvPr id="373774" name="Line 14"/>
            <p:cNvSpPr>
              <a:spLocks noChangeShapeType="1"/>
            </p:cNvSpPr>
            <p:nvPr/>
          </p:nvSpPr>
          <p:spPr bwMode="auto">
            <a:xfrm flipH="1" flipV="1">
              <a:off x="3995" y="1817"/>
              <a:ext cx="373" cy="7"/>
            </a:xfrm>
            <a:prstGeom prst="line">
              <a:avLst/>
            </a:prstGeom>
            <a:noFill/>
            <a:ln w="25400">
              <a:solidFill>
                <a:srgbClr val="FF0000"/>
              </a:solidFill>
              <a:round/>
              <a:headEnd/>
              <a:tailEnd type="triangle" w="med" len="me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73775" name="Line 15"/>
            <p:cNvSpPr>
              <a:spLocks noChangeShapeType="1"/>
            </p:cNvSpPr>
            <p:nvPr/>
          </p:nvSpPr>
          <p:spPr bwMode="auto">
            <a:xfrm rot="5400000">
              <a:off x="1433" y="2037"/>
              <a:ext cx="1429" cy="0"/>
            </a:xfrm>
            <a:prstGeom prst="line">
              <a:avLst/>
            </a:prstGeom>
            <a:noFill/>
            <a:ln w="38100">
              <a:solidFill>
                <a:schemeClr val="tx2"/>
              </a:solidFill>
              <a:prstDash val="dash"/>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73776" name="Freeform 16"/>
            <p:cNvSpPr>
              <a:spLocks/>
            </p:cNvSpPr>
            <p:nvPr/>
          </p:nvSpPr>
          <p:spPr bwMode="auto">
            <a:xfrm>
              <a:off x="3772" y="2767"/>
              <a:ext cx="172" cy="961"/>
            </a:xfrm>
            <a:custGeom>
              <a:avLst/>
              <a:gdLst>
                <a:gd name="T0" fmla="*/ 0 w 248"/>
                <a:gd name="T1" fmla="*/ 0 h 702"/>
                <a:gd name="T2" fmla="*/ 94 w 248"/>
                <a:gd name="T3" fmla="*/ 154 h 702"/>
                <a:gd name="T4" fmla="*/ 188 w 248"/>
                <a:gd name="T5" fmla="*/ 402 h 702"/>
                <a:gd name="T6" fmla="*/ 248 w 248"/>
                <a:gd name="T7" fmla="*/ 702 h 702"/>
              </a:gdLst>
              <a:ahLst/>
              <a:cxnLst>
                <a:cxn ang="0">
                  <a:pos x="T0" y="T1"/>
                </a:cxn>
                <a:cxn ang="0">
                  <a:pos x="T2" y="T3"/>
                </a:cxn>
                <a:cxn ang="0">
                  <a:pos x="T4" y="T5"/>
                </a:cxn>
                <a:cxn ang="0">
                  <a:pos x="T6" y="T7"/>
                </a:cxn>
              </a:cxnLst>
              <a:rect l="0" t="0" r="r" b="b"/>
              <a:pathLst>
                <a:path w="248" h="702">
                  <a:moveTo>
                    <a:pt x="0" y="0"/>
                  </a:moveTo>
                  <a:lnTo>
                    <a:pt x="94" y="154"/>
                  </a:lnTo>
                  <a:lnTo>
                    <a:pt x="188" y="402"/>
                  </a:lnTo>
                  <a:lnTo>
                    <a:pt x="248" y="702"/>
                  </a:lnTo>
                </a:path>
              </a:pathLst>
            </a:custGeom>
            <a:noFill/>
            <a:ln w="38100">
              <a:solidFill>
                <a:schemeClr val="tx2"/>
              </a:solidFill>
              <a:prstDash val="dash"/>
              <a:round/>
              <a:headEnd/>
              <a:tailEnd/>
            </a:ln>
            <a:effectLst>
              <a:outerShdw dist="12700" dir="5400000" algn="ctr" rotWithShape="0">
                <a:schemeClr val="folHlink"/>
              </a:outerShdw>
            </a:effectLst>
            <a:extLst>
              <a:ext uri="{909E8E84-426E-40DD-AFC4-6F175D3DCCD1}">
                <a14:hiddenFill xmlns:a14="http://schemas.microsoft.com/office/drawing/2010/main">
                  <a:solidFill>
                    <a:srgbClr val="FFFFFF"/>
                  </a:solidFill>
                </a14:hiddenFill>
              </a:ext>
            </a:extLst>
          </p:spPr>
          <p:txBody>
            <a:bodyPr lIns="0" tIns="25400" rIns="0" bIns="25400" anchor="ctr">
              <a:spAutoFit/>
            </a:bodyPr>
            <a:lstStyle/>
            <a:p>
              <a:endParaRPr lang="pt-BR"/>
            </a:p>
          </p:txBody>
        </p:sp>
        <p:sp>
          <p:nvSpPr>
            <p:cNvPr id="373777" name="Line 17"/>
            <p:cNvSpPr>
              <a:spLocks noChangeShapeType="1"/>
            </p:cNvSpPr>
            <p:nvPr/>
          </p:nvSpPr>
          <p:spPr bwMode="auto">
            <a:xfrm>
              <a:off x="2151" y="2753"/>
              <a:ext cx="1621" cy="0"/>
            </a:xfrm>
            <a:prstGeom prst="line">
              <a:avLst/>
            </a:prstGeom>
            <a:noFill/>
            <a:ln w="38100">
              <a:solidFill>
                <a:schemeClr val="tx2"/>
              </a:solidFill>
              <a:prstDash val="dash"/>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73778" name="Freeform 18"/>
            <p:cNvSpPr>
              <a:spLocks/>
            </p:cNvSpPr>
            <p:nvPr/>
          </p:nvSpPr>
          <p:spPr bwMode="auto">
            <a:xfrm>
              <a:off x="1248" y="2544"/>
              <a:ext cx="865" cy="515"/>
            </a:xfrm>
            <a:custGeom>
              <a:avLst/>
              <a:gdLst>
                <a:gd name="T0" fmla="*/ 0 w 675"/>
                <a:gd name="T1" fmla="*/ 262 h 266"/>
                <a:gd name="T2" fmla="*/ 263 w 675"/>
                <a:gd name="T3" fmla="*/ 266 h 266"/>
                <a:gd name="T4" fmla="*/ 675 w 675"/>
                <a:gd name="T5" fmla="*/ 0 h 266"/>
              </a:gdLst>
              <a:ahLst/>
              <a:cxnLst>
                <a:cxn ang="0">
                  <a:pos x="T0" y="T1"/>
                </a:cxn>
                <a:cxn ang="0">
                  <a:pos x="T2" y="T3"/>
                </a:cxn>
                <a:cxn ang="0">
                  <a:pos x="T4" y="T5"/>
                </a:cxn>
              </a:cxnLst>
              <a:rect l="0" t="0" r="r" b="b"/>
              <a:pathLst>
                <a:path w="675" h="266">
                  <a:moveTo>
                    <a:pt x="0" y="262"/>
                  </a:moveTo>
                  <a:lnTo>
                    <a:pt x="263" y="266"/>
                  </a:lnTo>
                  <a:lnTo>
                    <a:pt x="675" y="0"/>
                  </a:lnTo>
                </a:path>
              </a:pathLst>
            </a:custGeom>
            <a:noFill/>
            <a:ln w="25400">
              <a:solidFill>
                <a:schemeClr val="tx1"/>
              </a:solidFill>
              <a:round/>
              <a:headEnd/>
              <a:tailEnd type="triangle" w="med" len="med"/>
            </a:ln>
            <a:effectLst>
              <a:outerShdw dist="12700" dir="5400000" algn="ctr" rotWithShape="0">
                <a:schemeClr val="folHlink"/>
              </a:outerShdw>
            </a:effectLst>
            <a:extLst>
              <a:ext uri="{909E8E84-426E-40DD-AFC4-6F175D3DCCD1}">
                <a14:hiddenFill xmlns:a14="http://schemas.microsoft.com/office/drawing/2010/main">
                  <a:solidFill>
                    <a:srgbClr val="FFFFFF"/>
                  </a:solidFill>
                </a14:hiddenFill>
              </a:ext>
            </a:extLst>
          </p:spPr>
          <p:txBody>
            <a:bodyPr lIns="0" tIns="25400" rIns="0" bIns="25400" anchor="ctr">
              <a:spAutoFit/>
            </a:bodyPr>
            <a:lstStyle/>
            <a:p>
              <a:endParaRPr lang="pt-BR"/>
            </a:p>
          </p:txBody>
        </p:sp>
        <p:sp>
          <p:nvSpPr>
            <p:cNvPr id="373780" name="Text Box 20"/>
            <p:cNvSpPr txBox="1">
              <a:spLocks noChangeArrowheads="1"/>
            </p:cNvSpPr>
            <p:nvPr/>
          </p:nvSpPr>
          <p:spPr bwMode="auto">
            <a:xfrm>
              <a:off x="2352" y="3024"/>
              <a:ext cx="1338" cy="44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90000"/>
                </a:lnSpc>
              </a:pPr>
              <a:r>
                <a:rPr lang="en-US" altLang="pt-BR" sz="2400" b="1">
                  <a:latin typeface="Arial Narrow" panose="020B0606020202030204" pitchFamily="34" charset="0"/>
                </a:rPr>
                <a:t>Linha de </a:t>
              </a:r>
            </a:p>
            <a:p>
              <a:pPr algn="l">
                <a:lnSpc>
                  <a:spcPct val="90000"/>
                </a:lnSpc>
              </a:pPr>
              <a:r>
                <a:rPr lang="en-US" altLang="pt-BR" sz="2400" b="1">
                  <a:latin typeface="Arial Narrow" panose="020B0606020202030204" pitchFamily="34" charset="0"/>
                </a:rPr>
                <a:t>Líquido Saturado </a:t>
              </a:r>
            </a:p>
          </p:txBody>
        </p:sp>
        <p:sp>
          <p:nvSpPr>
            <p:cNvPr id="373781" name="Line 21"/>
            <p:cNvSpPr>
              <a:spLocks noChangeShapeType="1"/>
            </p:cNvSpPr>
            <p:nvPr/>
          </p:nvSpPr>
          <p:spPr bwMode="auto">
            <a:xfrm flipH="1" flipV="1">
              <a:off x="2034" y="3120"/>
              <a:ext cx="318" cy="0"/>
            </a:xfrm>
            <a:prstGeom prst="line">
              <a:avLst/>
            </a:prstGeom>
            <a:noFill/>
            <a:ln w="25400">
              <a:solidFill>
                <a:srgbClr val="FF0000"/>
              </a:solidFill>
              <a:round/>
              <a:headEnd/>
              <a:tailEnd type="triangle" w="med" len="me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73782" name="Text Box 22"/>
            <p:cNvSpPr txBox="1">
              <a:spLocks noChangeArrowheads="1"/>
            </p:cNvSpPr>
            <p:nvPr/>
          </p:nvSpPr>
          <p:spPr bwMode="auto">
            <a:xfrm>
              <a:off x="2223" y="768"/>
              <a:ext cx="988" cy="23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90000"/>
                </a:lnSpc>
              </a:pPr>
              <a:r>
                <a:rPr lang="en-US" altLang="pt-BR" sz="2400" b="1">
                  <a:latin typeface="Arial Narrow" panose="020B0606020202030204" pitchFamily="34" charset="0"/>
                </a:rPr>
                <a:t>Ponto Crítico</a:t>
              </a:r>
            </a:p>
          </p:txBody>
        </p:sp>
        <p:sp>
          <p:nvSpPr>
            <p:cNvPr id="373783" name="Line 23"/>
            <p:cNvSpPr>
              <a:spLocks noChangeShapeType="1"/>
            </p:cNvSpPr>
            <p:nvPr/>
          </p:nvSpPr>
          <p:spPr bwMode="auto">
            <a:xfrm>
              <a:off x="3168" y="1008"/>
              <a:ext cx="288" cy="33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t-BR"/>
            </a:p>
          </p:txBody>
        </p:sp>
        <p:sp>
          <p:nvSpPr>
            <p:cNvPr id="373784" name="Text Box 24"/>
            <p:cNvSpPr txBox="1">
              <a:spLocks noChangeArrowheads="1"/>
            </p:cNvSpPr>
            <p:nvPr/>
          </p:nvSpPr>
          <p:spPr bwMode="auto">
            <a:xfrm>
              <a:off x="3456" y="1104"/>
              <a:ext cx="480" cy="20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90000"/>
                </a:lnSpc>
              </a:pPr>
              <a:r>
                <a:rPr lang="en-US" altLang="pt-BR" sz="2000" b="1">
                  <a:solidFill>
                    <a:srgbClr val="66FF33"/>
                  </a:solidFill>
                  <a:latin typeface="Arial Narrow" panose="020B0606020202030204" pitchFamily="34" charset="0"/>
                </a:rPr>
                <a:t>Gás</a:t>
              </a:r>
            </a:p>
          </p:txBody>
        </p:sp>
      </p:grpSp>
    </p:spTree>
    <p:extLst>
      <p:ext uri="{BB962C8B-B14F-4D97-AF65-F5344CB8AC3E}">
        <p14:creationId xmlns:p14="http://schemas.microsoft.com/office/powerpoint/2010/main" val="34187887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381000"/>
            <a:ext cx="8382000" cy="609600"/>
          </a:xfrm>
        </p:spPr>
        <p:txBody>
          <a:bodyPr/>
          <a:lstStyle/>
          <a:p>
            <a:r>
              <a:rPr lang="pt-BR" altLang="pt-BR" sz="3600" dirty="0">
                <a:solidFill>
                  <a:schemeClr val="tx1"/>
                </a:solidFill>
              </a:rPr>
              <a:t>Equações Básicas do </a:t>
            </a:r>
            <a:r>
              <a:rPr lang="pt-BR" altLang="pt-BR" sz="3600" dirty="0" smtClean="0">
                <a:solidFill>
                  <a:schemeClr val="tx1"/>
                </a:solidFill>
              </a:rPr>
              <a:t>Ciclo</a:t>
            </a:r>
            <a:endParaRPr lang="pt-BR" altLang="pt-BR" sz="3600" dirty="0">
              <a:solidFill>
                <a:srgbClr val="3D06B8"/>
              </a:solidFill>
            </a:endParaRPr>
          </a:p>
        </p:txBody>
      </p:sp>
      <p:sp>
        <p:nvSpPr>
          <p:cNvPr id="184323" name="Rectangle 3"/>
          <p:cNvSpPr>
            <a:spLocks noGrp="1" noChangeArrowheads="1"/>
          </p:cNvSpPr>
          <p:nvPr>
            <p:ph type="body" sz="half" idx="1"/>
          </p:nvPr>
        </p:nvSpPr>
        <p:spPr>
          <a:xfrm>
            <a:off x="609600" y="1295400"/>
            <a:ext cx="7772400" cy="609600"/>
          </a:xfrm>
        </p:spPr>
        <p:txBody>
          <a:bodyPr/>
          <a:lstStyle/>
          <a:p>
            <a:pPr algn="just">
              <a:buClr>
                <a:srgbClr val="3D06B8"/>
              </a:buClr>
              <a:buSzPct val="50000"/>
              <a:buFont typeface="Monotype Sorts" pitchFamily="2" charset="2"/>
              <a:buChar char="n"/>
            </a:pPr>
            <a:r>
              <a:rPr lang="pt-BR" altLang="pt-BR" sz="2800" b="0" dirty="0">
                <a:solidFill>
                  <a:srgbClr val="000066"/>
                </a:solidFill>
                <a:latin typeface="Arial" charset="0"/>
              </a:rPr>
              <a:t>Rendimento Volumétrico do Compressor:</a:t>
            </a:r>
          </a:p>
        </p:txBody>
      </p:sp>
      <p:graphicFrame>
        <p:nvGraphicFramePr>
          <p:cNvPr id="184326" name="Object 6"/>
          <p:cNvGraphicFramePr>
            <a:graphicFrameLocks noGrp="1" noChangeAspect="1"/>
          </p:cNvGraphicFramePr>
          <p:nvPr>
            <p:ph sz="quarter" idx="2"/>
          </p:nvPr>
        </p:nvGraphicFramePr>
        <p:xfrm>
          <a:off x="990600" y="1905000"/>
          <a:ext cx="2667000" cy="1277938"/>
        </p:xfrm>
        <a:graphic>
          <a:graphicData uri="http://schemas.openxmlformats.org/presentationml/2006/ole">
            <mc:AlternateContent xmlns:mc="http://schemas.openxmlformats.org/markup-compatibility/2006">
              <mc:Choice xmlns:v="urn:schemas-microsoft-com:vml" Requires="v">
                <p:oleObj spid="_x0000_s1066" name="Equation" r:id="rId3" imgW="927000" imgH="444240" progId="Equation.3">
                  <p:embed/>
                </p:oleObj>
              </mc:Choice>
              <mc:Fallback>
                <p:oleObj name="Equation" r:id="rId3" imgW="927000" imgH="4442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905000"/>
                        <a:ext cx="2667000"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28" name="Rectangle 8"/>
          <p:cNvSpPr>
            <a:spLocks noChangeArrowheads="1"/>
          </p:cNvSpPr>
          <p:nvPr/>
        </p:nvSpPr>
        <p:spPr bwMode="auto">
          <a:xfrm>
            <a:off x="685800" y="3581400"/>
            <a:ext cx="82296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bg2"/>
              </a:buClr>
              <a:buFont typeface="Monotype Sorts" pitchFamily="2" charset="2"/>
              <a:buChar char="§"/>
              <a:defRPr kumimoji="1" sz="2800">
                <a:solidFill>
                  <a:schemeClr val="tx1"/>
                </a:solidFill>
                <a:latin typeface="Comic Sans MS" pitchFamily="66" charset="0"/>
              </a:defRPr>
            </a:lvl1pPr>
            <a:lvl2pPr marL="742950" indent="-285750">
              <a:spcBef>
                <a:spcPct val="20000"/>
              </a:spcBef>
              <a:buClr>
                <a:schemeClr val="bg2"/>
              </a:buClr>
              <a:buSzPct val="50000"/>
              <a:buFont typeface="Monotype Sorts" pitchFamily="2" charset="2"/>
              <a:buChar char="l"/>
              <a:defRPr kumimoji="1" sz="2400">
                <a:solidFill>
                  <a:schemeClr val="tx1"/>
                </a:solidFill>
                <a:latin typeface="Comic Sans MS" pitchFamily="66" charset="0"/>
              </a:defRPr>
            </a:lvl2pPr>
            <a:lvl3pPr marL="1143000" indent="-228600">
              <a:spcBef>
                <a:spcPct val="20000"/>
              </a:spcBef>
              <a:buChar char="•"/>
              <a:defRPr kumimoji="1" sz="2000">
                <a:solidFill>
                  <a:schemeClr val="tx1"/>
                </a:solidFill>
                <a:latin typeface="Comic Sans MS" pitchFamily="66" charset="0"/>
              </a:defRPr>
            </a:lvl3pPr>
            <a:lvl4pPr marL="1600200" indent="-228600">
              <a:spcBef>
                <a:spcPct val="20000"/>
              </a:spcBef>
              <a:buChar char="–"/>
              <a:defRPr kumimoji="1">
                <a:solidFill>
                  <a:schemeClr val="tx1"/>
                </a:solidFill>
                <a:latin typeface="Comic Sans MS" pitchFamily="66" charset="0"/>
              </a:defRPr>
            </a:lvl4pPr>
            <a:lvl5pPr marL="2057400" indent="-228600">
              <a:spcBef>
                <a:spcPct val="20000"/>
              </a:spcBef>
              <a:buChar char="»"/>
              <a:defRPr kumimoji="1">
                <a:solidFill>
                  <a:schemeClr val="tx1"/>
                </a:solidFill>
                <a:latin typeface="Comic Sans MS" pitchFamily="66" charset="0"/>
              </a:defRPr>
            </a:lvl5pPr>
            <a:lvl6pPr marL="2514600" indent="-228600" eaLnBrk="0" fontAlgn="base" hangingPunct="0">
              <a:spcBef>
                <a:spcPct val="20000"/>
              </a:spcBef>
              <a:spcAft>
                <a:spcPct val="0"/>
              </a:spcAft>
              <a:buChar char="»"/>
              <a:defRPr kumimoji="1">
                <a:solidFill>
                  <a:schemeClr val="tx1"/>
                </a:solidFill>
                <a:latin typeface="Comic Sans MS" pitchFamily="66" charset="0"/>
              </a:defRPr>
            </a:lvl6pPr>
            <a:lvl7pPr marL="2971800" indent="-228600" eaLnBrk="0" fontAlgn="base" hangingPunct="0">
              <a:spcBef>
                <a:spcPct val="20000"/>
              </a:spcBef>
              <a:spcAft>
                <a:spcPct val="0"/>
              </a:spcAft>
              <a:buChar char="»"/>
              <a:defRPr kumimoji="1">
                <a:solidFill>
                  <a:schemeClr val="tx1"/>
                </a:solidFill>
                <a:latin typeface="Comic Sans MS" pitchFamily="66" charset="0"/>
              </a:defRPr>
            </a:lvl7pPr>
            <a:lvl8pPr marL="3429000" indent="-228600" eaLnBrk="0" fontAlgn="base" hangingPunct="0">
              <a:spcBef>
                <a:spcPct val="20000"/>
              </a:spcBef>
              <a:spcAft>
                <a:spcPct val="0"/>
              </a:spcAft>
              <a:buChar char="»"/>
              <a:defRPr kumimoji="1">
                <a:solidFill>
                  <a:schemeClr val="tx1"/>
                </a:solidFill>
                <a:latin typeface="Comic Sans MS" pitchFamily="66" charset="0"/>
              </a:defRPr>
            </a:lvl8pPr>
            <a:lvl9pPr marL="3886200" indent="-228600" eaLnBrk="0" fontAlgn="base" hangingPunct="0">
              <a:spcBef>
                <a:spcPct val="20000"/>
              </a:spcBef>
              <a:spcAft>
                <a:spcPct val="0"/>
              </a:spcAft>
              <a:buChar char="»"/>
              <a:defRPr kumimoji="1">
                <a:solidFill>
                  <a:schemeClr val="tx1"/>
                </a:solidFill>
                <a:latin typeface="Comic Sans MS" pitchFamily="66" charset="0"/>
              </a:defRPr>
            </a:lvl9pPr>
          </a:lstStyle>
          <a:p>
            <a:pPr algn="just">
              <a:buClr>
                <a:srgbClr val="3D06B8"/>
              </a:buClr>
              <a:buSzPct val="50000"/>
              <a:buFont typeface="Monotype Sorts" pitchFamily="2" charset="2"/>
              <a:buChar char="n"/>
            </a:pPr>
            <a:r>
              <a:rPr lang="pt-BR" altLang="pt-BR" dirty="0">
                <a:latin typeface="Arial" charset="0"/>
              </a:rPr>
              <a:t>Rendimento </a:t>
            </a:r>
            <a:r>
              <a:rPr lang="pt-BR" altLang="pt-BR" dirty="0" err="1">
                <a:latin typeface="Arial" charset="0"/>
              </a:rPr>
              <a:t>Isoentrópico</a:t>
            </a:r>
            <a:r>
              <a:rPr lang="pt-BR" altLang="pt-BR" dirty="0">
                <a:latin typeface="Arial" charset="0"/>
              </a:rPr>
              <a:t> do Compressor:</a:t>
            </a:r>
          </a:p>
        </p:txBody>
      </p:sp>
      <p:graphicFrame>
        <p:nvGraphicFramePr>
          <p:cNvPr id="184331" name="Object 11"/>
          <p:cNvGraphicFramePr>
            <a:graphicFrameLocks noGrp="1" noChangeAspect="1"/>
          </p:cNvGraphicFramePr>
          <p:nvPr>
            <p:ph sz="quarter" idx="3"/>
          </p:nvPr>
        </p:nvGraphicFramePr>
        <p:xfrm>
          <a:off x="914400" y="4449763"/>
          <a:ext cx="2651125" cy="1325562"/>
        </p:xfrm>
        <a:graphic>
          <a:graphicData uri="http://schemas.openxmlformats.org/presentationml/2006/ole">
            <mc:AlternateContent xmlns:mc="http://schemas.openxmlformats.org/markup-compatibility/2006">
              <mc:Choice xmlns:v="urn:schemas-microsoft-com:vml" Requires="v">
                <p:oleObj spid="_x0000_s1067" name="Equation" r:id="rId5" imgW="863280" imgH="431640" progId="Equation.3">
                  <p:embed/>
                </p:oleObj>
              </mc:Choice>
              <mc:Fallback>
                <p:oleObj name="Equation" r:id="rId5" imgW="86328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4449763"/>
                        <a:ext cx="2651125"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33" name="Object 13"/>
          <p:cNvGraphicFramePr>
            <a:graphicFrameLocks noChangeAspect="1"/>
          </p:cNvGraphicFramePr>
          <p:nvPr/>
        </p:nvGraphicFramePr>
        <p:xfrm>
          <a:off x="3951288" y="4535488"/>
          <a:ext cx="4202112" cy="1306512"/>
        </p:xfrm>
        <a:graphic>
          <a:graphicData uri="http://schemas.openxmlformats.org/presentationml/2006/ole">
            <mc:AlternateContent xmlns:mc="http://schemas.openxmlformats.org/markup-compatibility/2006">
              <mc:Choice xmlns:v="urn:schemas-microsoft-com:vml" Requires="v">
                <p:oleObj spid="_x0000_s1068" name="Equation" r:id="rId7" imgW="1307880" imgH="406080" progId="Equation.3">
                  <p:embed/>
                </p:oleObj>
              </mc:Choice>
              <mc:Fallback>
                <p:oleObj name="Equation" r:id="rId7" imgW="1307880" imgH="4060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1288" y="4535488"/>
                        <a:ext cx="4202112"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34" name="Object 14"/>
          <p:cNvGraphicFramePr>
            <a:graphicFrameLocks noChangeAspect="1"/>
          </p:cNvGraphicFramePr>
          <p:nvPr/>
        </p:nvGraphicFramePr>
        <p:xfrm>
          <a:off x="4518025" y="2017713"/>
          <a:ext cx="3690938" cy="1204912"/>
        </p:xfrm>
        <a:graphic>
          <a:graphicData uri="http://schemas.openxmlformats.org/presentationml/2006/ole">
            <mc:AlternateContent xmlns:mc="http://schemas.openxmlformats.org/markup-compatibility/2006">
              <mc:Choice xmlns:v="urn:schemas-microsoft-com:vml" Requires="v">
                <p:oleObj spid="_x0000_s1069" name="Equation" r:id="rId9" imgW="1282680" imgH="419040" progId="Equation.3">
                  <p:embed/>
                </p:oleObj>
              </mc:Choice>
              <mc:Fallback>
                <p:oleObj name="Equation" r:id="rId9" imgW="1282680" imgH="419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8025" y="2017713"/>
                        <a:ext cx="3690938" cy="120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326593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Espaço Reservado para Conteúdo 4" descr="0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143000"/>
            <a:ext cx="7889875" cy="5562600"/>
          </a:xfrm>
        </p:spPr>
      </p:pic>
      <p:sp>
        <p:nvSpPr>
          <p:cNvPr id="91139" name="Rectangle 2"/>
          <p:cNvSpPr>
            <a:spLocks noGrp="1" noChangeArrowheads="1"/>
          </p:cNvSpPr>
          <p:nvPr>
            <p:ph type="title"/>
          </p:nvPr>
        </p:nvSpPr>
        <p:spPr>
          <a:xfrm>
            <a:off x="533400" y="-381000"/>
            <a:ext cx="7416800" cy="1368425"/>
          </a:xfrm>
        </p:spPr>
        <p:txBody>
          <a:bodyPr/>
          <a:lstStyle/>
          <a:p>
            <a:r>
              <a:rPr lang="pt-BR" altLang="pt-BR" b="0" i="0" smtClean="0">
                <a:solidFill>
                  <a:srgbClr val="010C75"/>
                </a:solidFill>
                <a:effectLst/>
              </a:rPr>
              <a:t>Expansão Indireta</a:t>
            </a:r>
            <a:br>
              <a:rPr lang="pt-BR" altLang="pt-BR" b="0" i="0" smtClean="0">
                <a:solidFill>
                  <a:srgbClr val="010C75"/>
                </a:solidFill>
                <a:effectLst/>
              </a:rPr>
            </a:br>
            <a:r>
              <a:rPr lang="pt-BR" altLang="pt-BR" b="0" i="0" smtClean="0">
                <a:solidFill>
                  <a:srgbClr val="010C75"/>
                </a:solidFill>
                <a:effectLst/>
              </a:rPr>
              <a:t>Sistema de Água Gelada</a:t>
            </a:r>
          </a:p>
        </p:txBody>
      </p:sp>
      <p:cxnSp>
        <p:nvCxnSpPr>
          <p:cNvPr id="5" name="Straight Connector 4"/>
          <p:cNvCxnSpPr/>
          <p:nvPr/>
        </p:nvCxnSpPr>
        <p:spPr>
          <a:xfrm>
            <a:off x="5219700" y="3573463"/>
            <a:ext cx="7207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8937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542925" y="-38100"/>
            <a:ext cx="8229600" cy="877888"/>
          </a:xfrm>
        </p:spPr>
        <p:txBody>
          <a:bodyPr/>
          <a:lstStyle/>
          <a:p>
            <a:r>
              <a:rPr lang="pt-BR" altLang="pt-BR" b="0" i="0" smtClean="0">
                <a:solidFill>
                  <a:srgbClr val="010C75"/>
                </a:solidFill>
                <a:effectLst/>
              </a:rPr>
              <a:t>Chillers</a:t>
            </a:r>
          </a:p>
        </p:txBody>
      </p:sp>
      <p:graphicFrame>
        <p:nvGraphicFramePr>
          <p:cNvPr id="92163" name="Object 2"/>
          <p:cNvGraphicFramePr>
            <a:graphicFrameLocks noGrp="1" noChangeAspect="1"/>
          </p:cNvGraphicFramePr>
          <p:nvPr>
            <p:ph idx="1"/>
          </p:nvPr>
        </p:nvGraphicFramePr>
        <p:xfrm>
          <a:off x="1143000" y="1447800"/>
          <a:ext cx="6629400" cy="4972050"/>
        </p:xfrm>
        <a:graphic>
          <a:graphicData uri="http://schemas.openxmlformats.org/presentationml/2006/ole">
            <mc:AlternateContent xmlns:mc="http://schemas.openxmlformats.org/markup-compatibility/2006">
              <mc:Choice xmlns:v="urn:schemas-microsoft-com:vml" Requires="v">
                <p:oleObj spid="_x0000_s3077" name="Photo Editor Photo" r:id="rId3" imgW="6095238" imgH="4571429" progId="">
                  <p:embed/>
                </p:oleObj>
              </mc:Choice>
              <mc:Fallback>
                <p:oleObj name="Photo Editor Photo" r:id="rId3" imgW="6095238" imgH="4571429"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447800"/>
                        <a:ext cx="662940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6983424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Grp="1" noChangeArrowheads="1"/>
          </p:cNvSpPr>
          <p:nvPr>
            <p:ph type="title"/>
          </p:nvPr>
        </p:nvSpPr>
        <p:spPr>
          <a:xfrm>
            <a:off x="533400" y="-234950"/>
            <a:ext cx="8229600" cy="1287463"/>
          </a:xfrm>
        </p:spPr>
        <p:txBody>
          <a:bodyPr lIns="92075" tIns="46038" rIns="92075" bIns="46038"/>
          <a:lstStyle/>
          <a:p>
            <a:r>
              <a:rPr lang="pt-BR" altLang="pt-BR" b="0" i="0" smtClean="0">
                <a:solidFill>
                  <a:srgbClr val="010C75"/>
                </a:solidFill>
                <a:effectLst/>
              </a:rPr>
              <a:t>Chiller </a:t>
            </a:r>
            <a:br>
              <a:rPr lang="pt-BR" altLang="pt-BR" b="0" i="0" smtClean="0">
                <a:solidFill>
                  <a:srgbClr val="010C75"/>
                </a:solidFill>
                <a:effectLst/>
              </a:rPr>
            </a:br>
            <a:r>
              <a:rPr lang="pt-BR" altLang="pt-BR" b="0" i="0" smtClean="0">
                <a:solidFill>
                  <a:srgbClr val="010C75"/>
                </a:solidFill>
                <a:effectLst/>
              </a:rPr>
              <a:t>(Unidade Resfriadora de Líquido)</a:t>
            </a:r>
          </a:p>
        </p:txBody>
      </p:sp>
      <p:pic>
        <p:nvPicPr>
          <p:cNvPr id="93187" name="Espaço Reservado para Conteúdo 4" descr="chiller a água 1.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4084638"/>
            <a:ext cx="2238375" cy="1714500"/>
          </a:xfrm>
        </p:spPr>
      </p:pic>
      <p:pic>
        <p:nvPicPr>
          <p:cNvPr id="931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03363"/>
            <a:ext cx="287972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1500" y="2205038"/>
            <a:ext cx="280828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9513" y="4581525"/>
            <a:ext cx="2884487"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6438" y="4076700"/>
            <a:ext cx="29972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22404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2636838"/>
            <a:ext cx="331152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p:cNvSpPr>
            <a:spLocks noGrp="1" noChangeArrowheads="1"/>
          </p:cNvSpPr>
          <p:nvPr>
            <p:ph type="title"/>
          </p:nvPr>
        </p:nvSpPr>
        <p:spPr>
          <a:xfrm>
            <a:off x="528638" y="25400"/>
            <a:ext cx="8229600" cy="782638"/>
          </a:xfrm>
        </p:spPr>
        <p:txBody>
          <a:bodyPr lIns="92075" tIns="46038" rIns="92075" bIns="46038"/>
          <a:lstStyle/>
          <a:p>
            <a:r>
              <a:rPr lang="pt-BR" altLang="pt-BR" sz="3600" b="0" i="0" smtClean="0">
                <a:solidFill>
                  <a:srgbClr val="010C75"/>
                </a:solidFill>
                <a:effectLst/>
              </a:rPr>
              <a:t>Chiller</a:t>
            </a:r>
          </a:p>
        </p:txBody>
      </p:sp>
      <p:pic>
        <p:nvPicPr>
          <p:cNvPr id="94212" name="Espaço Reservado para Conteúdo 9" descr="chiller a água"/>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9388" y="4652963"/>
            <a:ext cx="2924175" cy="2000250"/>
          </a:xfrm>
        </p:spPr>
      </p:pic>
      <p:pic>
        <p:nvPicPr>
          <p:cNvPr id="9421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724400"/>
            <a:ext cx="252095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1225" y="1484313"/>
            <a:ext cx="291147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1268413"/>
            <a:ext cx="306228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43510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type="title"/>
          </p:nvPr>
        </p:nvSpPr>
        <p:spPr>
          <a:xfrm>
            <a:off x="685800" y="0"/>
            <a:ext cx="8229600" cy="782638"/>
          </a:xfrm>
        </p:spPr>
        <p:txBody>
          <a:bodyPr lIns="92075" tIns="46038" rIns="92075" bIns="46038"/>
          <a:lstStyle/>
          <a:p>
            <a:r>
              <a:rPr lang="pt-BR" altLang="pt-BR" sz="3600" b="0" i="0" smtClean="0">
                <a:solidFill>
                  <a:srgbClr val="010C75"/>
                </a:solidFill>
                <a:effectLst/>
              </a:rPr>
              <a:t>Chiller por Absorção</a:t>
            </a:r>
          </a:p>
        </p:txBody>
      </p:sp>
      <p:pic>
        <p:nvPicPr>
          <p:cNvPr id="952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2484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70020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152400"/>
            <a:ext cx="7772400" cy="838200"/>
          </a:xfrm>
          <a:noFill/>
          <a:effectLst/>
          <a:extLst>
            <a:ext uri="{AF507438-7753-43E0-B8FC-AC1667EBCBE1}">
              <a14:hiddenEffects xmlns:a14="http://schemas.microsoft.com/office/drawing/2010/main">
                <a:effectLst>
                  <a:outerShdw dist="35921" dir="2700000" algn="ctr" rotWithShape="0">
                    <a:schemeClr val="bg1"/>
                  </a:outerShdw>
                </a:effectLst>
              </a14:hiddenEffects>
            </a:ext>
          </a:extLst>
        </p:spPr>
        <p:txBody>
          <a:bodyPr lIns="90488" tIns="44450" rIns="90488" bIns="44450"/>
          <a:lstStyle/>
          <a:p>
            <a:r>
              <a:rPr lang="pt-BR" altLang="pt-BR" sz="2800" b="0" dirty="0" smtClean="0">
                <a:solidFill>
                  <a:schemeClr val="tx1"/>
                </a:solidFill>
                <a:effectLst/>
              </a:rPr>
              <a:t>Seleção de </a:t>
            </a:r>
            <a:r>
              <a:rPr lang="pt-BR" altLang="pt-BR" sz="2800" b="0" dirty="0" smtClean="0">
                <a:solidFill>
                  <a:schemeClr val="tx1"/>
                </a:solidFill>
                <a:effectLst/>
              </a:rPr>
              <a:t>Chillers</a:t>
            </a:r>
            <a:br>
              <a:rPr lang="pt-BR" altLang="pt-BR" sz="2800" b="0" dirty="0" smtClean="0">
                <a:solidFill>
                  <a:schemeClr val="tx1"/>
                </a:solidFill>
                <a:effectLst/>
              </a:rPr>
            </a:br>
            <a:r>
              <a:rPr lang="pt-BR" altLang="pt-BR" sz="2800" b="0" dirty="0" smtClean="0">
                <a:solidFill>
                  <a:schemeClr val="tx1"/>
                </a:solidFill>
                <a:effectLst/>
              </a:rPr>
              <a:t>Condensação </a:t>
            </a:r>
            <a:r>
              <a:rPr lang="pt-BR" altLang="pt-BR" sz="2800" b="0" dirty="0" smtClean="0">
                <a:solidFill>
                  <a:schemeClr val="tx1"/>
                </a:solidFill>
                <a:effectLst/>
              </a:rPr>
              <a:t>a Água</a:t>
            </a:r>
          </a:p>
        </p:txBody>
      </p:sp>
      <p:sp>
        <p:nvSpPr>
          <p:cNvPr id="96259" name="Rectangle 3"/>
          <p:cNvSpPr>
            <a:spLocks noGrp="1" noChangeArrowheads="1"/>
          </p:cNvSpPr>
          <p:nvPr>
            <p:ph type="body" idx="1"/>
          </p:nvPr>
        </p:nvSpPr>
        <p:spPr>
          <a:xfrm>
            <a:off x="609600" y="1295400"/>
            <a:ext cx="8305800" cy="5334000"/>
          </a:xfrm>
          <a:noFill/>
        </p:spPr>
        <p:txBody>
          <a:bodyPr/>
          <a:lstStyle/>
          <a:p>
            <a:pPr>
              <a:lnSpc>
                <a:spcPct val="90000"/>
              </a:lnSpc>
              <a:buClr>
                <a:srgbClr val="114FFB"/>
              </a:buClr>
              <a:buSzPct val="50000"/>
              <a:buFont typeface="Monotype Sorts"/>
              <a:buChar char="n"/>
            </a:pPr>
            <a:r>
              <a:rPr lang="pt-BR" altLang="pt-BR" sz="2400" dirty="0" smtClean="0"/>
              <a:t>Dados Necessários:</a:t>
            </a:r>
          </a:p>
          <a:p>
            <a:pPr lvl="1">
              <a:lnSpc>
                <a:spcPct val="120000"/>
              </a:lnSpc>
              <a:buClr>
                <a:srgbClr val="114FFB"/>
              </a:buClr>
            </a:pPr>
            <a:r>
              <a:rPr lang="pt-BR" altLang="pt-BR" sz="2400" dirty="0" smtClean="0"/>
              <a:t>Carga Térmica do Edifício</a:t>
            </a:r>
          </a:p>
          <a:p>
            <a:pPr lvl="2">
              <a:lnSpc>
                <a:spcPct val="90000"/>
              </a:lnSpc>
              <a:buClr>
                <a:srgbClr val="114FFB"/>
              </a:buClr>
              <a:buSzPct val="65000"/>
              <a:buFont typeface="Monotype Sorts"/>
              <a:buChar char="u"/>
            </a:pPr>
            <a:r>
              <a:rPr lang="pt-BR" altLang="pt-BR" sz="2400" dirty="0" smtClean="0"/>
              <a:t>Carga Térmica Total</a:t>
            </a:r>
          </a:p>
          <a:p>
            <a:pPr lvl="2">
              <a:lnSpc>
                <a:spcPct val="90000"/>
              </a:lnSpc>
              <a:buClr>
                <a:srgbClr val="114FFB"/>
              </a:buClr>
              <a:buSzPct val="65000"/>
              <a:buFont typeface="Monotype Sorts"/>
              <a:buChar char="u"/>
            </a:pPr>
            <a:r>
              <a:rPr lang="pt-BR" altLang="pt-BR" sz="2400" dirty="0" smtClean="0"/>
              <a:t>Máxima Carga Térmica Simultânea</a:t>
            </a:r>
          </a:p>
          <a:p>
            <a:pPr lvl="1">
              <a:lnSpc>
                <a:spcPct val="110000"/>
              </a:lnSpc>
              <a:buClr>
                <a:srgbClr val="114FFB"/>
              </a:buClr>
            </a:pPr>
            <a:r>
              <a:rPr lang="pt-BR" altLang="pt-BR" sz="2400" dirty="0" smtClean="0"/>
              <a:t>Temperatura de Entrada/ Saída de Água Gelada.</a:t>
            </a:r>
          </a:p>
          <a:p>
            <a:pPr lvl="1">
              <a:lnSpc>
                <a:spcPct val="110000"/>
              </a:lnSpc>
              <a:buClr>
                <a:srgbClr val="114FFB"/>
              </a:buClr>
            </a:pPr>
            <a:r>
              <a:rPr lang="pt-BR" altLang="pt-BR" sz="2400" dirty="0" smtClean="0">
                <a:solidFill>
                  <a:srgbClr val="114FFB"/>
                </a:solidFill>
              </a:rPr>
              <a:t>Temperatura de Insuflamento do Ar.</a:t>
            </a:r>
          </a:p>
          <a:p>
            <a:pPr lvl="1">
              <a:lnSpc>
                <a:spcPct val="110000"/>
              </a:lnSpc>
              <a:buClr>
                <a:srgbClr val="114FFB"/>
              </a:buClr>
            </a:pPr>
            <a:r>
              <a:rPr lang="pt-BR" altLang="pt-BR" sz="2400" dirty="0" smtClean="0"/>
              <a:t>Temperatura de Entrada/ Saída de Água de Resfriamento.</a:t>
            </a:r>
          </a:p>
          <a:p>
            <a:pPr lvl="1">
              <a:lnSpc>
                <a:spcPct val="110000"/>
              </a:lnSpc>
              <a:buClr>
                <a:srgbClr val="114FFB"/>
              </a:buClr>
            </a:pPr>
            <a:r>
              <a:rPr lang="pt-BR" altLang="pt-BR" sz="2400" dirty="0" smtClean="0">
                <a:solidFill>
                  <a:srgbClr val="114FFB"/>
                </a:solidFill>
              </a:rPr>
              <a:t>Temperatura de Bulbo Úmido do Ar.</a:t>
            </a:r>
          </a:p>
          <a:p>
            <a:pPr lvl="1">
              <a:lnSpc>
                <a:spcPct val="110000"/>
              </a:lnSpc>
              <a:buClr>
                <a:srgbClr val="114FFB"/>
              </a:buClr>
            </a:pPr>
            <a:r>
              <a:rPr lang="pt-BR" altLang="pt-BR" sz="2400" dirty="0" smtClean="0"/>
              <a:t>Requisitos de Eficiência (COP) – Ex. ASHRAE 90.1  </a:t>
            </a:r>
          </a:p>
          <a:p>
            <a:pPr lvl="1">
              <a:lnSpc>
                <a:spcPct val="110000"/>
              </a:lnSpc>
              <a:buClr>
                <a:srgbClr val="114FFB"/>
              </a:buClr>
            </a:pPr>
            <a:r>
              <a:rPr lang="pt-BR" altLang="pt-BR" sz="2400" dirty="0" smtClean="0"/>
              <a:t>Outros pontos importantes a se considerar:</a:t>
            </a:r>
          </a:p>
          <a:p>
            <a:pPr lvl="1">
              <a:lnSpc>
                <a:spcPct val="90000"/>
              </a:lnSpc>
              <a:buClr>
                <a:srgbClr val="114FFB"/>
              </a:buClr>
              <a:buSzPct val="75000"/>
              <a:buFont typeface="Monotype Sorts"/>
              <a:buNone/>
            </a:pPr>
            <a:r>
              <a:rPr lang="pt-BR" altLang="pt-BR" sz="2400" dirty="0" smtClean="0"/>
              <a:t>	- Área Disponível (</a:t>
            </a:r>
            <a:r>
              <a:rPr lang="pt-BR" altLang="pt-BR" sz="2400" dirty="0" err="1" smtClean="0"/>
              <a:t>Lay-out</a:t>
            </a:r>
            <a:r>
              <a:rPr lang="pt-BR" altLang="pt-BR" sz="2400" dirty="0" smtClean="0"/>
              <a:t>).</a:t>
            </a:r>
          </a:p>
          <a:p>
            <a:pPr lvl="1">
              <a:lnSpc>
                <a:spcPct val="90000"/>
              </a:lnSpc>
              <a:buClr>
                <a:srgbClr val="114FFB"/>
              </a:buClr>
              <a:buSzPct val="75000"/>
              <a:buFont typeface="Monotype Sorts"/>
              <a:buNone/>
            </a:pPr>
            <a:r>
              <a:rPr lang="pt-BR" altLang="pt-BR" sz="2400" dirty="0" smtClean="0"/>
              <a:t>	- Máx. Nível de </a:t>
            </a:r>
            <a:r>
              <a:rPr lang="pt-BR" altLang="pt-BR" sz="2400" dirty="0" err="1" smtClean="0"/>
              <a:t>Ruido</a:t>
            </a:r>
            <a:r>
              <a:rPr lang="pt-BR" altLang="pt-BR" sz="2400" dirty="0" smtClean="0"/>
              <a:t> Permitido.</a:t>
            </a:r>
          </a:p>
        </p:txBody>
      </p:sp>
    </p:spTree>
    <p:extLst>
      <p:ext uri="{BB962C8B-B14F-4D97-AF65-F5344CB8AC3E}">
        <p14:creationId xmlns:p14="http://schemas.microsoft.com/office/powerpoint/2010/main" val="233079746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228600"/>
            <a:ext cx="7772400" cy="533400"/>
          </a:xfrm>
          <a:noFill/>
          <a:effectLst/>
          <a:extLst>
            <a:ext uri="{AF507438-7753-43E0-B8FC-AC1667EBCBE1}">
              <a14:hiddenEffects xmlns:a14="http://schemas.microsoft.com/office/drawing/2010/main">
                <a:effectLst>
                  <a:outerShdw dist="35921" dir="2700000" algn="ctr" rotWithShape="0">
                    <a:schemeClr val="bg1"/>
                  </a:outerShdw>
                </a:effectLst>
              </a14:hiddenEffects>
            </a:ext>
          </a:extLst>
        </p:spPr>
        <p:txBody>
          <a:bodyPr lIns="90488" tIns="44450" rIns="90488" bIns="44450"/>
          <a:lstStyle/>
          <a:p>
            <a:r>
              <a:rPr lang="pt-BR" altLang="pt-BR" sz="2800" b="0" dirty="0" smtClean="0">
                <a:solidFill>
                  <a:schemeClr val="tx1"/>
                </a:solidFill>
                <a:effectLst/>
              </a:rPr>
              <a:t>Seleção de Chillers – Condensação a Ar</a:t>
            </a:r>
          </a:p>
        </p:txBody>
      </p:sp>
      <p:sp>
        <p:nvSpPr>
          <p:cNvPr id="97283" name="Rectangle 3"/>
          <p:cNvSpPr>
            <a:spLocks noGrp="1" noChangeArrowheads="1"/>
          </p:cNvSpPr>
          <p:nvPr>
            <p:ph type="body" idx="1"/>
          </p:nvPr>
        </p:nvSpPr>
        <p:spPr>
          <a:xfrm>
            <a:off x="609600" y="1295400"/>
            <a:ext cx="8305800" cy="5257800"/>
          </a:xfrm>
          <a:noFill/>
        </p:spPr>
        <p:txBody>
          <a:bodyPr/>
          <a:lstStyle/>
          <a:p>
            <a:pPr>
              <a:lnSpc>
                <a:spcPct val="90000"/>
              </a:lnSpc>
              <a:buClr>
                <a:srgbClr val="114FFB"/>
              </a:buClr>
              <a:buSzPct val="50000"/>
              <a:buFont typeface="Monotype Sorts"/>
              <a:buChar char="n"/>
            </a:pPr>
            <a:r>
              <a:rPr lang="pt-BR" altLang="pt-BR" sz="2400" smtClean="0"/>
              <a:t>Dados Necessários:</a:t>
            </a:r>
          </a:p>
          <a:p>
            <a:pPr lvl="1">
              <a:lnSpc>
                <a:spcPct val="120000"/>
              </a:lnSpc>
              <a:buClr>
                <a:srgbClr val="114FFB"/>
              </a:buClr>
            </a:pPr>
            <a:r>
              <a:rPr lang="pt-BR" altLang="pt-BR" sz="2400" smtClean="0"/>
              <a:t>Carga Térmica do Edifício</a:t>
            </a:r>
          </a:p>
          <a:p>
            <a:pPr lvl="2">
              <a:lnSpc>
                <a:spcPct val="90000"/>
              </a:lnSpc>
              <a:buClr>
                <a:srgbClr val="114FFB"/>
              </a:buClr>
              <a:buSzPct val="65000"/>
              <a:buFont typeface="Monotype Sorts"/>
              <a:buChar char="u"/>
            </a:pPr>
            <a:r>
              <a:rPr lang="pt-BR" altLang="pt-BR" sz="2400" smtClean="0"/>
              <a:t>Carga Térmica Total</a:t>
            </a:r>
          </a:p>
          <a:p>
            <a:pPr lvl="2">
              <a:lnSpc>
                <a:spcPct val="90000"/>
              </a:lnSpc>
              <a:buClr>
                <a:srgbClr val="114FFB"/>
              </a:buClr>
              <a:buSzPct val="65000"/>
              <a:buFont typeface="Monotype Sorts"/>
              <a:buChar char="u"/>
            </a:pPr>
            <a:r>
              <a:rPr lang="pt-BR" altLang="pt-BR" sz="2400" smtClean="0"/>
              <a:t>Máxima Carga Térmica Simultânea</a:t>
            </a:r>
          </a:p>
          <a:p>
            <a:pPr lvl="1">
              <a:lnSpc>
                <a:spcPct val="110000"/>
              </a:lnSpc>
              <a:buClr>
                <a:srgbClr val="114FFB"/>
              </a:buClr>
            </a:pPr>
            <a:r>
              <a:rPr lang="pt-BR" altLang="pt-BR" sz="2400" smtClean="0"/>
              <a:t>Temperatura de Entrada/ Saída de Água Gelada.</a:t>
            </a:r>
          </a:p>
          <a:p>
            <a:pPr lvl="1">
              <a:lnSpc>
                <a:spcPct val="110000"/>
              </a:lnSpc>
              <a:buClr>
                <a:srgbClr val="114FFB"/>
              </a:buClr>
            </a:pPr>
            <a:r>
              <a:rPr lang="pt-BR" altLang="pt-BR" sz="2400" smtClean="0">
                <a:solidFill>
                  <a:srgbClr val="114FFB"/>
                </a:solidFill>
              </a:rPr>
              <a:t>Temperatura de Insuflamento do Ar.</a:t>
            </a:r>
          </a:p>
          <a:p>
            <a:pPr lvl="1">
              <a:lnSpc>
                <a:spcPct val="110000"/>
              </a:lnSpc>
              <a:buClr>
                <a:srgbClr val="114FFB"/>
              </a:buClr>
            </a:pPr>
            <a:r>
              <a:rPr lang="pt-BR" altLang="pt-BR" sz="2400" smtClean="0">
                <a:solidFill>
                  <a:srgbClr val="114FFB"/>
                </a:solidFill>
              </a:rPr>
              <a:t>Temperatura de Bulbo Seco do Ar.</a:t>
            </a:r>
          </a:p>
          <a:p>
            <a:pPr lvl="1">
              <a:lnSpc>
                <a:spcPct val="110000"/>
              </a:lnSpc>
              <a:buClr>
                <a:srgbClr val="114FFB"/>
              </a:buClr>
            </a:pPr>
            <a:r>
              <a:rPr lang="pt-BR" altLang="pt-BR" sz="2400" smtClean="0"/>
              <a:t>Requisitos de Eficiência (COP) – Ex. ASHRAE 90.1  </a:t>
            </a:r>
          </a:p>
          <a:p>
            <a:pPr lvl="1">
              <a:lnSpc>
                <a:spcPct val="110000"/>
              </a:lnSpc>
              <a:buClr>
                <a:srgbClr val="114FFB"/>
              </a:buClr>
            </a:pPr>
            <a:r>
              <a:rPr lang="pt-BR" altLang="pt-BR" sz="2400" smtClean="0"/>
              <a:t>Outros pontos importantes a se considerar:</a:t>
            </a:r>
          </a:p>
          <a:p>
            <a:pPr lvl="1">
              <a:lnSpc>
                <a:spcPct val="90000"/>
              </a:lnSpc>
              <a:buClr>
                <a:srgbClr val="114FFB"/>
              </a:buClr>
              <a:buSzPct val="75000"/>
              <a:buFont typeface="Monotype Sorts"/>
              <a:buNone/>
            </a:pPr>
            <a:r>
              <a:rPr lang="pt-BR" altLang="pt-BR" sz="2400" smtClean="0"/>
              <a:t>	- Área Disponível (Lay-out).</a:t>
            </a:r>
          </a:p>
          <a:p>
            <a:pPr lvl="1">
              <a:lnSpc>
                <a:spcPct val="90000"/>
              </a:lnSpc>
              <a:buClr>
                <a:srgbClr val="114FFB"/>
              </a:buClr>
              <a:buSzPct val="75000"/>
              <a:buFont typeface="Monotype Sorts"/>
              <a:buNone/>
            </a:pPr>
            <a:r>
              <a:rPr lang="pt-BR" altLang="pt-BR" sz="2400" smtClean="0"/>
              <a:t>	- Máx. Nível de Ruido Permitido.</a:t>
            </a:r>
          </a:p>
        </p:txBody>
      </p:sp>
    </p:spTree>
    <p:extLst>
      <p:ext uri="{BB962C8B-B14F-4D97-AF65-F5344CB8AC3E}">
        <p14:creationId xmlns:p14="http://schemas.microsoft.com/office/powerpoint/2010/main" val="11864798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8"/>
          <p:cNvSpPr>
            <a:spLocks noGrp="1" noChangeArrowheads="1"/>
          </p:cNvSpPr>
          <p:nvPr>
            <p:ph sz="half" idx="2"/>
          </p:nvPr>
        </p:nvSpPr>
        <p:spPr>
          <a:xfrm>
            <a:off x="644525" y="4038600"/>
            <a:ext cx="3455988" cy="2520950"/>
          </a:xfrm>
        </p:spPr>
        <p:txBody>
          <a:bodyPr/>
          <a:lstStyle/>
          <a:p>
            <a:pPr marL="533400" indent="-533400" eaLnBrk="1" hangingPunct="1"/>
            <a:r>
              <a:rPr lang="pt-BR" altLang="pt-BR" smtClean="0"/>
              <a:t>ventilador</a:t>
            </a:r>
          </a:p>
          <a:p>
            <a:pPr marL="533400" indent="-533400" eaLnBrk="1" hangingPunct="1"/>
            <a:r>
              <a:rPr lang="pt-BR" altLang="pt-BR" smtClean="0"/>
              <a:t>motor do ventilador </a:t>
            </a:r>
          </a:p>
          <a:p>
            <a:pPr marL="533400" indent="-533400" eaLnBrk="1" hangingPunct="1"/>
            <a:r>
              <a:rPr lang="pt-BR" altLang="pt-BR" smtClean="0"/>
              <a:t>borrifador de água	 </a:t>
            </a:r>
          </a:p>
          <a:p>
            <a:pPr marL="533400" indent="-533400" eaLnBrk="1" hangingPunct="1"/>
            <a:r>
              <a:rPr lang="pt-BR" altLang="pt-BR" smtClean="0"/>
              <a:t>enchimento</a:t>
            </a:r>
          </a:p>
          <a:p>
            <a:pPr marL="533400" indent="-533400" eaLnBrk="1" hangingPunct="1"/>
            <a:r>
              <a:rPr lang="pt-BR" altLang="pt-BR" smtClean="0"/>
              <a:t>filtro</a:t>
            </a:r>
          </a:p>
          <a:p>
            <a:pPr marL="533400" indent="-533400" eaLnBrk="1" hangingPunct="1"/>
            <a:r>
              <a:rPr lang="pt-BR" altLang="pt-BR" smtClean="0"/>
              <a:t>tanque de água</a:t>
            </a:r>
          </a:p>
        </p:txBody>
      </p:sp>
      <p:pic>
        <p:nvPicPr>
          <p:cNvPr id="98307" name="Picture 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132138" y="1700213"/>
            <a:ext cx="5838825" cy="3013075"/>
          </a:xfrm>
        </p:spPr>
      </p:pic>
      <p:sp>
        <p:nvSpPr>
          <p:cNvPr id="98308" name="Título 4"/>
          <p:cNvSpPr>
            <a:spLocks noGrp="1"/>
          </p:cNvSpPr>
          <p:nvPr>
            <p:ph type="title"/>
          </p:nvPr>
        </p:nvSpPr>
        <p:spPr>
          <a:xfrm>
            <a:off x="611188" y="84138"/>
            <a:ext cx="8229600" cy="784225"/>
          </a:xfrm>
        </p:spPr>
        <p:txBody>
          <a:bodyPr/>
          <a:lstStyle/>
          <a:p>
            <a:r>
              <a:rPr lang="pt-BR" altLang="pt-BR" sz="3600" i="0" smtClean="0">
                <a:solidFill>
                  <a:srgbClr val="010C75"/>
                </a:solidFill>
                <a:effectLst/>
              </a:rPr>
              <a:t>Torre de Resfriamento</a:t>
            </a:r>
          </a:p>
        </p:txBody>
      </p:sp>
    </p:spTree>
    <p:extLst>
      <p:ext uri="{BB962C8B-B14F-4D97-AF65-F5344CB8AC3E}">
        <p14:creationId xmlns:p14="http://schemas.microsoft.com/office/powerpoint/2010/main" val="177394987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485775" y="152400"/>
            <a:ext cx="87868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r>
              <a:rPr lang="pt-BR" altLang="pt-BR" sz="3100" dirty="0">
                <a:solidFill>
                  <a:srgbClr val="010C75"/>
                </a:solidFill>
                <a:latin typeface="Arial" pitchFamily="34" charset="0"/>
              </a:rPr>
              <a:t>Torre de Resfriamento / </a:t>
            </a:r>
            <a:r>
              <a:rPr lang="pt-BR" altLang="pt-BR" sz="3100" dirty="0" err="1">
                <a:solidFill>
                  <a:srgbClr val="010C75"/>
                </a:solidFill>
                <a:latin typeface="Arial" pitchFamily="34" charset="0"/>
              </a:rPr>
              <a:t>Dry</a:t>
            </a:r>
            <a:r>
              <a:rPr lang="pt-BR" altLang="pt-BR" sz="3100" dirty="0">
                <a:solidFill>
                  <a:srgbClr val="010C75"/>
                </a:solidFill>
                <a:latin typeface="Arial" pitchFamily="34" charset="0"/>
              </a:rPr>
              <a:t> Cooler</a:t>
            </a:r>
          </a:p>
        </p:txBody>
      </p:sp>
      <p:pic>
        <p:nvPicPr>
          <p:cNvPr id="99331" name="Picture 1028" descr="A:\MVC-036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 y="1458913"/>
            <a:ext cx="4191000"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Imagem 10" descr="dry cool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4038600"/>
            <a:ext cx="40338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06342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30" name="Rectangle 22"/>
          <p:cNvSpPr>
            <a:spLocks noChangeArrowheads="1"/>
          </p:cNvSpPr>
          <p:nvPr/>
        </p:nvSpPr>
        <p:spPr bwMode="auto">
          <a:xfrm>
            <a:off x="646907" y="300037"/>
            <a:ext cx="829151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1pPr>
            <a:lvl2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2pPr>
            <a:lvl3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3pPr>
            <a:lvl4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4pPr>
            <a:lvl5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5pPr>
            <a:lvl6pPr marL="4572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6pPr>
            <a:lvl7pPr marL="9144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7pPr>
            <a:lvl8pPr marL="13716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8pPr>
            <a:lvl9pPr marL="18288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9pPr>
          </a:lstStyle>
          <a:p>
            <a:r>
              <a:rPr lang="en-US" altLang="pt-BR" sz="3100" b="0" i="0" dirty="0" err="1">
                <a:solidFill>
                  <a:srgbClr val="000099"/>
                </a:solidFill>
                <a:effectLst/>
              </a:rPr>
              <a:t>Evaporador</a:t>
            </a:r>
            <a:endParaRPr lang="en-US" altLang="pt-BR" sz="3100" b="0" i="0" dirty="0">
              <a:solidFill>
                <a:srgbClr val="000099"/>
              </a:solidFill>
              <a:effectLst/>
            </a:endParaRPr>
          </a:p>
        </p:txBody>
      </p:sp>
      <p:grpSp>
        <p:nvGrpSpPr>
          <p:cNvPr id="375835" name="Group 27"/>
          <p:cNvGrpSpPr>
            <a:grpSpLocks/>
          </p:cNvGrpSpPr>
          <p:nvPr/>
        </p:nvGrpSpPr>
        <p:grpSpPr bwMode="auto">
          <a:xfrm>
            <a:off x="646113" y="1524000"/>
            <a:ext cx="7027862" cy="4872038"/>
            <a:chOff x="407" y="960"/>
            <a:chExt cx="4427" cy="3069"/>
          </a:xfrm>
        </p:grpSpPr>
        <p:pic>
          <p:nvPicPr>
            <p:cNvPr id="375810" name="Picture 2" descr="grid"/>
            <p:cNvPicPr>
              <a:picLocks noChangeAspect="1" noChangeArrowheads="1"/>
            </p:cNvPicPr>
            <p:nvPr/>
          </p:nvPicPr>
          <p:blipFill>
            <a:blip r:embed="rId3">
              <a:extLst>
                <a:ext uri="{28A0092B-C50C-407E-A947-70E740481C1C}">
                  <a14:useLocalDpi xmlns:a14="http://schemas.microsoft.com/office/drawing/2010/main" val="0"/>
                </a:ext>
              </a:extLst>
            </a:blip>
            <a:srcRect l="17061" t="35501" r="43445" b="15843"/>
            <a:stretch>
              <a:fillRect/>
            </a:stretch>
          </p:blipFill>
          <p:spPr bwMode="auto">
            <a:xfrm>
              <a:off x="1344" y="960"/>
              <a:ext cx="3490" cy="2803"/>
            </a:xfrm>
            <a:prstGeom prst="rect">
              <a:avLst/>
            </a:prstGeom>
            <a:noFill/>
            <a:extLst>
              <a:ext uri="{909E8E84-426E-40DD-AFC4-6F175D3DCCD1}">
                <a14:hiddenFill xmlns:a14="http://schemas.microsoft.com/office/drawing/2010/main">
                  <a:solidFill>
                    <a:srgbClr val="FFFFFF"/>
                  </a:solidFill>
                </a14:hiddenFill>
              </a:ext>
            </a:extLst>
          </p:spPr>
        </p:pic>
        <p:sp>
          <p:nvSpPr>
            <p:cNvPr id="375811" name="Freeform 3"/>
            <p:cNvSpPr>
              <a:spLocks/>
            </p:cNvSpPr>
            <p:nvPr/>
          </p:nvSpPr>
          <p:spPr bwMode="auto">
            <a:xfrm>
              <a:off x="1908" y="1194"/>
              <a:ext cx="2369" cy="2492"/>
            </a:xfrm>
            <a:custGeom>
              <a:avLst/>
              <a:gdLst>
                <a:gd name="T0" fmla="*/ 0 w 2018"/>
                <a:gd name="T1" fmla="*/ 2108 h 2108"/>
                <a:gd name="T2" fmla="*/ 552 w 2018"/>
                <a:gd name="T3" fmla="*/ 884 h 2108"/>
                <a:gd name="T4" fmla="*/ 783 w 2018"/>
                <a:gd name="T5" fmla="*/ 438 h 2108"/>
                <a:gd name="T6" fmla="*/ 1032 w 2018"/>
                <a:gd name="T7" fmla="*/ 164 h 2108"/>
                <a:gd name="T8" fmla="*/ 1522 w 2018"/>
                <a:gd name="T9" fmla="*/ 6 h 2108"/>
                <a:gd name="T10" fmla="*/ 1944 w 2018"/>
                <a:gd name="T11" fmla="*/ 198 h 2108"/>
                <a:gd name="T12" fmla="*/ 1968 w 2018"/>
                <a:gd name="T13" fmla="*/ 654 h 2108"/>
                <a:gd name="T14" fmla="*/ 1704 w 2018"/>
                <a:gd name="T15" fmla="*/ 1700 h 2108"/>
                <a:gd name="T16" fmla="*/ 1608 w 2018"/>
                <a:gd name="T17" fmla="*/ 2108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2108">
                  <a:moveTo>
                    <a:pt x="0" y="2108"/>
                  </a:moveTo>
                  <a:cubicBezTo>
                    <a:pt x="211" y="1635"/>
                    <a:pt x="422" y="1162"/>
                    <a:pt x="552" y="884"/>
                  </a:cubicBezTo>
                  <a:cubicBezTo>
                    <a:pt x="682" y="606"/>
                    <a:pt x="703" y="558"/>
                    <a:pt x="783" y="438"/>
                  </a:cubicBezTo>
                  <a:cubicBezTo>
                    <a:pt x="863" y="318"/>
                    <a:pt x="909" y="236"/>
                    <a:pt x="1032" y="164"/>
                  </a:cubicBezTo>
                  <a:cubicBezTo>
                    <a:pt x="1155" y="92"/>
                    <a:pt x="1370" y="0"/>
                    <a:pt x="1522" y="6"/>
                  </a:cubicBezTo>
                  <a:cubicBezTo>
                    <a:pt x="1674" y="12"/>
                    <a:pt x="1870" y="90"/>
                    <a:pt x="1944" y="198"/>
                  </a:cubicBezTo>
                  <a:cubicBezTo>
                    <a:pt x="2018" y="306"/>
                    <a:pt x="2008" y="404"/>
                    <a:pt x="1968" y="654"/>
                  </a:cubicBezTo>
                  <a:cubicBezTo>
                    <a:pt x="1928" y="904"/>
                    <a:pt x="1764" y="1458"/>
                    <a:pt x="1704" y="1700"/>
                  </a:cubicBezTo>
                  <a:cubicBezTo>
                    <a:pt x="1644" y="1942"/>
                    <a:pt x="1626" y="2025"/>
                    <a:pt x="1608" y="2108"/>
                  </a:cubicBezTo>
                </a:path>
              </a:pathLst>
            </a:custGeom>
            <a:noFill/>
            <a:ln w="57150" cap="flat" cmpd="sng">
              <a:solidFill>
                <a:srgbClr val="CF0E30"/>
              </a:solidFill>
              <a:prstDash val="solid"/>
              <a:round/>
              <a:headEnd type="none" w="med" len="med"/>
              <a:tailEnd type="none" w="med" len="med"/>
            </a:ln>
            <a:effectLst>
              <a:outerShdw dist="12700" dir="5400000" algn="ctr" rotWithShape="0">
                <a:schemeClr val="folHlink"/>
              </a:outerShdw>
            </a:effectLst>
            <a:extLst>
              <a:ext uri="{909E8E84-426E-40DD-AFC4-6F175D3DCCD1}">
                <a14:hiddenFill xmlns:a14="http://schemas.microsoft.com/office/drawing/2010/main">
                  <a:solidFill>
                    <a:schemeClr val="bg1"/>
                  </a:solidFill>
                </a14:hiddenFill>
              </a:ext>
            </a:extLst>
          </p:spPr>
          <p:txBody>
            <a:bodyPr lIns="0" tIns="25400" rIns="0" bIns="25400" anchor="ctr">
              <a:spAutoFit/>
            </a:bodyPr>
            <a:lstStyle/>
            <a:p>
              <a:endParaRPr lang="pt-BR"/>
            </a:p>
          </p:txBody>
        </p:sp>
        <p:sp>
          <p:nvSpPr>
            <p:cNvPr id="375812" name="Text Box 4"/>
            <p:cNvSpPr txBox="1">
              <a:spLocks noChangeArrowheads="1"/>
            </p:cNvSpPr>
            <p:nvPr/>
          </p:nvSpPr>
          <p:spPr bwMode="auto">
            <a:xfrm>
              <a:off x="4308" y="2853"/>
              <a:ext cx="107"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1</a:t>
              </a:r>
              <a:endParaRPr lang="en-US" altLang="pt-BR" sz="2400">
                <a:solidFill>
                  <a:schemeClr val="bg2"/>
                </a:solidFill>
                <a:latin typeface="Arial Black" panose="020B0A04020102020204" pitchFamily="34" charset="0"/>
              </a:endParaRPr>
            </a:p>
          </p:txBody>
        </p:sp>
        <p:sp>
          <p:nvSpPr>
            <p:cNvPr id="375813" name="Text Box 5"/>
            <p:cNvSpPr txBox="1">
              <a:spLocks noChangeArrowheads="1"/>
            </p:cNvSpPr>
            <p:nvPr/>
          </p:nvSpPr>
          <p:spPr bwMode="auto">
            <a:xfrm rot="-5400000">
              <a:off x="747" y="2164"/>
              <a:ext cx="934"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spcBef>
                  <a:spcPct val="50000"/>
                </a:spcBef>
              </a:pPr>
              <a:r>
                <a:rPr lang="en-US" altLang="pt-BR" sz="2400" b="1">
                  <a:latin typeface="Arial Narrow" panose="020B0606020202030204" pitchFamily="34" charset="0"/>
                </a:rPr>
                <a:t>pressão</a:t>
              </a:r>
            </a:p>
          </p:txBody>
        </p:sp>
        <p:sp>
          <p:nvSpPr>
            <p:cNvPr id="375814" name="Text Box 6"/>
            <p:cNvSpPr txBox="1">
              <a:spLocks noChangeArrowheads="1"/>
            </p:cNvSpPr>
            <p:nvPr/>
          </p:nvSpPr>
          <p:spPr bwMode="auto">
            <a:xfrm rot="-21600000">
              <a:off x="2567" y="3744"/>
              <a:ext cx="1104"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spcBef>
                  <a:spcPct val="50000"/>
                </a:spcBef>
              </a:pPr>
              <a:r>
                <a:rPr lang="en-US" altLang="pt-BR" sz="2400" b="1">
                  <a:latin typeface="Arial Narrow" panose="020B0606020202030204" pitchFamily="34" charset="0"/>
                </a:rPr>
                <a:t>entalpia</a:t>
              </a:r>
            </a:p>
          </p:txBody>
        </p:sp>
        <p:sp>
          <p:nvSpPr>
            <p:cNvPr id="375815" name="Text Box 7"/>
            <p:cNvSpPr txBox="1">
              <a:spLocks noChangeArrowheads="1"/>
            </p:cNvSpPr>
            <p:nvPr/>
          </p:nvSpPr>
          <p:spPr bwMode="auto">
            <a:xfrm>
              <a:off x="2759" y="3408"/>
              <a:ext cx="825" cy="28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solidFill>
                    <a:schemeClr val="tx2"/>
                  </a:solidFill>
                  <a:effectLst>
                    <a:outerShdw blurRad="38100" dist="38100" dir="2700000" algn="tl">
                      <a:srgbClr val="C0C0C0"/>
                    </a:outerShdw>
                  </a:effectLst>
                  <a:latin typeface="Arial Narrow" panose="020B0606020202030204" pitchFamily="34" charset="0"/>
                </a:rPr>
                <a:t>evaporador</a:t>
              </a:r>
            </a:p>
          </p:txBody>
        </p:sp>
        <p:sp>
          <p:nvSpPr>
            <p:cNvPr id="375816" name="Line 8"/>
            <p:cNvSpPr>
              <a:spLocks noChangeShapeType="1"/>
            </p:cNvSpPr>
            <p:nvPr/>
          </p:nvSpPr>
          <p:spPr bwMode="auto">
            <a:xfrm>
              <a:off x="2465" y="2865"/>
              <a:ext cx="16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75817" name="Line 9"/>
            <p:cNvSpPr>
              <a:spLocks noChangeShapeType="1"/>
            </p:cNvSpPr>
            <p:nvPr/>
          </p:nvSpPr>
          <p:spPr bwMode="auto">
            <a:xfrm>
              <a:off x="1458" y="2865"/>
              <a:ext cx="1006" cy="0"/>
            </a:xfrm>
            <a:prstGeom prst="line">
              <a:avLst/>
            </a:prstGeom>
            <a:noFill/>
            <a:ln w="38100">
              <a:solidFill>
                <a:schemeClr val="tx2"/>
              </a:solidFill>
              <a:prstDash val="dash"/>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75818" name="Text Box 10"/>
            <p:cNvSpPr txBox="1">
              <a:spLocks noChangeArrowheads="1"/>
            </p:cNvSpPr>
            <p:nvPr/>
          </p:nvSpPr>
          <p:spPr bwMode="auto">
            <a:xfrm>
              <a:off x="1482" y="2544"/>
              <a:ext cx="701" cy="24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nchorCtr="1"/>
            <a:lstStyle/>
            <a:p>
              <a:pPr algn="r">
                <a:lnSpc>
                  <a:spcPct val="60000"/>
                </a:lnSpc>
                <a:spcBef>
                  <a:spcPct val="50000"/>
                </a:spcBef>
              </a:pPr>
              <a:r>
                <a:rPr lang="en-US" altLang="pt-BR" sz="2000" dirty="0" err="1" smtClean="0">
                  <a:solidFill>
                    <a:srgbClr val="3D06B8"/>
                  </a:solidFill>
                  <a:latin typeface="Arial Narrow" panose="020B0606020202030204" pitchFamily="34" charset="0"/>
                </a:rPr>
                <a:t>Tev</a:t>
              </a:r>
              <a:r>
                <a:rPr lang="en-US" altLang="pt-BR" sz="2000" dirty="0" smtClean="0">
                  <a:solidFill>
                    <a:srgbClr val="3D06B8"/>
                  </a:solidFill>
                  <a:latin typeface="Arial Narrow" panose="020B0606020202030204" pitchFamily="34" charset="0"/>
                </a:rPr>
                <a:t>= +5ºC</a:t>
              </a:r>
              <a:endParaRPr lang="en-US" altLang="pt-BR" sz="2000" dirty="0">
                <a:solidFill>
                  <a:srgbClr val="3D06B8"/>
                </a:solidFill>
                <a:latin typeface="Arial Narrow" panose="020B0606020202030204" pitchFamily="34" charset="0"/>
              </a:endParaRPr>
            </a:p>
          </p:txBody>
        </p:sp>
        <p:sp>
          <p:nvSpPr>
            <p:cNvPr id="375819" name="Text Box 11"/>
            <p:cNvSpPr txBox="1">
              <a:spLocks noChangeArrowheads="1"/>
            </p:cNvSpPr>
            <p:nvPr/>
          </p:nvSpPr>
          <p:spPr bwMode="auto">
            <a:xfrm>
              <a:off x="407" y="2784"/>
              <a:ext cx="1008" cy="17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60000"/>
                </a:lnSpc>
                <a:spcBef>
                  <a:spcPct val="50000"/>
                </a:spcBef>
              </a:pPr>
              <a:r>
                <a:rPr lang="en-US" altLang="pt-BR" sz="2400" b="1" dirty="0" smtClean="0">
                  <a:solidFill>
                    <a:srgbClr val="0000CC"/>
                  </a:solidFill>
                  <a:latin typeface="Arial Narrow" panose="020B0606020202030204" pitchFamily="34" charset="0"/>
                </a:rPr>
                <a:t>5.16 </a:t>
              </a:r>
              <a:r>
                <a:rPr lang="en-US" altLang="pt-BR" sz="2400" b="1" dirty="0">
                  <a:solidFill>
                    <a:srgbClr val="0000CC"/>
                  </a:solidFill>
                  <a:latin typeface="Arial Narrow" panose="020B0606020202030204" pitchFamily="34" charset="0"/>
                </a:rPr>
                <a:t>bar abs</a:t>
              </a:r>
              <a:endParaRPr lang="en-US" altLang="pt-BR" sz="2000" b="1" dirty="0">
                <a:solidFill>
                  <a:srgbClr val="0000CC"/>
                </a:solidFill>
                <a:latin typeface="Arial Narrow" panose="020B0606020202030204" pitchFamily="34" charset="0"/>
              </a:endParaRPr>
            </a:p>
          </p:txBody>
        </p:sp>
        <p:sp>
          <p:nvSpPr>
            <p:cNvPr id="375821" name="Text Box 13"/>
            <p:cNvSpPr txBox="1">
              <a:spLocks noChangeArrowheads="1"/>
            </p:cNvSpPr>
            <p:nvPr/>
          </p:nvSpPr>
          <p:spPr bwMode="auto">
            <a:xfrm>
              <a:off x="3753" y="2859"/>
              <a:ext cx="150"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4’</a:t>
              </a:r>
              <a:endParaRPr lang="en-US" altLang="pt-BR" sz="2400">
                <a:solidFill>
                  <a:schemeClr val="bg2"/>
                </a:solidFill>
                <a:latin typeface="Arial Black" panose="020B0A04020102020204" pitchFamily="34" charset="0"/>
              </a:endParaRPr>
            </a:p>
          </p:txBody>
        </p:sp>
        <p:sp>
          <p:nvSpPr>
            <p:cNvPr id="375822" name="Oval 14"/>
            <p:cNvSpPr>
              <a:spLocks noChangeArrowheads="1"/>
            </p:cNvSpPr>
            <p:nvPr/>
          </p:nvSpPr>
          <p:spPr bwMode="auto">
            <a:xfrm>
              <a:off x="3931" y="2821"/>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75823" name="Text Box 15"/>
            <p:cNvSpPr txBox="1">
              <a:spLocks noChangeArrowheads="1"/>
            </p:cNvSpPr>
            <p:nvPr/>
          </p:nvSpPr>
          <p:spPr bwMode="auto">
            <a:xfrm>
              <a:off x="2308" y="2864"/>
              <a:ext cx="107"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4</a:t>
              </a:r>
              <a:endParaRPr lang="en-US" altLang="pt-BR" sz="2400">
                <a:solidFill>
                  <a:schemeClr val="bg2"/>
                </a:solidFill>
                <a:latin typeface="Arial Black" panose="020B0A04020102020204" pitchFamily="34" charset="0"/>
              </a:endParaRPr>
            </a:p>
          </p:txBody>
        </p:sp>
        <p:sp>
          <p:nvSpPr>
            <p:cNvPr id="375824" name="Line 16"/>
            <p:cNvSpPr>
              <a:spLocks noChangeShapeType="1"/>
            </p:cNvSpPr>
            <p:nvPr/>
          </p:nvSpPr>
          <p:spPr bwMode="auto">
            <a:xfrm rot="5400000">
              <a:off x="1454" y="2659"/>
              <a:ext cx="2040" cy="0"/>
            </a:xfrm>
            <a:prstGeom prst="line">
              <a:avLst/>
            </a:prstGeom>
            <a:noFill/>
            <a:ln w="38100">
              <a:solidFill>
                <a:schemeClr val="tx2"/>
              </a:solidFill>
              <a:prstDash val="dash"/>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75825" name="Line 17"/>
            <p:cNvSpPr>
              <a:spLocks noChangeShapeType="1"/>
            </p:cNvSpPr>
            <p:nvPr/>
          </p:nvSpPr>
          <p:spPr bwMode="auto">
            <a:xfrm rot="5400000">
              <a:off x="3160" y="2656"/>
              <a:ext cx="2040" cy="0"/>
            </a:xfrm>
            <a:prstGeom prst="line">
              <a:avLst/>
            </a:prstGeom>
            <a:noFill/>
            <a:ln w="38100">
              <a:solidFill>
                <a:schemeClr val="tx2"/>
              </a:solidFill>
              <a:prstDash val="dash"/>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75826" name="Oval 18"/>
            <p:cNvSpPr>
              <a:spLocks noChangeArrowheads="1"/>
            </p:cNvSpPr>
            <p:nvPr/>
          </p:nvSpPr>
          <p:spPr bwMode="auto">
            <a:xfrm>
              <a:off x="4123" y="2815"/>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75827" name="Text Box 19"/>
            <p:cNvSpPr txBox="1">
              <a:spLocks noChangeArrowheads="1"/>
            </p:cNvSpPr>
            <p:nvPr/>
          </p:nvSpPr>
          <p:spPr bwMode="auto">
            <a:xfrm>
              <a:off x="2759" y="1776"/>
              <a:ext cx="1152" cy="446"/>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90000"/>
                </a:lnSpc>
              </a:pPr>
              <a:r>
                <a:rPr lang="en-US" altLang="pt-BR" sz="2400" b="1">
                  <a:latin typeface="Arial Narrow" panose="020B0606020202030204" pitchFamily="34" charset="0"/>
                </a:rPr>
                <a:t>Efeito de Refrigeração</a:t>
              </a:r>
            </a:p>
          </p:txBody>
        </p:sp>
        <p:sp>
          <p:nvSpPr>
            <p:cNvPr id="375828" name="Line 20"/>
            <p:cNvSpPr>
              <a:spLocks noChangeShapeType="1"/>
            </p:cNvSpPr>
            <p:nvPr/>
          </p:nvSpPr>
          <p:spPr bwMode="auto">
            <a:xfrm>
              <a:off x="2497" y="1684"/>
              <a:ext cx="1674" cy="0"/>
            </a:xfrm>
            <a:prstGeom prst="line">
              <a:avLst/>
            </a:prstGeom>
            <a:noFill/>
            <a:ln w="38100">
              <a:solidFill>
                <a:schemeClr val="tx2"/>
              </a:solidFill>
              <a:round/>
              <a:headEnd type="triangle" w="med" len="med"/>
              <a:tailEnd type="triangle" w="med" len="me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75829" name="AutoShape 21"/>
            <p:cNvSpPr>
              <a:spLocks noChangeArrowheads="1"/>
            </p:cNvSpPr>
            <p:nvPr/>
          </p:nvSpPr>
          <p:spPr bwMode="auto">
            <a:xfrm rot="5391443" flipH="1">
              <a:off x="3285" y="2786"/>
              <a:ext cx="167" cy="163"/>
            </a:xfrm>
            <a:prstGeom prst="triangle">
              <a:avLst>
                <a:gd name="adj" fmla="val 50000"/>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pic>
          <p:nvPicPr>
            <p:cNvPr id="375831" name="Picture 23" descr="fig37z"/>
            <p:cNvPicPr>
              <a:picLocks noChangeAspect="1" noChangeArrowheads="1"/>
            </p:cNvPicPr>
            <p:nvPr/>
          </p:nvPicPr>
          <p:blipFill>
            <a:blip r:embed="rId4" cstate="print">
              <a:extLst>
                <a:ext uri="{28A0092B-C50C-407E-A947-70E740481C1C}">
                  <a14:useLocalDpi xmlns:a14="http://schemas.microsoft.com/office/drawing/2010/main" val="0"/>
                </a:ext>
              </a:extLst>
            </a:blip>
            <a:srcRect l="23036" t="23932" r="19553" b="42949"/>
            <a:stretch>
              <a:fillRect/>
            </a:stretch>
          </p:blipFill>
          <p:spPr bwMode="auto">
            <a:xfrm>
              <a:off x="2615" y="2976"/>
              <a:ext cx="1051" cy="455"/>
            </a:xfrm>
            <a:prstGeom prst="rect">
              <a:avLst/>
            </a:prstGeom>
            <a:noFill/>
            <a:extLst>
              <a:ext uri="{909E8E84-426E-40DD-AFC4-6F175D3DCCD1}">
                <a14:hiddenFill xmlns:a14="http://schemas.microsoft.com/office/drawing/2010/main">
                  <a:solidFill>
                    <a:srgbClr val="FFFFFF"/>
                  </a:solidFill>
                </a14:hiddenFill>
              </a:ext>
            </a:extLst>
          </p:spPr>
        </p:pic>
        <p:sp>
          <p:nvSpPr>
            <p:cNvPr id="375832" name="Oval 24"/>
            <p:cNvSpPr>
              <a:spLocks noChangeArrowheads="1"/>
            </p:cNvSpPr>
            <p:nvPr/>
          </p:nvSpPr>
          <p:spPr bwMode="auto">
            <a:xfrm>
              <a:off x="2423" y="2832"/>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75833" name="Line 25"/>
            <p:cNvSpPr>
              <a:spLocks noChangeShapeType="1"/>
            </p:cNvSpPr>
            <p:nvPr/>
          </p:nvSpPr>
          <p:spPr bwMode="auto">
            <a:xfrm rot="5400000">
              <a:off x="3299" y="2964"/>
              <a:ext cx="1416" cy="0"/>
            </a:xfrm>
            <a:prstGeom prst="line">
              <a:avLst/>
            </a:prstGeom>
            <a:noFill/>
            <a:ln w="38100">
              <a:solidFill>
                <a:schemeClr val="tx2"/>
              </a:solidFill>
              <a:prstDash val="dash"/>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75834" name="Line 26"/>
            <p:cNvSpPr>
              <a:spLocks noChangeShapeType="1"/>
            </p:cNvSpPr>
            <p:nvPr/>
          </p:nvSpPr>
          <p:spPr bwMode="auto">
            <a:xfrm>
              <a:off x="2471" y="2304"/>
              <a:ext cx="1536" cy="0"/>
            </a:xfrm>
            <a:prstGeom prst="line">
              <a:avLst/>
            </a:prstGeom>
            <a:noFill/>
            <a:ln w="38100">
              <a:solidFill>
                <a:schemeClr val="tx2"/>
              </a:solidFill>
              <a:round/>
              <a:headEnd type="triangle" w="med" len="med"/>
              <a:tailEnd type="triangle" w="med" len="me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grpSp>
      <p:sp>
        <p:nvSpPr>
          <p:cNvPr id="28" name="Text Box 11"/>
          <p:cNvSpPr txBox="1">
            <a:spLocks noChangeArrowheads="1"/>
          </p:cNvSpPr>
          <p:nvPr/>
        </p:nvSpPr>
        <p:spPr bwMode="auto">
          <a:xfrm>
            <a:off x="553245" y="1524000"/>
            <a:ext cx="1600200" cy="2854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60000"/>
              </a:lnSpc>
              <a:spcBef>
                <a:spcPct val="50000"/>
              </a:spcBef>
            </a:pPr>
            <a:r>
              <a:rPr lang="en-US" altLang="pt-BR" sz="2400" b="1" dirty="0" smtClean="0">
                <a:solidFill>
                  <a:srgbClr val="0000CC"/>
                </a:solidFill>
                <a:latin typeface="Arial Narrow" panose="020B0606020202030204" pitchFamily="34" charset="0"/>
              </a:rPr>
              <a:t>R-717</a:t>
            </a:r>
            <a:endParaRPr lang="en-US" altLang="pt-BR" sz="2000" b="1" dirty="0">
              <a:solidFill>
                <a:srgbClr val="0000CC"/>
              </a:solidFill>
              <a:latin typeface="Arial Narrow" panose="020B0606020202030204" pitchFamily="34" charset="0"/>
            </a:endParaRPr>
          </a:p>
        </p:txBody>
      </p:sp>
    </p:spTree>
    <p:extLst>
      <p:ext uri="{BB962C8B-B14F-4D97-AF65-F5344CB8AC3E}">
        <p14:creationId xmlns:p14="http://schemas.microsoft.com/office/powerpoint/2010/main" val="28682218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ítulo 4"/>
          <p:cNvSpPr>
            <a:spLocks noGrp="1"/>
          </p:cNvSpPr>
          <p:nvPr>
            <p:ph type="title"/>
          </p:nvPr>
        </p:nvSpPr>
        <p:spPr/>
        <p:txBody>
          <a:bodyPr/>
          <a:lstStyle/>
          <a:p>
            <a:r>
              <a:rPr lang="pt-BR" altLang="pt-BR" sz="3100" b="0" i="0" dirty="0" smtClean="0">
                <a:solidFill>
                  <a:srgbClr val="010C75"/>
                </a:solidFill>
                <a:effectLst/>
              </a:rPr>
              <a:t>Torre de Resfriamento</a:t>
            </a:r>
          </a:p>
        </p:txBody>
      </p:sp>
      <p:pic>
        <p:nvPicPr>
          <p:cNvPr id="100355" name="Picture 10" descr="prod_eqt_torres">
            <a:hlinkClick r:id=""/>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3922" t="25197" r="11299"/>
          <a:stretch>
            <a:fillRect/>
          </a:stretch>
        </p:blipFill>
        <p:spPr>
          <a:xfrm>
            <a:off x="641350" y="1295400"/>
            <a:ext cx="6397625" cy="4267200"/>
          </a:xfrm>
        </p:spPr>
      </p:pic>
      <p:pic>
        <p:nvPicPr>
          <p:cNvPr id="100356" name="Picture 9" descr="enchimento_fil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038600"/>
            <a:ext cx="307340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96424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533400"/>
            <a:ext cx="7772400" cy="533400"/>
          </a:xfrm>
          <a:noFill/>
          <a:effectLst/>
          <a:extLst>
            <a:ext uri="{AF507438-7753-43E0-B8FC-AC1667EBCBE1}">
              <a14:hiddenEffects xmlns:a14="http://schemas.microsoft.com/office/drawing/2010/main">
                <a:effectLst>
                  <a:outerShdw dist="35921" dir="2700000" algn="ctr" rotWithShape="0">
                    <a:schemeClr val="bg1"/>
                  </a:outerShdw>
                </a:effectLst>
              </a14:hiddenEffects>
            </a:ext>
          </a:extLst>
        </p:spPr>
        <p:txBody>
          <a:bodyPr lIns="90488" tIns="44450" rIns="90488" bIns="44450"/>
          <a:lstStyle/>
          <a:p>
            <a:r>
              <a:rPr lang="pt-BR" altLang="pt-BR" sz="3100" b="0" smtClean="0">
                <a:solidFill>
                  <a:schemeClr val="tx1"/>
                </a:solidFill>
                <a:effectLst/>
              </a:rPr>
              <a:t>Seleção de Torres de Resfriamento</a:t>
            </a:r>
          </a:p>
        </p:txBody>
      </p:sp>
      <p:sp>
        <p:nvSpPr>
          <p:cNvPr id="101379" name="Rectangle 3"/>
          <p:cNvSpPr>
            <a:spLocks noGrp="1" noChangeArrowheads="1"/>
          </p:cNvSpPr>
          <p:nvPr>
            <p:ph type="body" idx="1"/>
          </p:nvPr>
        </p:nvSpPr>
        <p:spPr>
          <a:xfrm>
            <a:off x="609600" y="1524000"/>
            <a:ext cx="8153400" cy="4648200"/>
          </a:xfrm>
          <a:noFill/>
        </p:spPr>
        <p:txBody>
          <a:bodyPr/>
          <a:lstStyle/>
          <a:p>
            <a:pPr>
              <a:lnSpc>
                <a:spcPct val="90000"/>
              </a:lnSpc>
              <a:buClr>
                <a:srgbClr val="114FFB"/>
              </a:buClr>
              <a:buSzPct val="50000"/>
              <a:buFont typeface="Monotype Sorts"/>
              <a:buChar char="n"/>
            </a:pPr>
            <a:r>
              <a:rPr lang="pt-BR" altLang="pt-BR" sz="2400" smtClean="0"/>
              <a:t>Dados Necessários:</a:t>
            </a:r>
          </a:p>
          <a:p>
            <a:pPr lvl="1">
              <a:lnSpc>
                <a:spcPct val="120000"/>
              </a:lnSpc>
              <a:buClr>
                <a:srgbClr val="114FFB"/>
              </a:buClr>
            </a:pPr>
            <a:r>
              <a:rPr lang="pt-BR" altLang="pt-BR" sz="2400" smtClean="0"/>
              <a:t>Calor Rejeitado nos Condensadores dos Chillers</a:t>
            </a:r>
          </a:p>
          <a:p>
            <a:pPr lvl="2">
              <a:lnSpc>
                <a:spcPct val="90000"/>
              </a:lnSpc>
              <a:buClr>
                <a:srgbClr val="114FFB"/>
              </a:buClr>
              <a:buSzPct val="65000"/>
              <a:buFont typeface="Monotype Sorts"/>
              <a:buChar char="u"/>
            </a:pPr>
            <a:r>
              <a:rPr lang="pt-BR" altLang="pt-BR" sz="2400" smtClean="0"/>
              <a:t>Carga térmica do evaporador +</a:t>
            </a:r>
          </a:p>
          <a:p>
            <a:pPr lvl="2">
              <a:lnSpc>
                <a:spcPct val="90000"/>
              </a:lnSpc>
              <a:buClr>
                <a:srgbClr val="114FFB"/>
              </a:buClr>
              <a:buSzPct val="65000"/>
              <a:buFont typeface="Monotype Sorts"/>
              <a:buChar char="u"/>
            </a:pPr>
            <a:r>
              <a:rPr lang="pt-BR" altLang="pt-BR" sz="2400" smtClean="0"/>
              <a:t>Calor de compressão</a:t>
            </a:r>
          </a:p>
          <a:p>
            <a:pPr lvl="1">
              <a:lnSpc>
                <a:spcPct val="110000"/>
              </a:lnSpc>
              <a:buClr>
                <a:srgbClr val="114FFB"/>
              </a:buClr>
            </a:pPr>
            <a:r>
              <a:rPr lang="pt-BR" altLang="pt-BR" sz="2400" smtClean="0"/>
              <a:t>Temperatura de Entrada/ Saída de Água.</a:t>
            </a:r>
          </a:p>
          <a:p>
            <a:pPr lvl="1">
              <a:lnSpc>
                <a:spcPct val="110000"/>
              </a:lnSpc>
              <a:buClr>
                <a:srgbClr val="114FFB"/>
              </a:buClr>
            </a:pPr>
            <a:r>
              <a:rPr lang="pt-BR" altLang="pt-BR" sz="2400" smtClean="0">
                <a:solidFill>
                  <a:srgbClr val="114FFB"/>
                </a:solidFill>
              </a:rPr>
              <a:t>Temperatura de Bulbo Úmido do Local.</a:t>
            </a:r>
            <a:r>
              <a:rPr lang="pt-BR" altLang="pt-BR" sz="2400" smtClean="0">
                <a:solidFill>
                  <a:srgbClr val="FC0128"/>
                </a:solidFill>
              </a:rPr>
              <a:t> </a:t>
            </a:r>
          </a:p>
          <a:p>
            <a:pPr lvl="1">
              <a:lnSpc>
                <a:spcPct val="110000"/>
              </a:lnSpc>
              <a:buClr>
                <a:srgbClr val="114FFB"/>
              </a:buClr>
            </a:pPr>
            <a:r>
              <a:rPr lang="pt-BR" altLang="pt-BR" sz="2400" smtClean="0"/>
              <a:t>Outros pontos importantes a se considerar:</a:t>
            </a:r>
          </a:p>
          <a:p>
            <a:pPr lvl="1">
              <a:lnSpc>
                <a:spcPct val="90000"/>
              </a:lnSpc>
              <a:buClr>
                <a:srgbClr val="114FFB"/>
              </a:buClr>
              <a:buSzPct val="75000"/>
              <a:buFont typeface="Monotype Sorts"/>
              <a:buNone/>
            </a:pPr>
            <a:r>
              <a:rPr lang="pt-BR" altLang="pt-BR" sz="2400" smtClean="0"/>
              <a:t>	- Área Disponível (Lay-out).</a:t>
            </a:r>
          </a:p>
          <a:p>
            <a:pPr lvl="1">
              <a:lnSpc>
                <a:spcPct val="90000"/>
              </a:lnSpc>
              <a:buClr>
                <a:srgbClr val="114FFB"/>
              </a:buClr>
              <a:buSzPct val="75000"/>
              <a:buFont typeface="Monotype Sorts"/>
              <a:buNone/>
            </a:pPr>
            <a:r>
              <a:rPr lang="pt-BR" altLang="pt-BR" sz="2400" smtClean="0"/>
              <a:t>	- Máx. Nível de Ruido Permitido.</a:t>
            </a:r>
          </a:p>
        </p:txBody>
      </p:sp>
    </p:spTree>
    <p:extLst>
      <p:ext uri="{BB962C8B-B14F-4D97-AF65-F5344CB8AC3E}">
        <p14:creationId xmlns:p14="http://schemas.microsoft.com/office/powerpoint/2010/main" val="417861310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747712" y="288131"/>
            <a:ext cx="7162800" cy="55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nSpc>
                <a:spcPct val="80000"/>
              </a:lnSpc>
            </a:pPr>
            <a:r>
              <a:rPr lang="pt-BR" altLang="pt-BR" sz="3100" dirty="0">
                <a:latin typeface="Arial" pitchFamily="34" charset="0"/>
              </a:rPr>
              <a:t>Condições climáticas</a:t>
            </a:r>
          </a:p>
        </p:txBody>
      </p:sp>
      <p:sp>
        <p:nvSpPr>
          <p:cNvPr id="295939" name="Rectangle 3"/>
          <p:cNvSpPr>
            <a:spLocks noChangeArrowheads="1"/>
          </p:cNvSpPr>
          <p:nvPr/>
        </p:nvSpPr>
        <p:spPr bwMode="auto">
          <a:xfrm>
            <a:off x="1371600" y="1828800"/>
            <a:ext cx="71628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defRPr sz="2400">
                <a:solidFill>
                  <a:schemeClr val="tx1"/>
                </a:solidFill>
                <a:latin typeface="Times New Roman" panose="02020603050405020304" pitchFamily="18" charset="0"/>
              </a:defRPr>
            </a:lvl1pPr>
            <a:lvl2pPr marL="685800" indent="-22860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543050" indent="-171450">
              <a:defRPr sz="2400">
                <a:solidFill>
                  <a:schemeClr val="tx1"/>
                </a:solidFill>
                <a:latin typeface="Times New Roman" panose="02020603050405020304" pitchFamily="18" charset="0"/>
              </a:defRPr>
            </a:lvl4pPr>
            <a:lvl5pPr marL="2000250" indent="-171450">
              <a:defRPr sz="2400">
                <a:solidFill>
                  <a:schemeClr val="tx1"/>
                </a:solidFill>
                <a:latin typeface="Times New Roman" panose="02020603050405020304" pitchFamily="18" charset="0"/>
              </a:defRPr>
            </a:lvl5pPr>
            <a:lvl6pPr marL="2457450" indent="-171450" eaLnBrk="0" fontAlgn="base" hangingPunct="0">
              <a:spcBef>
                <a:spcPct val="0"/>
              </a:spcBef>
              <a:spcAft>
                <a:spcPct val="0"/>
              </a:spcAft>
              <a:defRPr sz="2400">
                <a:solidFill>
                  <a:schemeClr val="tx1"/>
                </a:solidFill>
                <a:latin typeface="Times New Roman" panose="02020603050405020304" pitchFamily="18" charset="0"/>
              </a:defRPr>
            </a:lvl6pPr>
            <a:lvl7pPr marL="2914650" indent="-171450" eaLnBrk="0" fontAlgn="base" hangingPunct="0">
              <a:spcBef>
                <a:spcPct val="0"/>
              </a:spcBef>
              <a:spcAft>
                <a:spcPct val="0"/>
              </a:spcAft>
              <a:defRPr sz="2400">
                <a:solidFill>
                  <a:schemeClr val="tx1"/>
                </a:solidFill>
                <a:latin typeface="Times New Roman" panose="02020603050405020304" pitchFamily="18" charset="0"/>
              </a:defRPr>
            </a:lvl7pPr>
            <a:lvl8pPr marL="3371850" indent="-171450" eaLnBrk="0" fontAlgn="base" hangingPunct="0">
              <a:spcBef>
                <a:spcPct val="0"/>
              </a:spcBef>
              <a:spcAft>
                <a:spcPct val="0"/>
              </a:spcAft>
              <a:defRPr sz="2400">
                <a:solidFill>
                  <a:schemeClr val="tx1"/>
                </a:solidFill>
                <a:latin typeface="Times New Roman" panose="02020603050405020304" pitchFamily="18" charset="0"/>
              </a:defRPr>
            </a:lvl8pPr>
            <a:lvl9pPr marL="3829050" indent="-17145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5000"/>
              </a:lnSpc>
              <a:spcBef>
                <a:spcPct val="30000"/>
              </a:spcBef>
              <a:buClr>
                <a:srgbClr val="00279F"/>
              </a:buClr>
              <a:buSzPct val="50000"/>
              <a:buFont typeface="Monotype Sorts"/>
              <a:buChar char="n"/>
              <a:defRPr/>
            </a:pPr>
            <a:r>
              <a:rPr lang="pt-BR" altLang="pt-BR" sz="2800" dirty="0" smtClean="0">
                <a:solidFill>
                  <a:srgbClr val="000000"/>
                </a:solidFill>
                <a:latin typeface="Comic Sans MS" panose="030F0702030302020204" pitchFamily="66" charset="0"/>
              </a:rPr>
              <a:t>Temperatura de Bulbo úmido (TBU)</a:t>
            </a:r>
          </a:p>
          <a:p>
            <a:pPr>
              <a:lnSpc>
                <a:spcPct val="135000"/>
              </a:lnSpc>
              <a:spcBef>
                <a:spcPct val="30000"/>
              </a:spcBef>
              <a:buClr>
                <a:srgbClr val="00279F"/>
              </a:buClr>
              <a:buSzPct val="75000"/>
              <a:buFont typeface="Monotype Sorts"/>
              <a:buChar char=" "/>
              <a:defRPr/>
            </a:pPr>
            <a:r>
              <a:rPr lang="pt-BR" altLang="pt-BR" sz="2000" dirty="0" smtClean="0">
                <a:solidFill>
                  <a:srgbClr val="000000"/>
                </a:solidFill>
                <a:latin typeface="Comic Sans MS" panose="030F0702030302020204" pitchFamily="66" charset="0"/>
              </a:rPr>
              <a:t>     Pressão Barométrica - Altura -&gt; Nível do Mar</a:t>
            </a:r>
          </a:p>
          <a:p>
            <a:pPr marL="633413" indent="-633413">
              <a:lnSpc>
                <a:spcPct val="85000"/>
              </a:lnSpc>
              <a:spcBef>
                <a:spcPct val="30000"/>
              </a:spcBef>
              <a:buClr>
                <a:srgbClr val="00279F"/>
              </a:buClr>
              <a:buSzPct val="75000"/>
              <a:buFont typeface="Monotype Sorts"/>
              <a:buChar char=" "/>
              <a:defRPr/>
            </a:pPr>
            <a:r>
              <a:rPr lang="pt-BR" altLang="pt-BR" sz="2000" dirty="0" smtClean="0">
                <a:solidFill>
                  <a:srgbClr val="000000"/>
                </a:solidFill>
                <a:latin typeface="Comic Sans MS" panose="030F0702030302020204" pitchFamily="66" charset="0"/>
              </a:rPr>
              <a:t>Temperatura de bulbo seco (TBS)</a:t>
            </a:r>
          </a:p>
          <a:p>
            <a:pPr>
              <a:lnSpc>
                <a:spcPct val="85000"/>
              </a:lnSpc>
              <a:spcBef>
                <a:spcPct val="30000"/>
              </a:spcBef>
              <a:buClr>
                <a:srgbClr val="00279F"/>
              </a:buClr>
              <a:buSzPct val="75000"/>
              <a:buFont typeface="Monotype Sorts"/>
              <a:buChar char=" "/>
              <a:defRPr/>
            </a:pPr>
            <a:r>
              <a:rPr lang="pt-BR" altLang="pt-BR" sz="2000" dirty="0" smtClean="0">
                <a:solidFill>
                  <a:srgbClr val="000000"/>
                </a:solidFill>
                <a:latin typeface="Comic Sans MS" panose="030F0702030302020204" pitchFamily="66" charset="0"/>
              </a:rPr>
              <a:t>     Umidade relativa	(UR)</a:t>
            </a:r>
          </a:p>
          <a:p>
            <a:pPr>
              <a:lnSpc>
                <a:spcPct val="85000"/>
              </a:lnSpc>
              <a:spcBef>
                <a:spcPct val="30000"/>
              </a:spcBef>
              <a:buClr>
                <a:srgbClr val="00279F"/>
              </a:buClr>
              <a:buSzPct val="75000"/>
              <a:buFont typeface="Monotype Sorts"/>
              <a:buChar char=" "/>
              <a:defRPr/>
            </a:pPr>
            <a:endParaRPr lang="pt-BR" altLang="pt-BR" sz="2800" dirty="0" smtClean="0">
              <a:solidFill>
                <a:srgbClr val="000000"/>
              </a:solidFill>
              <a:latin typeface="Comic Sans MS" panose="030F0702030302020204" pitchFamily="66" charset="0"/>
            </a:endParaRPr>
          </a:p>
          <a:p>
            <a:pPr>
              <a:lnSpc>
                <a:spcPct val="85000"/>
              </a:lnSpc>
              <a:spcBef>
                <a:spcPct val="30000"/>
              </a:spcBef>
              <a:buClr>
                <a:srgbClr val="00279F"/>
              </a:buClr>
              <a:buSzPct val="50000"/>
              <a:buFont typeface="Monotype Sorts"/>
              <a:buChar char="n"/>
              <a:defRPr/>
            </a:pPr>
            <a:r>
              <a:rPr lang="pt-BR" altLang="pt-BR" sz="2800" dirty="0" smtClean="0">
                <a:solidFill>
                  <a:srgbClr val="000000"/>
                </a:solidFill>
                <a:latin typeface="Comic Sans MS" panose="030F0702030302020204" pitchFamily="66" charset="0"/>
              </a:rPr>
              <a:t>Médias Máximas de Verão </a:t>
            </a:r>
          </a:p>
          <a:p>
            <a:pPr>
              <a:lnSpc>
                <a:spcPct val="85000"/>
              </a:lnSpc>
              <a:spcBef>
                <a:spcPct val="30000"/>
              </a:spcBef>
              <a:buClr>
                <a:srgbClr val="00279F"/>
              </a:buClr>
              <a:buSzPct val="50000"/>
              <a:buFont typeface="Monotype Sorts"/>
              <a:buNone/>
              <a:defRPr/>
            </a:pPr>
            <a:r>
              <a:rPr lang="pt-BR" altLang="pt-BR" sz="2800" dirty="0" smtClean="0">
                <a:solidFill>
                  <a:srgbClr val="000000"/>
                </a:solidFill>
                <a:latin typeface="Comic Sans MS" panose="030F0702030302020204" pitchFamily="66" charset="0"/>
              </a:rPr>
              <a:t>   (ABNT ou ASHRAE Fundamentals)</a:t>
            </a:r>
          </a:p>
        </p:txBody>
      </p:sp>
    </p:spTree>
    <p:extLst>
      <p:ext uri="{BB962C8B-B14F-4D97-AF65-F5344CB8AC3E}">
        <p14:creationId xmlns:p14="http://schemas.microsoft.com/office/powerpoint/2010/main" val="19239094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609600" y="304800"/>
            <a:ext cx="71628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nSpc>
                <a:spcPct val="80000"/>
              </a:lnSpc>
            </a:pPr>
            <a:r>
              <a:rPr lang="pt-BR" altLang="pt-BR" sz="3100" dirty="0" err="1">
                <a:latin typeface="Arial" pitchFamily="34" charset="0"/>
              </a:rPr>
              <a:t>Lay</a:t>
            </a:r>
            <a:r>
              <a:rPr lang="pt-BR" altLang="pt-BR" sz="3100" dirty="0">
                <a:latin typeface="Arial" pitchFamily="34" charset="0"/>
              </a:rPr>
              <a:t> Out de Instalação</a:t>
            </a:r>
          </a:p>
        </p:txBody>
      </p:sp>
      <p:sp>
        <p:nvSpPr>
          <p:cNvPr id="103427" name="Rectangle 3"/>
          <p:cNvSpPr>
            <a:spLocks noChangeArrowheads="1"/>
          </p:cNvSpPr>
          <p:nvPr/>
        </p:nvSpPr>
        <p:spPr bwMode="auto">
          <a:xfrm>
            <a:off x="1066800" y="1524000"/>
            <a:ext cx="7772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defRPr sz="800">
                <a:solidFill>
                  <a:schemeClr val="tx1"/>
                </a:solidFill>
                <a:latin typeface="Times New Roman" pitchFamily="18" charset="0"/>
              </a:defRPr>
            </a:lvl1pPr>
            <a:lvl2pPr marL="685800" indent="-22860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543050" indent="-171450">
              <a:defRPr sz="800">
                <a:solidFill>
                  <a:schemeClr val="tx1"/>
                </a:solidFill>
                <a:latin typeface="Times New Roman" pitchFamily="18" charset="0"/>
              </a:defRPr>
            </a:lvl4pPr>
            <a:lvl5pPr marL="2000250" indent="-171450">
              <a:defRPr sz="800">
                <a:solidFill>
                  <a:schemeClr val="tx1"/>
                </a:solidFill>
                <a:latin typeface="Times New Roman" pitchFamily="18" charset="0"/>
              </a:defRPr>
            </a:lvl5pPr>
            <a:lvl6pPr marL="2457450" indent="-171450" eaLnBrk="0" fontAlgn="base" hangingPunct="0">
              <a:spcBef>
                <a:spcPct val="0"/>
              </a:spcBef>
              <a:spcAft>
                <a:spcPct val="0"/>
              </a:spcAft>
              <a:defRPr sz="800">
                <a:solidFill>
                  <a:schemeClr val="tx1"/>
                </a:solidFill>
                <a:latin typeface="Times New Roman" pitchFamily="18" charset="0"/>
              </a:defRPr>
            </a:lvl6pPr>
            <a:lvl7pPr marL="2914650" indent="-171450" eaLnBrk="0" fontAlgn="base" hangingPunct="0">
              <a:spcBef>
                <a:spcPct val="0"/>
              </a:spcBef>
              <a:spcAft>
                <a:spcPct val="0"/>
              </a:spcAft>
              <a:defRPr sz="800">
                <a:solidFill>
                  <a:schemeClr val="tx1"/>
                </a:solidFill>
                <a:latin typeface="Times New Roman" pitchFamily="18" charset="0"/>
              </a:defRPr>
            </a:lvl7pPr>
            <a:lvl8pPr marL="3371850" indent="-171450" eaLnBrk="0" fontAlgn="base" hangingPunct="0">
              <a:spcBef>
                <a:spcPct val="0"/>
              </a:spcBef>
              <a:spcAft>
                <a:spcPct val="0"/>
              </a:spcAft>
              <a:defRPr sz="800">
                <a:solidFill>
                  <a:schemeClr val="tx1"/>
                </a:solidFill>
                <a:latin typeface="Times New Roman" pitchFamily="18" charset="0"/>
              </a:defRPr>
            </a:lvl8pPr>
            <a:lvl9pPr marL="3829050" indent="-171450" eaLnBrk="0" fontAlgn="base" hangingPunct="0">
              <a:spcBef>
                <a:spcPct val="0"/>
              </a:spcBef>
              <a:spcAft>
                <a:spcPct val="0"/>
              </a:spcAft>
              <a:defRPr sz="800">
                <a:solidFill>
                  <a:schemeClr val="tx1"/>
                </a:solidFill>
                <a:latin typeface="Times New Roman" pitchFamily="18" charset="0"/>
              </a:defRPr>
            </a:lvl9pPr>
          </a:lstStyle>
          <a:p>
            <a:pPr>
              <a:lnSpc>
                <a:spcPct val="190000"/>
              </a:lnSpc>
              <a:spcBef>
                <a:spcPct val="30000"/>
              </a:spcBef>
              <a:buClr>
                <a:srgbClr val="00279F"/>
              </a:buClr>
              <a:buSzPct val="50000"/>
              <a:buFont typeface="Monotype Sorts"/>
              <a:buChar char="n"/>
            </a:pPr>
            <a:r>
              <a:rPr lang="pt-BR" altLang="pt-BR" sz="2800">
                <a:solidFill>
                  <a:srgbClr val="000000"/>
                </a:solidFill>
                <a:latin typeface="Comic Sans MS" pitchFamily="66" charset="0"/>
              </a:rPr>
              <a:t>Espaço Físico.</a:t>
            </a:r>
            <a:endParaRPr lang="pt-BR" altLang="pt-BR" sz="2400">
              <a:solidFill>
                <a:srgbClr val="000000"/>
              </a:solidFill>
              <a:latin typeface="Comic Sans MS" pitchFamily="66" charset="0"/>
            </a:endParaRPr>
          </a:p>
          <a:p>
            <a:pPr lvl="1">
              <a:lnSpc>
                <a:spcPct val="90000"/>
              </a:lnSpc>
              <a:spcBef>
                <a:spcPct val="30000"/>
              </a:spcBef>
              <a:buClr>
                <a:srgbClr val="114FFB"/>
              </a:buClr>
              <a:buSzPct val="60000"/>
              <a:buFont typeface="Monotype Sorts"/>
              <a:buChar char="l"/>
            </a:pPr>
            <a:r>
              <a:rPr lang="pt-BR" altLang="pt-BR" sz="2000">
                <a:solidFill>
                  <a:srgbClr val="000000"/>
                </a:solidFill>
                <a:latin typeface="Comic Sans MS" pitchFamily="66" charset="0"/>
              </a:rPr>
              <a:t>Dimensões do local.</a:t>
            </a:r>
          </a:p>
          <a:p>
            <a:pPr lvl="1">
              <a:lnSpc>
                <a:spcPct val="90000"/>
              </a:lnSpc>
              <a:spcBef>
                <a:spcPct val="30000"/>
              </a:spcBef>
              <a:buClr>
                <a:srgbClr val="114FFB"/>
              </a:buClr>
              <a:buSzPct val="60000"/>
              <a:buFont typeface="Monotype Sorts"/>
              <a:buChar char="l"/>
            </a:pPr>
            <a:r>
              <a:rPr lang="pt-BR" altLang="pt-BR" sz="2000">
                <a:solidFill>
                  <a:srgbClr val="000000"/>
                </a:solidFill>
                <a:latin typeface="Comic Sans MS" pitchFamily="66" charset="0"/>
              </a:rPr>
              <a:t>O Equipamento cabe no local??</a:t>
            </a:r>
          </a:p>
          <a:p>
            <a:pPr lvl="1">
              <a:lnSpc>
                <a:spcPct val="90000"/>
              </a:lnSpc>
              <a:spcBef>
                <a:spcPct val="30000"/>
              </a:spcBef>
              <a:buClr>
                <a:srgbClr val="114FFB"/>
              </a:buClr>
              <a:buSzPct val="60000"/>
              <a:buFont typeface="Monotype Sorts"/>
              <a:buChar char="l"/>
            </a:pPr>
            <a:r>
              <a:rPr lang="pt-BR" altLang="pt-BR" sz="2000">
                <a:solidFill>
                  <a:srgbClr val="000000"/>
                </a:solidFill>
                <a:latin typeface="Comic Sans MS" pitchFamily="66" charset="0"/>
              </a:rPr>
              <a:t>Há espaço para manutenção?</a:t>
            </a:r>
          </a:p>
          <a:p>
            <a:pPr>
              <a:lnSpc>
                <a:spcPct val="150000"/>
              </a:lnSpc>
              <a:spcBef>
                <a:spcPct val="30000"/>
              </a:spcBef>
              <a:buClr>
                <a:srgbClr val="00279F"/>
              </a:buClr>
              <a:buSzPct val="50000"/>
              <a:buFont typeface="Monotype Sorts"/>
              <a:buChar char="n"/>
            </a:pPr>
            <a:r>
              <a:rPr lang="pt-BR" altLang="pt-BR" sz="2800">
                <a:solidFill>
                  <a:srgbClr val="000000"/>
                </a:solidFill>
                <a:latin typeface="Comic Sans MS" pitchFamily="66" charset="0"/>
              </a:rPr>
              <a:t>Tomada e Descarga de ar.</a:t>
            </a:r>
            <a:endParaRPr lang="pt-BR" altLang="pt-BR" sz="1800">
              <a:solidFill>
                <a:srgbClr val="000000"/>
              </a:solidFill>
              <a:latin typeface="Comic Sans MS" pitchFamily="66" charset="0"/>
            </a:endParaRPr>
          </a:p>
          <a:p>
            <a:pPr lvl="1">
              <a:spcBef>
                <a:spcPct val="30000"/>
              </a:spcBef>
              <a:buClr>
                <a:srgbClr val="114FFB"/>
              </a:buClr>
              <a:buSzPct val="60000"/>
              <a:buFont typeface="Monotype Sorts"/>
              <a:buChar char="l"/>
            </a:pPr>
            <a:r>
              <a:rPr lang="pt-BR" altLang="pt-BR" sz="2000">
                <a:solidFill>
                  <a:srgbClr val="000000"/>
                </a:solidFill>
                <a:latin typeface="Comic Sans MS" pitchFamily="66" charset="0"/>
              </a:rPr>
              <a:t>Há obstruções que impeçam a tomada e saída do ar?</a:t>
            </a:r>
          </a:p>
          <a:p>
            <a:pPr lvl="1">
              <a:lnSpc>
                <a:spcPct val="90000"/>
              </a:lnSpc>
              <a:spcBef>
                <a:spcPct val="30000"/>
              </a:spcBef>
              <a:buClr>
                <a:srgbClr val="114FFB"/>
              </a:buClr>
              <a:buSzPct val="60000"/>
              <a:buFont typeface="Monotype Sorts"/>
              <a:buChar char="l"/>
            </a:pPr>
            <a:r>
              <a:rPr lang="pt-BR" altLang="pt-BR" sz="2000">
                <a:solidFill>
                  <a:srgbClr val="000000"/>
                </a:solidFill>
                <a:latin typeface="Comic Sans MS" pitchFamily="66" charset="0"/>
              </a:rPr>
              <a:t>Distâncias  Recomendadas pelo fabricante.</a:t>
            </a:r>
          </a:p>
        </p:txBody>
      </p:sp>
    </p:spTree>
    <p:extLst>
      <p:ext uri="{BB962C8B-B14F-4D97-AF65-F5344CB8AC3E}">
        <p14:creationId xmlns:p14="http://schemas.microsoft.com/office/powerpoint/2010/main" val="36024376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533400" y="0"/>
            <a:ext cx="8748713" cy="1130300"/>
          </a:xfrm>
        </p:spPr>
        <p:txBody>
          <a:bodyPr/>
          <a:lstStyle/>
          <a:p>
            <a:r>
              <a:rPr lang="pt-BR" altLang="pt-BR" sz="3100" b="0" i="0" dirty="0" smtClean="0">
                <a:solidFill>
                  <a:srgbClr val="010C75"/>
                </a:solidFill>
                <a:effectLst/>
              </a:rPr>
              <a:t>Sistema de Água Gelada</a:t>
            </a:r>
            <a:br>
              <a:rPr lang="pt-BR" altLang="pt-BR" sz="3100" b="0" i="0" dirty="0" smtClean="0">
                <a:solidFill>
                  <a:srgbClr val="010C75"/>
                </a:solidFill>
                <a:effectLst/>
              </a:rPr>
            </a:br>
            <a:r>
              <a:rPr lang="pt-BR" altLang="pt-BR" sz="3100" b="0" i="0" dirty="0" smtClean="0">
                <a:solidFill>
                  <a:srgbClr val="010C75"/>
                </a:solidFill>
                <a:effectLst/>
              </a:rPr>
              <a:t>Primário/ Secundário</a:t>
            </a:r>
          </a:p>
        </p:txBody>
      </p:sp>
      <p:pic>
        <p:nvPicPr>
          <p:cNvPr id="10445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73310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91219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33400" y="0"/>
            <a:ext cx="8748713" cy="1130300"/>
          </a:xfrm>
        </p:spPr>
        <p:txBody>
          <a:bodyPr/>
          <a:lstStyle/>
          <a:p>
            <a:r>
              <a:rPr lang="pt-BR" altLang="pt-BR" sz="3100" b="0" i="0" dirty="0" smtClean="0">
                <a:solidFill>
                  <a:srgbClr val="010C75"/>
                </a:solidFill>
                <a:effectLst/>
              </a:rPr>
              <a:t>Sistema de Água Gelada</a:t>
            </a:r>
            <a:br>
              <a:rPr lang="pt-BR" altLang="pt-BR" sz="3100" b="0" i="0" dirty="0" smtClean="0">
                <a:solidFill>
                  <a:srgbClr val="010C75"/>
                </a:solidFill>
                <a:effectLst/>
              </a:rPr>
            </a:br>
            <a:r>
              <a:rPr lang="pt-BR" altLang="pt-BR" sz="3100" b="0" i="0" dirty="0" smtClean="0">
                <a:solidFill>
                  <a:srgbClr val="010C75"/>
                </a:solidFill>
                <a:effectLst/>
              </a:rPr>
              <a:t>Bombas de Água</a:t>
            </a:r>
          </a:p>
        </p:txBody>
      </p:sp>
      <p:pic>
        <p:nvPicPr>
          <p:cNvPr id="10547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76400"/>
            <a:ext cx="38957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038600"/>
            <a:ext cx="377825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511300"/>
            <a:ext cx="185896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270375"/>
            <a:ext cx="1830388"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44842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533400" y="215900"/>
            <a:ext cx="8748713" cy="749300"/>
          </a:xfrm>
        </p:spPr>
        <p:txBody>
          <a:bodyPr/>
          <a:lstStyle/>
          <a:p>
            <a:r>
              <a:rPr lang="pt-BR" altLang="pt-BR" sz="3100" b="0" i="0" smtClean="0">
                <a:solidFill>
                  <a:srgbClr val="010C75"/>
                </a:solidFill>
                <a:effectLst/>
              </a:rPr>
              <a:t>Bombas de Água</a:t>
            </a:r>
          </a:p>
        </p:txBody>
      </p:sp>
      <p:sp>
        <p:nvSpPr>
          <p:cNvPr id="106499" name="Rectangle 2"/>
          <p:cNvSpPr txBox="1">
            <a:spLocks noChangeArrowheads="1"/>
          </p:cNvSpPr>
          <p:nvPr/>
        </p:nvSpPr>
        <p:spPr bwMode="auto">
          <a:xfrm>
            <a:off x="685800" y="1079500"/>
            <a:ext cx="8748713" cy="7493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buClr>
                <a:srgbClr val="000000"/>
              </a:buClr>
              <a:buChar char="•"/>
              <a:defRPr sz="2000" b="1">
                <a:solidFill>
                  <a:srgbClr val="000000"/>
                </a:solidFill>
                <a:latin typeface="Arial" pitchFamily="34" charset="0"/>
              </a:defRPr>
            </a:lvl1pPr>
            <a:lvl2pPr marL="800100" indent="-342900">
              <a:buClr>
                <a:srgbClr val="000000"/>
              </a:buClr>
              <a:buChar char="–"/>
              <a:defRPr sz="2000" b="1">
                <a:solidFill>
                  <a:srgbClr val="000000"/>
                </a:solidFill>
                <a:latin typeface="Arial" pitchFamily="34" charset="0"/>
              </a:defRPr>
            </a:lvl2pPr>
            <a:lvl3pPr marL="1143000" indent="-228600">
              <a:buClr>
                <a:srgbClr val="000000"/>
              </a:buClr>
              <a:buChar char="•"/>
              <a:defRPr sz="2000" b="1">
                <a:solidFill>
                  <a:srgbClr val="000000"/>
                </a:solidFill>
                <a:latin typeface="Arial" pitchFamily="34" charset="0"/>
              </a:defRPr>
            </a:lvl3pPr>
            <a:lvl4pPr marL="1485900" indent="-228600">
              <a:buClr>
                <a:srgbClr val="000000"/>
              </a:buClr>
              <a:buChar char="–"/>
              <a:defRPr sz="2000" b="1">
                <a:solidFill>
                  <a:srgbClr val="000000"/>
                </a:solidFill>
                <a:latin typeface="Arial" pitchFamily="34" charset="0"/>
              </a:defRPr>
            </a:lvl4pPr>
            <a:lvl5pPr marL="2070100" indent="-228600">
              <a:buClr>
                <a:srgbClr val="000000"/>
              </a:buClr>
              <a:buChar char="»"/>
              <a:defRPr sz="2000" b="1">
                <a:solidFill>
                  <a:srgbClr val="000000"/>
                </a:solidFill>
                <a:latin typeface="Arial" pitchFamily="34" charset="0"/>
              </a:defRPr>
            </a:lvl5pPr>
            <a:lvl6pPr marL="2527300" indent="-228600" eaLnBrk="0" fontAlgn="base" hangingPunct="0">
              <a:spcBef>
                <a:spcPct val="0"/>
              </a:spcBef>
              <a:spcAft>
                <a:spcPct val="0"/>
              </a:spcAft>
              <a:buClr>
                <a:srgbClr val="000000"/>
              </a:buClr>
              <a:buChar char="»"/>
              <a:defRPr sz="2000" b="1">
                <a:solidFill>
                  <a:srgbClr val="000000"/>
                </a:solidFill>
                <a:latin typeface="Arial" pitchFamily="34" charset="0"/>
              </a:defRPr>
            </a:lvl6pPr>
            <a:lvl7pPr marL="2984500" indent="-228600" eaLnBrk="0" fontAlgn="base" hangingPunct="0">
              <a:spcBef>
                <a:spcPct val="0"/>
              </a:spcBef>
              <a:spcAft>
                <a:spcPct val="0"/>
              </a:spcAft>
              <a:buClr>
                <a:srgbClr val="000000"/>
              </a:buClr>
              <a:buChar char="»"/>
              <a:defRPr sz="2000" b="1">
                <a:solidFill>
                  <a:srgbClr val="000000"/>
                </a:solidFill>
                <a:latin typeface="Arial" pitchFamily="34" charset="0"/>
              </a:defRPr>
            </a:lvl7pPr>
            <a:lvl8pPr marL="3441700" indent="-228600" eaLnBrk="0" fontAlgn="base" hangingPunct="0">
              <a:spcBef>
                <a:spcPct val="0"/>
              </a:spcBef>
              <a:spcAft>
                <a:spcPct val="0"/>
              </a:spcAft>
              <a:buClr>
                <a:srgbClr val="000000"/>
              </a:buClr>
              <a:buChar char="»"/>
              <a:defRPr sz="2000" b="1">
                <a:solidFill>
                  <a:srgbClr val="000000"/>
                </a:solidFill>
                <a:latin typeface="Arial" pitchFamily="34" charset="0"/>
              </a:defRPr>
            </a:lvl8pPr>
            <a:lvl9pPr marL="3898900" indent="-228600" eaLnBrk="0" fontAlgn="base" hangingPunct="0">
              <a:spcBef>
                <a:spcPct val="0"/>
              </a:spcBef>
              <a:spcAft>
                <a:spcPct val="0"/>
              </a:spcAft>
              <a:buClr>
                <a:srgbClr val="000000"/>
              </a:buClr>
              <a:buChar char="»"/>
              <a:defRPr sz="2000" b="1">
                <a:solidFill>
                  <a:srgbClr val="000000"/>
                </a:solidFill>
                <a:latin typeface="Arial" pitchFamily="34" charset="0"/>
              </a:defRPr>
            </a:lvl9pPr>
          </a:lstStyle>
          <a:p>
            <a:pPr>
              <a:lnSpc>
                <a:spcPct val="85000"/>
              </a:lnSpc>
              <a:buClrTx/>
              <a:buFontTx/>
              <a:buNone/>
            </a:pPr>
            <a:r>
              <a:rPr lang="pt-BR" altLang="pt-BR" sz="3100" b="0">
                <a:solidFill>
                  <a:srgbClr val="010C75"/>
                </a:solidFill>
              </a:rPr>
              <a:t>Curvas Características</a:t>
            </a:r>
          </a:p>
        </p:txBody>
      </p:sp>
      <p:grpSp>
        <p:nvGrpSpPr>
          <p:cNvPr id="106500" name="Group 12"/>
          <p:cNvGrpSpPr>
            <a:grpSpLocks/>
          </p:cNvGrpSpPr>
          <p:nvPr/>
        </p:nvGrpSpPr>
        <p:grpSpPr bwMode="auto">
          <a:xfrm>
            <a:off x="709613" y="1828800"/>
            <a:ext cx="7543800" cy="4654550"/>
            <a:chOff x="1143000" y="2209800"/>
            <a:chExt cx="6818391" cy="4155000"/>
          </a:xfrm>
        </p:grpSpPr>
        <p:pic>
          <p:nvPicPr>
            <p:cNvPr id="10650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09800"/>
              <a:ext cx="6818391" cy="415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6502" name="Straight Connector 9"/>
            <p:cNvCxnSpPr>
              <a:cxnSpLocks noChangeShapeType="1"/>
            </p:cNvCxnSpPr>
            <p:nvPr/>
          </p:nvCxnSpPr>
          <p:spPr bwMode="auto">
            <a:xfrm flipV="1">
              <a:off x="4800600" y="4191000"/>
              <a:ext cx="0" cy="1752600"/>
            </a:xfrm>
            <a:prstGeom prst="line">
              <a:avLst/>
            </a:prstGeom>
            <a:noFill/>
            <a:ln w="38100" algn="ctr">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503" name="Straight Connector 11"/>
            <p:cNvCxnSpPr>
              <a:cxnSpLocks noChangeShapeType="1"/>
            </p:cNvCxnSpPr>
            <p:nvPr/>
          </p:nvCxnSpPr>
          <p:spPr bwMode="auto">
            <a:xfrm flipH="1">
              <a:off x="1828800" y="4191000"/>
              <a:ext cx="2971800" cy="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00558758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533400" y="215900"/>
            <a:ext cx="8748713" cy="749300"/>
          </a:xfrm>
        </p:spPr>
        <p:txBody>
          <a:bodyPr/>
          <a:lstStyle/>
          <a:p>
            <a:r>
              <a:rPr lang="pt-BR" altLang="pt-BR" sz="3100" b="0" i="0" smtClean="0">
                <a:solidFill>
                  <a:srgbClr val="010C75"/>
                </a:solidFill>
                <a:effectLst/>
              </a:rPr>
              <a:t>Bombas de Água</a:t>
            </a:r>
          </a:p>
        </p:txBody>
      </p:sp>
      <p:sp>
        <p:nvSpPr>
          <p:cNvPr id="107523" name="Rectangle 2"/>
          <p:cNvSpPr txBox="1">
            <a:spLocks noChangeArrowheads="1"/>
          </p:cNvSpPr>
          <p:nvPr/>
        </p:nvSpPr>
        <p:spPr bwMode="auto">
          <a:xfrm>
            <a:off x="685800" y="1079500"/>
            <a:ext cx="8748713" cy="7493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buClr>
                <a:srgbClr val="000000"/>
              </a:buClr>
              <a:buChar char="•"/>
              <a:defRPr sz="2000" b="1">
                <a:solidFill>
                  <a:srgbClr val="000000"/>
                </a:solidFill>
                <a:latin typeface="Arial" pitchFamily="34" charset="0"/>
              </a:defRPr>
            </a:lvl1pPr>
            <a:lvl2pPr marL="800100" indent="-342900">
              <a:buClr>
                <a:srgbClr val="000000"/>
              </a:buClr>
              <a:buChar char="–"/>
              <a:defRPr sz="2000" b="1">
                <a:solidFill>
                  <a:srgbClr val="000000"/>
                </a:solidFill>
                <a:latin typeface="Arial" pitchFamily="34" charset="0"/>
              </a:defRPr>
            </a:lvl2pPr>
            <a:lvl3pPr marL="1143000" indent="-228600">
              <a:buClr>
                <a:srgbClr val="000000"/>
              </a:buClr>
              <a:buChar char="•"/>
              <a:defRPr sz="2000" b="1">
                <a:solidFill>
                  <a:srgbClr val="000000"/>
                </a:solidFill>
                <a:latin typeface="Arial" pitchFamily="34" charset="0"/>
              </a:defRPr>
            </a:lvl3pPr>
            <a:lvl4pPr marL="1485900" indent="-228600">
              <a:buClr>
                <a:srgbClr val="000000"/>
              </a:buClr>
              <a:buChar char="–"/>
              <a:defRPr sz="2000" b="1">
                <a:solidFill>
                  <a:srgbClr val="000000"/>
                </a:solidFill>
                <a:latin typeface="Arial" pitchFamily="34" charset="0"/>
              </a:defRPr>
            </a:lvl4pPr>
            <a:lvl5pPr marL="2070100" indent="-228600">
              <a:buClr>
                <a:srgbClr val="000000"/>
              </a:buClr>
              <a:buChar char="»"/>
              <a:defRPr sz="2000" b="1">
                <a:solidFill>
                  <a:srgbClr val="000000"/>
                </a:solidFill>
                <a:latin typeface="Arial" pitchFamily="34" charset="0"/>
              </a:defRPr>
            </a:lvl5pPr>
            <a:lvl6pPr marL="2527300" indent="-228600" eaLnBrk="0" fontAlgn="base" hangingPunct="0">
              <a:spcBef>
                <a:spcPct val="0"/>
              </a:spcBef>
              <a:spcAft>
                <a:spcPct val="0"/>
              </a:spcAft>
              <a:buClr>
                <a:srgbClr val="000000"/>
              </a:buClr>
              <a:buChar char="»"/>
              <a:defRPr sz="2000" b="1">
                <a:solidFill>
                  <a:srgbClr val="000000"/>
                </a:solidFill>
                <a:latin typeface="Arial" pitchFamily="34" charset="0"/>
              </a:defRPr>
            </a:lvl6pPr>
            <a:lvl7pPr marL="2984500" indent="-228600" eaLnBrk="0" fontAlgn="base" hangingPunct="0">
              <a:spcBef>
                <a:spcPct val="0"/>
              </a:spcBef>
              <a:spcAft>
                <a:spcPct val="0"/>
              </a:spcAft>
              <a:buClr>
                <a:srgbClr val="000000"/>
              </a:buClr>
              <a:buChar char="»"/>
              <a:defRPr sz="2000" b="1">
                <a:solidFill>
                  <a:srgbClr val="000000"/>
                </a:solidFill>
                <a:latin typeface="Arial" pitchFamily="34" charset="0"/>
              </a:defRPr>
            </a:lvl7pPr>
            <a:lvl8pPr marL="3441700" indent="-228600" eaLnBrk="0" fontAlgn="base" hangingPunct="0">
              <a:spcBef>
                <a:spcPct val="0"/>
              </a:spcBef>
              <a:spcAft>
                <a:spcPct val="0"/>
              </a:spcAft>
              <a:buClr>
                <a:srgbClr val="000000"/>
              </a:buClr>
              <a:buChar char="»"/>
              <a:defRPr sz="2000" b="1">
                <a:solidFill>
                  <a:srgbClr val="000000"/>
                </a:solidFill>
                <a:latin typeface="Arial" pitchFamily="34" charset="0"/>
              </a:defRPr>
            </a:lvl8pPr>
            <a:lvl9pPr marL="3898900" indent="-228600" eaLnBrk="0" fontAlgn="base" hangingPunct="0">
              <a:spcBef>
                <a:spcPct val="0"/>
              </a:spcBef>
              <a:spcAft>
                <a:spcPct val="0"/>
              </a:spcAft>
              <a:buClr>
                <a:srgbClr val="000000"/>
              </a:buClr>
              <a:buChar char="»"/>
              <a:defRPr sz="2000" b="1">
                <a:solidFill>
                  <a:srgbClr val="000000"/>
                </a:solidFill>
                <a:latin typeface="Arial" pitchFamily="34" charset="0"/>
              </a:defRPr>
            </a:lvl9pPr>
          </a:lstStyle>
          <a:p>
            <a:pPr>
              <a:lnSpc>
                <a:spcPct val="85000"/>
              </a:lnSpc>
              <a:buClrTx/>
              <a:buFontTx/>
              <a:buNone/>
            </a:pPr>
            <a:r>
              <a:rPr lang="pt-BR" altLang="pt-BR" sz="3100" b="0">
                <a:solidFill>
                  <a:srgbClr val="010C75"/>
                </a:solidFill>
              </a:rPr>
              <a:t>Curva da Bomba x Curva da Instalação</a:t>
            </a:r>
          </a:p>
        </p:txBody>
      </p:sp>
      <p:sp>
        <p:nvSpPr>
          <p:cNvPr id="107524" name="Rectangle 2"/>
          <p:cNvSpPr>
            <a:spLocks noChangeArrowheads="1"/>
          </p:cNvSpPr>
          <p:nvPr/>
        </p:nvSpPr>
        <p:spPr bwMode="auto">
          <a:xfrm>
            <a:off x="1219200" y="2133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endParaRPr lang="pt-BR" altLang="pt-BR"/>
          </a:p>
        </p:txBody>
      </p:sp>
      <p:sp>
        <p:nvSpPr>
          <p:cNvPr id="107525" name="Rectangle 2"/>
          <p:cNvSpPr>
            <a:spLocks noChangeArrowheads="1"/>
          </p:cNvSpPr>
          <p:nvPr/>
        </p:nvSpPr>
        <p:spPr bwMode="auto">
          <a:xfrm>
            <a:off x="1212850" y="2362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endParaRPr lang="pt-BR" altLang="pt-BR"/>
          </a:p>
        </p:txBody>
      </p:sp>
      <p:graphicFrame>
        <p:nvGraphicFramePr>
          <p:cNvPr id="107526" name="Object 4"/>
          <p:cNvGraphicFramePr>
            <a:graphicFrameLocks noChangeAspect="1"/>
          </p:cNvGraphicFramePr>
          <p:nvPr/>
        </p:nvGraphicFramePr>
        <p:xfrm>
          <a:off x="1066800" y="1943100"/>
          <a:ext cx="7143750" cy="4457700"/>
        </p:xfrm>
        <a:graphic>
          <a:graphicData uri="http://schemas.openxmlformats.org/presentationml/2006/ole">
            <mc:AlternateContent xmlns:mc="http://schemas.openxmlformats.org/markup-compatibility/2006">
              <mc:Choice xmlns:v="urn:schemas-microsoft-com:vml" Requires="v">
                <p:oleObj spid="_x0000_s4101" name="Chart" r:id="rId3" imgW="5886450" imgH="3676650" progId="Excel.Chart.8">
                  <p:embed/>
                </p:oleObj>
              </mc:Choice>
              <mc:Fallback>
                <p:oleObj name="Chart" r:id="rId3" imgW="5886450" imgH="367665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943100"/>
                        <a:ext cx="714375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142765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533400" y="215900"/>
            <a:ext cx="8748713" cy="749300"/>
          </a:xfrm>
        </p:spPr>
        <p:txBody>
          <a:bodyPr/>
          <a:lstStyle/>
          <a:p>
            <a:r>
              <a:rPr lang="pt-BR" altLang="pt-BR" sz="3100" b="0" i="0" smtClean="0">
                <a:solidFill>
                  <a:srgbClr val="010C75"/>
                </a:solidFill>
                <a:effectLst/>
              </a:rPr>
              <a:t>Bombas de Água</a:t>
            </a:r>
          </a:p>
        </p:txBody>
      </p:sp>
      <p:sp>
        <p:nvSpPr>
          <p:cNvPr id="108547" name="Rectangle 2"/>
          <p:cNvSpPr txBox="1">
            <a:spLocks noChangeArrowheads="1"/>
          </p:cNvSpPr>
          <p:nvPr/>
        </p:nvSpPr>
        <p:spPr bwMode="auto">
          <a:xfrm>
            <a:off x="685800" y="1079500"/>
            <a:ext cx="8748713" cy="7493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buClr>
                <a:srgbClr val="000000"/>
              </a:buClr>
              <a:buChar char="•"/>
              <a:defRPr sz="2000" b="1">
                <a:solidFill>
                  <a:srgbClr val="000000"/>
                </a:solidFill>
                <a:latin typeface="Arial" pitchFamily="34" charset="0"/>
              </a:defRPr>
            </a:lvl1pPr>
            <a:lvl2pPr marL="800100" indent="-342900">
              <a:buClr>
                <a:srgbClr val="000000"/>
              </a:buClr>
              <a:buChar char="–"/>
              <a:defRPr sz="2000" b="1">
                <a:solidFill>
                  <a:srgbClr val="000000"/>
                </a:solidFill>
                <a:latin typeface="Arial" pitchFamily="34" charset="0"/>
              </a:defRPr>
            </a:lvl2pPr>
            <a:lvl3pPr marL="1143000" indent="-228600">
              <a:buClr>
                <a:srgbClr val="000000"/>
              </a:buClr>
              <a:buChar char="•"/>
              <a:defRPr sz="2000" b="1">
                <a:solidFill>
                  <a:srgbClr val="000000"/>
                </a:solidFill>
                <a:latin typeface="Arial" pitchFamily="34" charset="0"/>
              </a:defRPr>
            </a:lvl3pPr>
            <a:lvl4pPr marL="1485900" indent="-228600">
              <a:buClr>
                <a:srgbClr val="000000"/>
              </a:buClr>
              <a:buChar char="–"/>
              <a:defRPr sz="2000" b="1">
                <a:solidFill>
                  <a:srgbClr val="000000"/>
                </a:solidFill>
                <a:latin typeface="Arial" pitchFamily="34" charset="0"/>
              </a:defRPr>
            </a:lvl4pPr>
            <a:lvl5pPr marL="2070100" indent="-228600">
              <a:buClr>
                <a:srgbClr val="000000"/>
              </a:buClr>
              <a:buChar char="»"/>
              <a:defRPr sz="2000" b="1">
                <a:solidFill>
                  <a:srgbClr val="000000"/>
                </a:solidFill>
                <a:latin typeface="Arial" pitchFamily="34" charset="0"/>
              </a:defRPr>
            </a:lvl5pPr>
            <a:lvl6pPr marL="2527300" indent="-228600" eaLnBrk="0" fontAlgn="base" hangingPunct="0">
              <a:spcBef>
                <a:spcPct val="0"/>
              </a:spcBef>
              <a:spcAft>
                <a:spcPct val="0"/>
              </a:spcAft>
              <a:buClr>
                <a:srgbClr val="000000"/>
              </a:buClr>
              <a:buChar char="»"/>
              <a:defRPr sz="2000" b="1">
                <a:solidFill>
                  <a:srgbClr val="000000"/>
                </a:solidFill>
                <a:latin typeface="Arial" pitchFamily="34" charset="0"/>
              </a:defRPr>
            </a:lvl6pPr>
            <a:lvl7pPr marL="2984500" indent="-228600" eaLnBrk="0" fontAlgn="base" hangingPunct="0">
              <a:spcBef>
                <a:spcPct val="0"/>
              </a:spcBef>
              <a:spcAft>
                <a:spcPct val="0"/>
              </a:spcAft>
              <a:buClr>
                <a:srgbClr val="000000"/>
              </a:buClr>
              <a:buChar char="»"/>
              <a:defRPr sz="2000" b="1">
                <a:solidFill>
                  <a:srgbClr val="000000"/>
                </a:solidFill>
                <a:latin typeface="Arial" pitchFamily="34" charset="0"/>
              </a:defRPr>
            </a:lvl7pPr>
            <a:lvl8pPr marL="3441700" indent="-228600" eaLnBrk="0" fontAlgn="base" hangingPunct="0">
              <a:spcBef>
                <a:spcPct val="0"/>
              </a:spcBef>
              <a:spcAft>
                <a:spcPct val="0"/>
              </a:spcAft>
              <a:buClr>
                <a:srgbClr val="000000"/>
              </a:buClr>
              <a:buChar char="»"/>
              <a:defRPr sz="2000" b="1">
                <a:solidFill>
                  <a:srgbClr val="000000"/>
                </a:solidFill>
                <a:latin typeface="Arial" pitchFamily="34" charset="0"/>
              </a:defRPr>
            </a:lvl8pPr>
            <a:lvl9pPr marL="3898900" indent="-228600" eaLnBrk="0" fontAlgn="base" hangingPunct="0">
              <a:spcBef>
                <a:spcPct val="0"/>
              </a:spcBef>
              <a:spcAft>
                <a:spcPct val="0"/>
              </a:spcAft>
              <a:buClr>
                <a:srgbClr val="000000"/>
              </a:buClr>
              <a:buChar char="»"/>
              <a:defRPr sz="2000" b="1">
                <a:solidFill>
                  <a:srgbClr val="000000"/>
                </a:solidFill>
                <a:latin typeface="Arial" pitchFamily="34" charset="0"/>
              </a:defRPr>
            </a:lvl9pPr>
          </a:lstStyle>
          <a:p>
            <a:pPr>
              <a:lnSpc>
                <a:spcPct val="85000"/>
              </a:lnSpc>
              <a:buClrTx/>
              <a:buFontTx/>
              <a:buNone/>
            </a:pPr>
            <a:r>
              <a:rPr lang="pt-BR" altLang="pt-BR" sz="3100" b="0" dirty="0">
                <a:solidFill>
                  <a:srgbClr val="010C75"/>
                </a:solidFill>
              </a:rPr>
              <a:t>Bombas em Paralelo</a:t>
            </a:r>
          </a:p>
        </p:txBody>
      </p:sp>
      <p:sp>
        <p:nvSpPr>
          <p:cNvPr id="108548" name="Rectangle 2"/>
          <p:cNvSpPr>
            <a:spLocks noChangeArrowheads="1"/>
          </p:cNvSpPr>
          <p:nvPr/>
        </p:nvSpPr>
        <p:spPr bwMode="auto">
          <a:xfrm>
            <a:off x="1219200" y="2133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endParaRPr lang="pt-BR" altLang="pt-BR"/>
          </a:p>
        </p:txBody>
      </p:sp>
      <p:graphicFrame>
        <p:nvGraphicFramePr>
          <p:cNvPr id="108549" name="Object 2"/>
          <p:cNvGraphicFramePr>
            <a:graphicFrameLocks noChangeAspect="1"/>
          </p:cNvGraphicFramePr>
          <p:nvPr/>
        </p:nvGraphicFramePr>
        <p:xfrm>
          <a:off x="696913" y="1938338"/>
          <a:ext cx="7766050" cy="4767262"/>
        </p:xfrm>
        <a:graphic>
          <a:graphicData uri="http://schemas.openxmlformats.org/presentationml/2006/ole">
            <mc:AlternateContent xmlns:mc="http://schemas.openxmlformats.org/markup-compatibility/2006">
              <mc:Choice xmlns:v="urn:schemas-microsoft-com:vml" Requires="v">
                <p:oleObj spid="_x0000_s5125" name="Chart" r:id="rId3" imgW="5781675" imgH="3552825" progId="Excel.Chart.8">
                  <p:embed/>
                </p:oleObj>
              </mc:Choice>
              <mc:Fallback>
                <p:oleObj name="Chart" r:id="rId3" imgW="5781675" imgH="3552825"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13" y="1938338"/>
                        <a:ext cx="7766050" cy="47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5014950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33400" y="215900"/>
            <a:ext cx="8748713" cy="749300"/>
          </a:xfrm>
        </p:spPr>
        <p:txBody>
          <a:bodyPr/>
          <a:lstStyle/>
          <a:p>
            <a:r>
              <a:rPr lang="pt-BR" altLang="pt-BR" sz="3100" i="0" dirty="0" smtClean="0">
                <a:solidFill>
                  <a:srgbClr val="010C75"/>
                </a:solidFill>
                <a:effectLst/>
              </a:rPr>
              <a:t>Bombas de Água</a:t>
            </a:r>
          </a:p>
        </p:txBody>
      </p:sp>
      <p:sp>
        <p:nvSpPr>
          <p:cNvPr id="109571" name="Rectangle 2"/>
          <p:cNvSpPr txBox="1">
            <a:spLocks noChangeArrowheads="1"/>
          </p:cNvSpPr>
          <p:nvPr/>
        </p:nvSpPr>
        <p:spPr bwMode="auto">
          <a:xfrm>
            <a:off x="685800" y="1079500"/>
            <a:ext cx="8748713" cy="74930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buClr>
                <a:srgbClr val="000000"/>
              </a:buClr>
              <a:buChar char="•"/>
              <a:defRPr sz="2000" b="1">
                <a:solidFill>
                  <a:srgbClr val="000000"/>
                </a:solidFill>
                <a:latin typeface="Arial" pitchFamily="34" charset="0"/>
              </a:defRPr>
            </a:lvl1pPr>
            <a:lvl2pPr marL="800100" indent="-342900">
              <a:buClr>
                <a:srgbClr val="000000"/>
              </a:buClr>
              <a:buChar char="–"/>
              <a:defRPr sz="2000" b="1">
                <a:solidFill>
                  <a:srgbClr val="000000"/>
                </a:solidFill>
                <a:latin typeface="Arial" pitchFamily="34" charset="0"/>
              </a:defRPr>
            </a:lvl2pPr>
            <a:lvl3pPr marL="1143000" indent="-228600">
              <a:buClr>
                <a:srgbClr val="000000"/>
              </a:buClr>
              <a:buChar char="•"/>
              <a:defRPr sz="2000" b="1">
                <a:solidFill>
                  <a:srgbClr val="000000"/>
                </a:solidFill>
                <a:latin typeface="Arial" pitchFamily="34" charset="0"/>
              </a:defRPr>
            </a:lvl3pPr>
            <a:lvl4pPr marL="1485900" indent="-228600">
              <a:buClr>
                <a:srgbClr val="000000"/>
              </a:buClr>
              <a:buChar char="–"/>
              <a:defRPr sz="2000" b="1">
                <a:solidFill>
                  <a:srgbClr val="000000"/>
                </a:solidFill>
                <a:latin typeface="Arial" pitchFamily="34" charset="0"/>
              </a:defRPr>
            </a:lvl4pPr>
            <a:lvl5pPr marL="2070100" indent="-228600">
              <a:buClr>
                <a:srgbClr val="000000"/>
              </a:buClr>
              <a:buChar char="»"/>
              <a:defRPr sz="2000" b="1">
                <a:solidFill>
                  <a:srgbClr val="000000"/>
                </a:solidFill>
                <a:latin typeface="Arial" pitchFamily="34" charset="0"/>
              </a:defRPr>
            </a:lvl5pPr>
            <a:lvl6pPr marL="2527300" indent="-228600" eaLnBrk="0" fontAlgn="base" hangingPunct="0">
              <a:spcBef>
                <a:spcPct val="0"/>
              </a:spcBef>
              <a:spcAft>
                <a:spcPct val="0"/>
              </a:spcAft>
              <a:buClr>
                <a:srgbClr val="000000"/>
              </a:buClr>
              <a:buChar char="»"/>
              <a:defRPr sz="2000" b="1">
                <a:solidFill>
                  <a:srgbClr val="000000"/>
                </a:solidFill>
                <a:latin typeface="Arial" pitchFamily="34" charset="0"/>
              </a:defRPr>
            </a:lvl6pPr>
            <a:lvl7pPr marL="2984500" indent="-228600" eaLnBrk="0" fontAlgn="base" hangingPunct="0">
              <a:spcBef>
                <a:spcPct val="0"/>
              </a:spcBef>
              <a:spcAft>
                <a:spcPct val="0"/>
              </a:spcAft>
              <a:buClr>
                <a:srgbClr val="000000"/>
              </a:buClr>
              <a:buChar char="»"/>
              <a:defRPr sz="2000" b="1">
                <a:solidFill>
                  <a:srgbClr val="000000"/>
                </a:solidFill>
                <a:latin typeface="Arial" pitchFamily="34" charset="0"/>
              </a:defRPr>
            </a:lvl7pPr>
            <a:lvl8pPr marL="3441700" indent="-228600" eaLnBrk="0" fontAlgn="base" hangingPunct="0">
              <a:spcBef>
                <a:spcPct val="0"/>
              </a:spcBef>
              <a:spcAft>
                <a:spcPct val="0"/>
              </a:spcAft>
              <a:buClr>
                <a:srgbClr val="000000"/>
              </a:buClr>
              <a:buChar char="»"/>
              <a:defRPr sz="2000" b="1">
                <a:solidFill>
                  <a:srgbClr val="000000"/>
                </a:solidFill>
                <a:latin typeface="Arial" pitchFamily="34" charset="0"/>
              </a:defRPr>
            </a:lvl8pPr>
            <a:lvl9pPr marL="3898900" indent="-228600" eaLnBrk="0" fontAlgn="base" hangingPunct="0">
              <a:spcBef>
                <a:spcPct val="0"/>
              </a:spcBef>
              <a:spcAft>
                <a:spcPct val="0"/>
              </a:spcAft>
              <a:buClr>
                <a:srgbClr val="000000"/>
              </a:buClr>
              <a:buChar char="»"/>
              <a:defRPr sz="2000" b="1">
                <a:solidFill>
                  <a:srgbClr val="000000"/>
                </a:solidFill>
                <a:latin typeface="Arial" pitchFamily="34" charset="0"/>
              </a:defRPr>
            </a:lvl9pPr>
          </a:lstStyle>
          <a:p>
            <a:pPr>
              <a:lnSpc>
                <a:spcPct val="85000"/>
              </a:lnSpc>
              <a:buClrTx/>
              <a:buFontTx/>
              <a:buNone/>
            </a:pPr>
            <a:r>
              <a:rPr lang="pt-BR" altLang="pt-BR" sz="3100" b="0">
                <a:solidFill>
                  <a:srgbClr val="010C75"/>
                </a:solidFill>
              </a:rPr>
              <a:t>Bombas em Paralelo</a:t>
            </a:r>
          </a:p>
        </p:txBody>
      </p:sp>
      <p:sp>
        <p:nvSpPr>
          <p:cNvPr id="109572" name="Rectangle 2"/>
          <p:cNvSpPr>
            <a:spLocks noChangeArrowheads="1"/>
          </p:cNvSpPr>
          <p:nvPr/>
        </p:nvSpPr>
        <p:spPr bwMode="auto">
          <a:xfrm>
            <a:off x="1219200" y="2133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endParaRPr lang="pt-BR" altLang="pt-BR"/>
          </a:p>
        </p:txBody>
      </p:sp>
      <p:sp>
        <p:nvSpPr>
          <p:cNvPr id="109573" name="Rectangle 2"/>
          <p:cNvSpPr>
            <a:spLocks noChangeArrowheads="1"/>
          </p:cNvSpPr>
          <p:nvPr/>
        </p:nvSpPr>
        <p:spPr bwMode="auto">
          <a:xfrm>
            <a:off x="990600" y="1943100"/>
            <a:ext cx="110712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endParaRPr lang="pt-BR" altLang="pt-BR"/>
          </a:p>
        </p:txBody>
      </p:sp>
      <p:graphicFrame>
        <p:nvGraphicFramePr>
          <p:cNvPr id="109574" name="Object 4"/>
          <p:cNvGraphicFramePr>
            <a:graphicFrameLocks noChangeAspect="1"/>
          </p:cNvGraphicFramePr>
          <p:nvPr/>
        </p:nvGraphicFramePr>
        <p:xfrm>
          <a:off x="990600" y="1943100"/>
          <a:ext cx="6977063" cy="4370388"/>
        </p:xfrm>
        <a:graphic>
          <a:graphicData uri="http://schemas.openxmlformats.org/presentationml/2006/ole">
            <mc:AlternateContent xmlns:mc="http://schemas.openxmlformats.org/markup-compatibility/2006">
              <mc:Choice xmlns:v="urn:schemas-microsoft-com:vml" Requires="v">
                <p:oleObj spid="_x0000_s6149" name="Chart" r:id="rId3" imgW="5772150" imgH="3619500" progId="Excel.Chart.8">
                  <p:embed/>
                </p:oleObj>
              </mc:Choice>
              <mc:Fallback>
                <p:oleObj name="Chart" r:id="rId3" imgW="5772150" imgH="36195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943100"/>
                        <a:ext cx="6977063"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377013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a:xfrm>
            <a:off x="685800" y="228600"/>
            <a:ext cx="6521450" cy="723900"/>
          </a:xfrm>
        </p:spPr>
        <p:txBody>
          <a:bodyPr/>
          <a:lstStyle/>
          <a:p>
            <a:r>
              <a:rPr lang="en-US" altLang="pt-BR" sz="3100" b="0" dirty="0" err="1">
                <a:solidFill>
                  <a:srgbClr val="000099"/>
                </a:solidFill>
              </a:rPr>
              <a:t>Evaporador</a:t>
            </a:r>
            <a:endParaRPr lang="en-US" altLang="pt-BR" sz="3100" b="0" dirty="0">
              <a:solidFill>
                <a:srgbClr val="000099"/>
              </a:solidFill>
            </a:endParaRPr>
          </a:p>
        </p:txBody>
      </p:sp>
      <p:sp>
        <p:nvSpPr>
          <p:cNvPr id="396291" name="AutoShape 3"/>
          <p:cNvSpPr>
            <a:spLocks noChangeArrowheads="1"/>
          </p:cNvSpPr>
          <p:nvPr/>
        </p:nvSpPr>
        <p:spPr bwMode="auto">
          <a:xfrm rot="16315692" flipV="1">
            <a:off x="8091488" y="4243388"/>
            <a:ext cx="425450" cy="914400"/>
          </a:xfrm>
          <a:prstGeom prst="upArrow">
            <a:avLst>
              <a:gd name="adj1" fmla="val 50000"/>
              <a:gd name="adj2" fmla="val 53731"/>
            </a:avLst>
          </a:prstGeom>
          <a:gradFill rotWithShape="0">
            <a:gsLst>
              <a:gs pos="0">
                <a:srgbClr val="00D400">
                  <a:gamma/>
                  <a:tint val="0"/>
                  <a:invGamma/>
                </a:srgbClr>
              </a:gs>
              <a:gs pos="100000">
                <a:srgbClr val="00D400"/>
              </a:gs>
            </a:gsLst>
            <a:lin ang="0" scaled="1"/>
          </a:gradFill>
          <a:ln>
            <a:noFill/>
          </a:ln>
          <a:effectLst>
            <a:outerShdw dist="12700" dir="5400000"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25400" rIns="0" bIns="25400" anchor="ctr">
            <a:spAutoFit/>
          </a:bodyPr>
          <a:lstStyle/>
          <a:p>
            <a:endParaRPr lang="pt-BR"/>
          </a:p>
        </p:txBody>
      </p:sp>
      <p:sp>
        <p:nvSpPr>
          <p:cNvPr id="396292" name="AutoShape 4"/>
          <p:cNvSpPr>
            <a:spLocks noChangeArrowheads="1"/>
          </p:cNvSpPr>
          <p:nvPr/>
        </p:nvSpPr>
        <p:spPr bwMode="auto">
          <a:xfrm rot="16088437" flipV="1">
            <a:off x="1270794" y="2844007"/>
            <a:ext cx="425450" cy="474662"/>
          </a:xfrm>
          <a:prstGeom prst="upArrow">
            <a:avLst>
              <a:gd name="adj1" fmla="val 50000"/>
              <a:gd name="adj2" fmla="val 27892"/>
            </a:avLst>
          </a:prstGeom>
          <a:gradFill rotWithShape="0">
            <a:gsLst>
              <a:gs pos="0">
                <a:srgbClr val="00D400">
                  <a:gamma/>
                  <a:tint val="0"/>
                  <a:invGamma/>
                </a:srgbClr>
              </a:gs>
              <a:gs pos="100000">
                <a:srgbClr val="00D400"/>
              </a:gs>
            </a:gsLst>
            <a:lin ang="0" scaled="1"/>
          </a:gradFill>
          <a:ln>
            <a:noFill/>
          </a:ln>
          <a:effectLst>
            <a:outerShdw dist="12700" dir="5400000"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25400" rIns="0" bIns="25400" anchor="ctr">
            <a:spAutoFit/>
          </a:bodyPr>
          <a:lstStyle/>
          <a:p>
            <a:endParaRPr lang="pt-BR"/>
          </a:p>
        </p:txBody>
      </p:sp>
      <p:grpSp>
        <p:nvGrpSpPr>
          <p:cNvPr id="396303" name="Group 15"/>
          <p:cNvGrpSpPr>
            <a:grpSpLocks/>
          </p:cNvGrpSpPr>
          <p:nvPr/>
        </p:nvGrpSpPr>
        <p:grpSpPr bwMode="auto">
          <a:xfrm>
            <a:off x="914400" y="1447800"/>
            <a:ext cx="8001000" cy="4724400"/>
            <a:chOff x="576" y="912"/>
            <a:chExt cx="5040" cy="2976"/>
          </a:xfrm>
        </p:grpSpPr>
        <p:pic>
          <p:nvPicPr>
            <p:cNvPr id="396294" name="Picture 6" descr="fig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 y="1488"/>
              <a:ext cx="4207" cy="1818"/>
            </a:xfrm>
            <a:prstGeom prst="rect">
              <a:avLst/>
            </a:prstGeom>
            <a:noFill/>
            <a:extLst>
              <a:ext uri="{909E8E84-426E-40DD-AFC4-6F175D3DCCD1}">
                <a14:hiddenFill xmlns:a14="http://schemas.microsoft.com/office/drawing/2010/main">
                  <a:solidFill>
                    <a:srgbClr val="FFFFFF"/>
                  </a:solidFill>
                </a14:hiddenFill>
              </a:ext>
            </a:extLst>
          </p:spPr>
        </p:pic>
        <p:sp>
          <p:nvSpPr>
            <p:cNvPr id="396295" name="Rectangle 7"/>
            <p:cNvSpPr>
              <a:spLocks noChangeArrowheads="1"/>
            </p:cNvSpPr>
            <p:nvPr/>
          </p:nvSpPr>
          <p:spPr bwMode="auto">
            <a:xfrm>
              <a:off x="4653" y="3130"/>
              <a:ext cx="963" cy="4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0" tIns="0" rIns="0" bIns="0"/>
            <a:lstStyle>
              <a:lvl1pPr algn="l">
                <a:buClr>
                  <a:srgbClr val="000000"/>
                </a:buClr>
                <a:buChar char="•"/>
                <a:defRPr sz="2000" b="1">
                  <a:solidFill>
                    <a:srgbClr val="000000"/>
                  </a:solidFill>
                  <a:latin typeface="Arial" panose="020B0604020202020204" pitchFamily="34" charset="0"/>
                </a:defRPr>
              </a:lvl1pPr>
              <a:lvl2pPr marL="742950" indent="-28575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600200" indent="-228600" algn="l">
                <a:buClr>
                  <a:srgbClr val="000000"/>
                </a:buClr>
                <a:buChar char="–"/>
                <a:defRPr sz="2000" b="1">
                  <a:solidFill>
                    <a:srgbClr val="000000"/>
                  </a:solidFill>
                  <a:latin typeface="Arial" panose="020B0604020202020204" pitchFamily="34" charset="0"/>
                </a:defRPr>
              </a:lvl4pPr>
              <a:lvl5pPr marL="2057400" indent="-228600" algn="l">
                <a:buClr>
                  <a:srgbClr val="000000"/>
                </a:buClr>
                <a:buChar char="»"/>
                <a:defRPr sz="2000" b="1">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buFontTx/>
                <a:buNone/>
              </a:pPr>
              <a:r>
                <a:rPr lang="en-US" altLang="pt-BR" b="0">
                  <a:effectLst>
                    <a:outerShdw blurRad="38100" dist="38100" dir="2700000" algn="tl">
                      <a:srgbClr val="C0C0C0"/>
                    </a:outerShdw>
                  </a:effectLst>
                  <a:latin typeface="Arial Narrow" panose="020B0606020202030204" pitchFamily="34" charset="0"/>
                </a:rPr>
                <a:t>Refrigerante vapor</a:t>
              </a:r>
            </a:p>
          </p:txBody>
        </p:sp>
        <p:sp>
          <p:nvSpPr>
            <p:cNvPr id="396296" name="Rectangle 8"/>
            <p:cNvSpPr>
              <a:spLocks noChangeArrowheads="1"/>
            </p:cNvSpPr>
            <p:nvPr/>
          </p:nvSpPr>
          <p:spPr bwMode="auto">
            <a:xfrm>
              <a:off x="576" y="912"/>
              <a:ext cx="1202" cy="6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0" tIns="0" rIns="0" bIns="0"/>
            <a:lstStyle>
              <a:lvl1pPr algn="l">
                <a:buClr>
                  <a:srgbClr val="000000"/>
                </a:buClr>
                <a:buChar char="•"/>
                <a:defRPr sz="2000" b="1">
                  <a:solidFill>
                    <a:srgbClr val="000000"/>
                  </a:solidFill>
                  <a:latin typeface="Arial" panose="020B0604020202020204" pitchFamily="34" charset="0"/>
                </a:defRPr>
              </a:lvl1pPr>
              <a:lvl2pPr marL="742950" indent="-28575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600200" indent="-228600" algn="l">
                <a:buClr>
                  <a:srgbClr val="000000"/>
                </a:buClr>
                <a:buChar char="–"/>
                <a:defRPr sz="2000" b="1">
                  <a:solidFill>
                    <a:srgbClr val="000000"/>
                  </a:solidFill>
                  <a:latin typeface="Arial" panose="020B0604020202020204" pitchFamily="34" charset="0"/>
                </a:defRPr>
              </a:lvl4pPr>
              <a:lvl5pPr marL="2057400" indent="-228600" algn="l">
                <a:buClr>
                  <a:srgbClr val="000000"/>
                </a:buClr>
                <a:buChar char="»"/>
                <a:defRPr sz="2000" b="1">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buFontTx/>
                <a:buNone/>
              </a:pPr>
              <a:r>
                <a:rPr lang="en-US" altLang="pt-BR" b="0">
                  <a:effectLst>
                    <a:outerShdw blurRad="38100" dist="38100" dir="2700000" algn="tl">
                      <a:srgbClr val="C0C0C0"/>
                    </a:outerShdw>
                  </a:effectLst>
                  <a:latin typeface="Arial Narrow" panose="020B0606020202030204" pitchFamily="34" charset="0"/>
                </a:rPr>
                <a:t>Mistura de refrigerante Líquido e Vapor</a:t>
              </a:r>
            </a:p>
          </p:txBody>
        </p:sp>
        <p:sp>
          <p:nvSpPr>
            <p:cNvPr id="396297" name="Text Box 9"/>
            <p:cNvSpPr txBox="1">
              <a:spLocks noChangeArrowheads="1"/>
            </p:cNvSpPr>
            <p:nvPr/>
          </p:nvSpPr>
          <p:spPr bwMode="auto">
            <a:xfrm>
              <a:off x="4791" y="2574"/>
              <a:ext cx="152"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latin typeface="Arial Black" panose="020B0A04020102020204" pitchFamily="34" charset="0"/>
                </a:rPr>
                <a:t>A</a:t>
              </a:r>
            </a:p>
          </p:txBody>
        </p:sp>
        <p:sp>
          <p:nvSpPr>
            <p:cNvPr id="396298" name="Text Box 10"/>
            <p:cNvSpPr txBox="1">
              <a:spLocks noChangeArrowheads="1"/>
            </p:cNvSpPr>
            <p:nvPr/>
          </p:nvSpPr>
          <p:spPr bwMode="auto">
            <a:xfrm>
              <a:off x="750" y="1553"/>
              <a:ext cx="153"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latin typeface="Arial Black" panose="020B0A04020102020204" pitchFamily="34" charset="0"/>
                </a:rPr>
                <a:t>D</a:t>
              </a:r>
            </a:p>
          </p:txBody>
        </p:sp>
        <p:sp>
          <p:nvSpPr>
            <p:cNvPr id="396299" name="AutoShape 11"/>
            <p:cNvSpPr>
              <a:spLocks noChangeArrowheads="1"/>
            </p:cNvSpPr>
            <p:nvPr/>
          </p:nvSpPr>
          <p:spPr bwMode="auto">
            <a:xfrm rot="-2627837">
              <a:off x="1904" y="2919"/>
              <a:ext cx="1386" cy="622"/>
            </a:xfrm>
            <a:prstGeom prst="rightArrow">
              <a:avLst>
                <a:gd name="adj1" fmla="val 50000"/>
                <a:gd name="adj2" fmla="val 55707"/>
              </a:avLst>
            </a:prstGeom>
            <a:gradFill rotWithShape="0">
              <a:gsLst>
                <a:gs pos="0">
                  <a:srgbClr val="CC0000">
                    <a:gamma/>
                    <a:tint val="0"/>
                    <a:invGamma/>
                  </a:srgbClr>
                </a:gs>
                <a:gs pos="100000">
                  <a:srgbClr val="CC0000"/>
                </a:gs>
              </a:gsLst>
              <a:lin ang="0" scaled="1"/>
            </a:gradFill>
            <a:ln>
              <a:noFill/>
            </a:ln>
            <a:effectLst>
              <a:outerShdw dist="12700" dir="5400000"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25400" rIns="0" bIns="25400" anchor="ctr">
              <a:spAutoFit/>
            </a:bodyPr>
            <a:lstStyle/>
            <a:p>
              <a:endParaRPr lang="pt-BR"/>
            </a:p>
          </p:txBody>
        </p:sp>
        <p:sp>
          <p:nvSpPr>
            <p:cNvPr id="396300" name="Rectangle 12"/>
            <p:cNvSpPr>
              <a:spLocks noChangeArrowheads="1"/>
            </p:cNvSpPr>
            <p:nvPr/>
          </p:nvSpPr>
          <p:spPr bwMode="auto">
            <a:xfrm>
              <a:off x="1770" y="3628"/>
              <a:ext cx="270" cy="2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0" tIns="0" rIns="0" bIns="0"/>
            <a:lstStyle>
              <a:lvl1pPr algn="l">
                <a:buClr>
                  <a:srgbClr val="000000"/>
                </a:buClr>
                <a:buChar char="•"/>
                <a:defRPr sz="2000" b="1">
                  <a:solidFill>
                    <a:srgbClr val="000000"/>
                  </a:solidFill>
                  <a:latin typeface="Arial" panose="020B0604020202020204" pitchFamily="34" charset="0"/>
                </a:defRPr>
              </a:lvl1pPr>
              <a:lvl2pPr marL="742950" indent="-28575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600200" indent="-228600" algn="l">
                <a:buClr>
                  <a:srgbClr val="000000"/>
                </a:buClr>
                <a:buChar char="–"/>
                <a:defRPr sz="2000" b="1">
                  <a:solidFill>
                    <a:srgbClr val="000000"/>
                  </a:solidFill>
                  <a:latin typeface="Arial" panose="020B0604020202020204" pitchFamily="34" charset="0"/>
                </a:defRPr>
              </a:lvl4pPr>
              <a:lvl5pPr marL="2057400" indent="-228600" algn="l">
                <a:buClr>
                  <a:srgbClr val="000000"/>
                </a:buClr>
                <a:buChar char="»"/>
                <a:defRPr sz="2000" b="1">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buFontTx/>
                <a:buNone/>
              </a:pPr>
              <a:r>
                <a:rPr lang="en-US" altLang="pt-BR" b="0">
                  <a:effectLst>
                    <a:outerShdw blurRad="38100" dist="38100" dir="2700000" algn="tl">
                      <a:srgbClr val="C0C0C0"/>
                    </a:outerShdw>
                  </a:effectLst>
                  <a:latin typeface="Arial Narrow" panose="020B0606020202030204" pitchFamily="34" charset="0"/>
                </a:rPr>
                <a:t>Ar</a:t>
              </a:r>
            </a:p>
          </p:txBody>
        </p:sp>
      </p:grpSp>
      <p:sp>
        <p:nvSpPr>
          <p:cNvPr id="396301" name="Line 13"/>
          <p:cNvSpPr>
            <a:spLocks noChangeShapeType="1"/>
          </p:cNvSpPr>
          <p:nvPr/>
        </p:nvSpPr>
        <p:spPr bwMode="auto">
          <a:xfrm>
            <a:off x="0" y="1087438"/>
            <a:ext cx="8724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Tree>
    <p:extLst>
      <p:ext uri="{BB962C8B-B14F-4D97-AF65-F5344CB8AC3E}">
        <p14:creationId xmlns:p14="http://schemas.microsoft.com/office/powerpoint/2010/main" val="11293801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63" name="Rectangle 7"/>
          <p:cNvSpPr>
            <a:spLocks noChangeArrowheads="1"/>
          </p:cNvSpPr>
          <p:nvPr/>
        </p:nvSpPr>
        <p:spPr bwMode="auto">
          <a:xfrm>
            <a:off x="609600" y="304800"/>
            <a:ext cx="82915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1pPr>
            <a:lvl2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2pPr>
            <a:lvl3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3pPr>
            <a:lvl4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4pPr>
            <a:lvl5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5pPr>
            <a:lvl6pPr marL="4572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6pPr>
            <a:lvl7pPr marL="9144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7pPr>
            <a:lvl8pPr marL="13716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8pPr>
            <a:lvl9pPr marL="18288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9pPr>
          </a:lstStyle>
          <a:p>
            <a:r>
              <a:rPr lang="en-US" altLang="pt-BR" sz="3100" b="0" i="0" dirty="0" err="1">
                <a:solidFill>
                  <a:srgbClr val="000099"/>
                </a:solidFill>
                <a:effectLst/>
              </a:rPr>
              <a:t>Superaquecimento</a:t>
            </a:r>
            <a:endParaRPr lang="en-US" altLang="pt-BR" sz="3100" b="0" i="0" dirty="0">
              <a:solidFill>
                <a:srgbClr val="000099"/>
              </a:solidFill>
              <a:effectLst/>
            </a:endParaRPr>
          </a:p>
        </p:txBody>
      </p:sp>
      <p:grpSp>
        <p:nvGrpSpPr>
          <p:cNvPr id="377880" name="Group 24"/>
          <p:cNvGrpSpPr>
            <a:grpSpLocks/>
          </p:cNvGrpSpPr>
          <p:nvPr/>
        </p:nvGrpSpPr>
        <p:grpSpPr bwMode="auto">
          <a:xfrm>
            <a:off x="609600" y="1371600"/>
            <a:ext cx="8007350" cy="5024438"/>
            <a:chOff x="240" y="768"/>
            <a:chExt cx="5044" cy="3165"/>
          </a:xfrm>
        </p:grpSpPr>
        <p:pic>
          <p:nvPicPr>
            <p:cNvPr id="377858" name="Picture 2" descr="grid"/>
            <p:cNvPicPr>
              <a:picLocks noChangeAspect="1" noChangeArrowheads="1"/>
            </p:cNvPicPr>
            <p:nvPr/>
          </p:nvPicPr>
          <p:blipFill>
            <a:blip r:embed="rId3">
              <a:extLst>
                <a:ext uri="{28A0092B-C50C-407E-A947-70E740481C1C}">
                  <a14:useLocalDpi xmlns:a14="http://schemas.microsoft.com/office/drawing/2010/main" val="0"/>
                </a:ext>
              </a:extLst>
            </a:blip>
            <a:srcRect l="17061" t="35501" r="43445" b="15843"/>
            <a:stretch>
              <a:fillRect/>
            </a:stretch>
          </p:blipFill>
          <p:spPr bwMode="auto">
            <a:xfrm>
              <a:off x="1152" y="768"/>
              <a:ext cx="3490" cy="2803"/>
            </a:xfrm>
            <a:prstGeom prst="rect">
              <a:avLst/>
            </a:prstGeom>
            <a:noFill/>
            <a:extLst>
              <a:ext uri="{909E8E84-426E-40DD-AFC4-6F175D3DCCD1}">
                <a14:hiddenFill xmlns:a14="http://schemas.microsoft.com/office/drawing/2010/main">
                  <a:solidFill>
                    <a:srgbClr val="FFFFFF"/>
                  </a:solidFill>
                </a14:hiddenFill>
              </a:ext>
            </a:extLst>
          </p:spPr>
        </p:pic>
        <p:sp>
          <p:nvSpPr>
            <p:cNvPr id="377859" name="Freeform 3"/>
            <p:cNvSpPr>
              <a:spLocks/>
            </p:cNvSpPr>
            <p:nvPr/>
          </p:nvSpPr>
          <p:spPr bwMode="auto">
            <a:xfrm>
              <a:off x="1776" y="912"/>
              <a:ext cx="2369" cy="2492"/>
            </a:xfrm>
            <a:custGeom>
              <a:avLst/>
              <a:gdLst>
                <a:gd name="T0" fmla="*/ 0 w 2018"/>
                <a:gd name="T1" fmla="*/ 2108 h 2108"/>
                <a:gd name="T2" fmla="*/ 552 w 2018"/>
                <a:gd name="T3" fmla="*/ 884 h 2108"/>
                <a:gd name="T4" fmla="*/ 783 w 2018"/>
                <a:gd name="T5" fmla="*/ 438 h 2108"/>
                <a:gd name="T6" fmla="*/ 1032 w 2018"/>
                <a:gd name="T7" fmla="*/ 164 h 2108"/>
                <a:gd name="T8" fmla="*/ 1522 w 2018"/>
                <a:gd name="T9" fmla="*/ 6 h 2108"/>
                <a:gd name="T10" fmla="*/ 1944 w 2018"/>
                <a:gd name="T11" fmla="*/ 198 h 2108"/>
                <a:gd name="T12" fmla="*/ 1968 w 2018"/>
                <a:gd name="T13" fmla="*/ 654 h 2108"/>
                <a:gd name="T14" fmla="*/ 1704 w 2018"/>
                <a:gd name="T15" fmla="*/ 1700 h 2108"/>
                <a:gd name="T16" fmla="*/ 1608 w 2018"/>
                <a:gd name="T17" fmla="*/ 2108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8" h="2108">
                  <a:moveTo>
                    <a:pt x="0" y="2108"/>
                  </a:moveTo>
                  <a:cubicBezTo>
                    <a:pt x="211" y="1635"/>
                    <a:pt x="422" y="1162"/>
                    <a:pt x="552" y="884"/>
                  </a:cubicBezTo>
                  <a:cubicBezTo>
                    <a:pt x="682" y="606"/>
                    <a:pt x="703" y="558"/>
                    <a:pt x="783" y="438"/>
                  </a:cubicBezTo>
                  <a:cubicBezTo>
                    <a:pt x="863" y="318"/>
                    <a:pt x="909" y="236"/>
                    <a:pt x="1032" y="164"/>
                  </a:cubicBezTo>
                  <a:cubicBezTo>
                    <a:pt x="1155" y="92"/>
                    <a:pt x="1370" y="0"/>
                    <a:pt x="1522" y="6"/>
                  </a:cubicBezTo>
                  <a:cubicBezTo>
                    <a:pt x="1674" y="12"/>
                    <a:pt x="1870" y="90"/>
                    <a:pt x="1944" y="198"/>
                  </a:cubicBezTo>
                  <a:cubicBezTo>
                    <a:pt x="2018" y="306"/>
                    <a:pt x="2008" y="404"/>
                    <a:pt x="1968" y="654"/>
                  </a:cubicBezTo>
                  <a:cubicBezTo>
                    <a:pt x="1928" y="904"/>
                    <a:pt x="1764" y="1458"/>
                    <a:pt x="1704" y="1700"/>
                  </a:cubicBezTo>
                  <a:cubicBezTo>
                    <a:pt x="1644" y="1942"/>
                    <a:pt x="1626" y="2025"/>
                    <a:pt x="1608" y="2108"/>
                  </a:cubicBezTo>
                </a:path>
              </a:pathLst>
            </a:custGeom>
            <a:noFill/>
            <a:ln w="57150" cap="flat" cmpd="sng">
              <a:solidFill>
                <a:srgbClr val="CF0E30"/>
              </a:solidFill>
              <a:prstDash val="solid"/>
              <a:round/>
              <a:headEnd type="none" w="med" len="med"/>
              <a:tailEnd type="none" w="med" len="med"/>
            </a:ln>
            <a:effectLst>
              <a:outerShdw dist="12700" dir="5400000" algn="ctr" rotWithShape="0">
                <a:schemeClr val="folHlink"/>
              </a:outerShdw>
            </a:effectLst>
            <a:extLst>
              <a:ext uri="{909E8E84-426E-40DD-AFC4-6F175D3DCCD1}">
                <a14:hiddenFill xmlns:a14="http://schemas.microsoft.com/office/drawing/2010/main">
                  <a:solidFill>
                    <a:schemeClr val="bg1"/>
                  </a:solidFill>
                </a14:hiddenFill>
              </a:ext>
            </a:extLst>
          </p:spPr>
          <p:txBody>
            <a:bodyPr lIns="0" tIns="25400" rIns="0" bIns="25400" anchor="ctr">
              <a:spAutoFit/>
            </a:bodyPr>
            <a:lstStyle/>
            <a:p>
              <a:endParaRPr lang="pt-BR"/>
            </a:p>
          </p:txBody>
        </p:sp>
        <p:sp>
          <p:nvSpPr>
            <p:cNvPr id="377860" name="Text Box 4"/>
            <p:cNvSpPr txBox="1">
              <a:spLocks noChangeArrowheads="1"/>
            </p:cNvSpPr>
            <p:nvPr/>
          </p:nvSpPr>
          <p:spPr bwMode="auto">
            <a:xfrm rot="-5400000">
              <a:off x="588" y="1956"/>
              <a:ext cx="934"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spcBef>
                  <a:spcPct val="50000"/>
                </a:spcBef>
              </a:pPr>
              <a:r>
                <a:rPr lang="en-US" altLang="pt-BR" sz="2400">
                  <a:effectLst>
                    <a:outerShdw blurRad="38100" dist="38100" dir="2700000" algn="tl">
                      <a:srgbClr val="C0C0C0"/>
                    </a:outerShdw>
                  </a:effectLst>
                  <a:latin typeface="Arial Narrow" panose="020B0606020202030204" pitchFamily="34" charset="0"/>
                </a:rPr>
                <a:t>pressão</a:t>
              </a:r>
            </a:p>
          </p:txBody>
        </p:sp>
        <p:sp>
          <p:nvSpPr>
            <p:cNvPr id="377861" name="Text Box 5"/>
            <p:cNvSpPr txBox="1">
              <a:spLocks noChangeArrowheads="1"/>
            </p:cNvSpPr>
            <p:nvPr/>
          </p:nvSpPr>
          <p:spPr bwMode="auto">
            <a:xfrm rot="-21600000">
              <a:off x="2352" y="3504"/>
              <a:ext cx="1104"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spcBef>
                  <a:spcPct val="50000"/>
                </a:spcBef>
              </a:pPr>
              <a:r>
                <a:rPr lang="en-US" altLang="pt-BR" sz="2400">
                  <a:effectLst>
                    <a:outerShdw blurRad="38100" dist="38100" dir="2700000" algn="tl">
                      <a:srgbClr val="C0C0C0"/>
                    </a:outerShdw>
                  </a:effectLst>
                  <a:latin typeface="Arial Narrow" panose="020B0606020202030204" pitchFamily="34" charset="0"/>
                </a:rPr>
                <a:t>entalpia</a:t>
              </a:r>
            </a:p>
          </p:txBody>
        </p:sp>
        <p:sp>
          <p:nvSpPr>
            <p:cNvPr id="377862" name="AutoShape 6"/>
            <p:cNvSpPr>
              <a:spLocks noChangeArrowheads="1"/>
            </p:cNvSpPr>
            <p:nvPr/>
          </p:nvSpPr>
          <p:spPr bwMode="auto">
            <a:xfrm rot="5391443" flipH="1">
              <a:off x="2999" y="2986"/>
              <a:ext cx="167" cy="163"/>
            </a:xfrm>
            <a:prstGeom prst="triangle">
              <a:avLst>
                <a:gd name="adj" fmla="val 50000"/>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77864" name="Line 8"/>
            <p:cNvSpPr>
              <a:spLocks noChangeShapeType="1"/>
            </p:cNvSpPr>
            <p:nvPr/>
          </p:nvSpPr>
          <p:spPr bwMode="auto">
            <a:xfrm>
              <a:off x="2256" y="3069"/>
              <a:ext cx="16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spAutoFit/>
            </a:bodyPr>
            <a:lstStyle/>
            <a:p>
              <a:endParaRPr lang="pt-BR"/>
            </a:p>
          </p:txBody>
        </p:sp>
        <p:sp>
          <p:nvSpPr>
            <p:cNvPr id="377865" name="Oval 9"/>
            <p:cNvSpPr>
              <a:spLocks noChangeArrowheads="1"/>
            </p:cNvSpPr>
            <p:nvPr/>
          </p:nvSpPr>
          <p:spPr bwMode="auto">
            <a:xfrm>
              <a:off x="3914" y="3019"/>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77866" name="Text Box 10"/>
            <p:cNvSpPr txBox="1">
              <a:spLocks noChangeArrowheads="1"/>
            </p:cNvSpPr>
            <p:nvPr/>
          </p:nvSpPr>
          <p:spPr bwMode="auto">
            <a:xfrm>
              <a:off x="3984" y="3648"/>
              <a:ext cx="1300" cy="28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effectLst>
                    <a:outerShdw blurRad="38100" dist="38100" dir="2700000" algn="tl">
                      <a:srgbClr val="C0C0C0"/>
                    </a:outerShdw>
                  </a:effectLst>
                  <a:latin typeface="Arial Narrow" panose="020B0606020202030204" pitchFamily="34" charset="0"/>
                </a:rPr>
                <a:t>superaquecimento</a:t>
              </a:r>
            </a:p>
          </p:txBody>
        </p:sp>
        <p:sp>
          <p:nvSpPr>
            <p:cNvPr id="377867" name="Text Box 11"/>
            <p:cNvSpPr txBox="1">
              <a:spLocks noChangeArrowheads="1"/>
            </p:cNvSpPr>
            <p:nvPr/>
          </p:nvSpPr>
          <p:spPr bwMode="auto">
            <a:xfrm rot="-5400000">
              <a:off x="3711" y="3049"/>
              <a:ext cx="271" cy="328"/>
            </a:xfrm>
            <a:prstGeom prst="rect">
              <a:avLst/>
            </a:prstGeom>
            <a:noFill/>
            <a:ln>
              <a:noFill/>
            </a:ln>
            <a:effectLst>
              <a:outerShdw dist="12700" dir="5400000" algn="ctr" rotWithShape="0">
                <a:schemeClr val="folHlink"/>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25400" rIns="0" bIns="25400" anchorCtr="1">
              <a:spAutoFit/>
            </a:bodyPr>
            <a:lstStyle/>
            <a:p>
              <a:pPr algn="l">
                <a:lnSpc>
                  <a:spcPct val="110000"/>
                </a:lnSpc>
              </a:pPr>
              <a:r>
                <a:rPr lang="en-US" altLang="pt-BR" sz="2800" b="1">
                  <a:latin typeface="Arial" panose="020B0604020202020204" pitchFamily="34" charset="0"/>
                </a:rPr>
                <a:t>{</a:t>
              </a:r>
            </a:p>
          </p:txBody>
        </p:sp>
        <p:sp>
          <p:nvSpPr>
            <p:cNvPr id="377868" name="Freeform 12"/>
            <p:cNvSpPr>
              <a:spLocks/>
            </p:cNvSpPr>
            <p:nvPr/>
          </p:nvSpPr>
          <p:spPr bwMode="auto">
            <a:xfrm rot="5400000" flipH="1">
              <a:off x="3872" y="3247"/>
              <a:ext cx="308" cy="301"/>
            </a:xfrm>
            <a:custGeom>
              <a:avLst/>
              <a:gdLst>
                <a:gd name="T0" fmla="*/ 0 w 704"/>
                <a:gd name="T1" fmla="*/ 0 h 210"/>
                <a:gd name="T2" fmla="*/ 301 w 704"/>
                <a:gd name="T3" fmla="*/ 210 h 210"/>
                <a:gd name="T4" fmla="*/ 704 w 704"/>
                <a:gd name="T5" fmla="*/ 208 h 210"/>
              </a:gdLst>
              <a:ahLst/>
              <a:cxnLst>
                <a:cxn ang="0">
                  <a:pos x="T0" y="T1"/>
                </a:cxn>
                <a:cxn ang="0">
                  <a:pos x="T2" y="T3"/>
                </a:cxn>
                <a:cxn ang="0">
                  <a:pos x="T4" y="T5"/>
                </a:cxn>
              </a:cxnLst>
              <a:rect l="0" t="0" r="r" b="b"/>
              <a:pathLst>
                <a:path w="704" h="210">
                  <a:moveTo>
                    <a:pt x="0" y="0"/>
                  </a:moveTo>
                  <a:lnTo>
                    <a:pt x="301" y="210"/>
                  </a:lnTo>
                  <a:lnTo>
                    <a:pt x="704" y="208"/>
                  </a:lnTo>
                </a:path>
              </a:pathLst>
            </a:custGeom>
            <a:noFill/>
            <a:ln w="25400" cap="flat" cmpd="sng">
              <a:solidFill>
                <a:schemeClr val="tx1"/>
              </a:solidFill>
              <a:prstDash val="solid"/>
              <a:round/>
              <a:headEnd type="none" w="med" len="med"/>
              <a:tailEnd type="triangle" w="med" len="med"/>
            </a:ln>
            <a:effectLst>
              <a:outerShdw dist="12700" dir="5400000" algn="ctr" rotWithShape="0">
                <a:schemeClr val="folHlink"/>
              </a:outerShdw>
            </a:effectLst>
            <a:extLst>
              <a:ext uri="{909E8E84-426E-40DD-AFC4-6F175D3DCCD1}">
                <a14:hiddenFill xmlns:a14="http://schemas.microsoft.com/office/drawing/2010/main">
                  <a:solidFill>
                    <a:schemeClr val="bg1"/>
                  </a:solidFill>
                </a14:hiddenFill>
              </a:ext>
            </a:extLst>
          </p:spPr>
          <p:txBody>
            <a:bodyPr lIns="0" tIns="25400" rIns="0" bIns="25400" anchor="ctr">
              <a:spAutoFit/>
            </a:bodyPr>
            <a:lstStyle/>
            <a:p>
              <a:endParaRPr lang="pt-BR"/>
            </a:p>
          </p:txBody>
        </p:sp>
        <p:sp>
          <p:nvSpPr>
            <p:cNvPr id="377869" name="Text Box 13"/>
            <p:cNvSpPr txBox="1">
              <a:spLocks noChangeArrowheads="1"/>
            </p:cNvSpPr>
            <p:nvPr/>
          </p:nvSpPr>
          <p:spPr bwMode="auto">
            <a:xfrm>
              <a:off x="4128" y="2496"/>
              <a:ext cx="672" cy="3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nchorCtr="1"/>
            <a:lstStyle/>
            <a:p>
              <a:pPr algn="l">
                <a:lnSpc>
                  <a:spcPct val="60000"/>
                </a:lnSpc>
                <a:spcBef>
                  <a:spcPct val="50000"/>
                </a:spcBef>
              </a:pPr>
              <a:r>
                <a:rPr lang="en-US" altLang="pt-BR" sz="2000" dirty="0" err="1" smtClean="0">
                  <a:solidFill>
                    <a:srgbClr val="3D06B8"/>
                  </a:solidFill>
                  <a:latin typeface="Arial Narrow" panose="020B0606020202030204" pitchFamily="34" charset="0"/>
                </a:rPr>
                <a:t>Ts</a:t>
              </a:r>
              <a:r>
                <a:rPr lang="en-US" altLang="pt-BR" sz="2000" dirty="0" smtClean="0">
                  <a:solidFill>
                    <a:srgbClr val="3D06B8"/>
                  </a:solidFill>
                  <a:latin typeface="Arial Narrow" panose="020B0606020202030204" pitchFamily="34" charset="0"/>
                </a:rPr>
                <a:t>= 10°C</a:t>
              </a:r>
              <a:endParaRPr lang="en-US" altLang="pt-BR" sz="2000" dirty="0">
                <a:solidFill>
                  <a:srgbClr val="3D06B8"/>
                </a:solidFill>
                <a:latin typeface="Arial Narrow" panose="020B0606020202030204" pitchFamily="34" charset="0"/>
              </a:endParaRPr>
            </a:p>
          </p:txBody>
        </p:sp>
        <p:sp>
          <p:nvSpPr>
            <p:cNvPr id="377870" name="Text Box 14"/>
            <p:cNvSpPr txBox="1">
              <a:spLocks noChangeArrowheads="1"/>
            </p:cNvSpPr>
            <p:nvPr/>
          </p:nvSpPr>
          <p:spPr bwMode="auto">
            <a:xfrm>
              <a:off x="2400" y="2544"/>
              <a:ext cx="682" cy="32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 anchorCtr="1"/>
            <a:lstStyle/>
            <a:p>
              <a:pPr algn="r">
                <a:lnSpc>
                  <a:spcPct val="60000"/>
                </a:lnSpc>
                <a:spcBef>
                  <a:spcPct val="50000"/>
                </a:spcBef>
              </a:pPr>
              <a:r>
                <a:rPr lang="en-US" altLang="pt-BR" sz="2000" dirty="0" err="1" smtClean="0">
                  <a:solidFill>
                    <a:srgbClr val="3D06B8"/>
                  </a:solidFill>
                  <a:latin typeface="Arial Narrow" panose="020B0606020202030204" pitchFamily="34" charset="0"/>
                </a:rPr>
                <a:t>Tev</a:t>
              </a:r>
              <a:r>
                <a:rPr lang="en-US" altLang="pt-BR" sz="2000" dirty="0" smtClean="0">
                  <a:solidFill>
                    <a:srgbClr val="3D06B8"/>
                  </a:solidFill>
                  <a:latin typeface="Arial Narrow" panose="020B0606020202030204" pitchFamily="34" charset="0"/>
                </a:rPr>
                <a:t>= 5°C</a:t>
              </a:r>
              <a:endParaRPr lang="en-US" altLang="pt-BR" sz="2000" dirty="0">
                <a:solidFill>
                  <a:srgbClr val="3D06B8"/>
                </a:solidFill>
                <a:latin typeface="Arial Narrow" panose="020B0606020202030204" pitchFamily="34" charset="0"/>
              </a:endParaRPr>
            </a:p>
          </p:txBody>
        </p:sp>
        <p:sp>
          <p:nvSpPr>
            <p:cNvPr id="377871" name="Line 15"/>
            <p:cNvSpPr>
              <a:spLocks noChangeShapeType="1"/>
            </p:cNvSpPr>
            <p:nvPr/>
          </p:nvSpPr>
          <p:spPr bwMode="auto">
            <a:xfrm>
              <a:off x="1249" y="3069"/>
              <a:ext cx="1006" cy="0"/>
            </a:xfrm>
            <a:prstGeom prst="line">
              <a:avLst/>
            </a:prstGeom>
            <a:noFill/>
            <a:ln w="38100">
              <a:solidFill>
                <a:schemeClr val="tx2"/>
              </a:solidFill>
              <a:prstDash val="dash"/>
              <a:round/>
              <a:headEnd/>
              <a:tailEnd/>
            </a:ln>
            <a:effectLst>
              <a:outerShdw dist="12700" dir="5400000" algn="ctr" rotWithShape="0">
                <a:schemeClr val="folHlink"/>
              </a:outerShdw>
            </a:effectLst>
            <a:extLst>
              <a:ext uri="{909E8E84-426E-40DD-AFC4-6F175D3DCCD1}">
                <a14:hiddenFill xmlns:a14="http://schemas.microsoft.com/office/drawing/2010/main">
                  <a:noFill/>
                </a14:hiddenFill>
              </a:ext>
            </a:extLst>
          </p:spPr>
          <p:txBody>
            <a:bodyPr lIns="0" tIns="25400" rIns="0" bIns="25400" anchor="ctr">
              <a:spAutoFit/>
            </a:bodyPr>
            <a:lstStyle/>
            <a:p>
              <a:endParaRPr lang="pt-BR"/>
            </a:p>
          </p:txBody>
        </p:sp>
        <p:sp>
          <p:nvSpPr>
            <p:cNvPr id="377872" name="Text Box 16"/>
            <p:cNvSpPr txBox="1">
              <a:spLocks noChangeArrowheads="1"/>
            </p:cNvSpPr>
            <p:nvPr/>
          </p:nvSpPr>
          <p:spPr bwMode="auto">
            <a:xfrm>
              <a:off x="240" y="2976"/>
              <a:ext cx="1008" cy="1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r">
                <a:lnSpc>
                  <a:spcPct val="60000"/>
                </a:lnSpc>
                <a:spcBef>
                  <a:spcPct val="50000"/>
                </a:spcBef>
              </a:pPr>
              <a:r>
                <a:rPr lang="en-US" altLang="pt-BR" sz="2400" dirty="0" smtClean="0">
                  <a:solidFill>
                    <a:srgbClr val="0000CC"/>
                  </a:solidFill>
                  <a:latin typeface="Arial Narrow" panose="020B0606020202030204" pitchFamily="34" charset="0"/>
                </a:rPr>
                <a:t>5.16 </a:t>
              </a:r>
              <a:r>
                <a:rPr lang="en-US" altLang="pt-BR" sz="2400" dirty="0">
                  <a:solidFill>
                    <a:srgbClr val="0000CC"/>
                  </a:solidFill>
                  <a:latin typeface="Arial Narrow" panose="020B0606020202030204" pitchFamily="34" charset="0"/>
                </a:rPr>
                <a:t>bar abs</a:t>
              </a:r>
              <a:endParaRPr lang="en-US" altLang="pt-BR" sz="2000" dirty="0">
                <a:solidFill>
                  <a:srgbClr val="0000CC"/>
                </a:solidFill>
                <a:latin typeface="Arial Narrow" panose="020B0606020202030204" pitchFamily="34" charset="0"/>
              </a:endParaRPr>
            </a:p>
          </p:txBody>
        </p:sp>
        <p:sp>
          <p:nvSpPr>
            <p:cNvPr id="377873" name="Oval 17"/>
            <p:cNvSpPr>
              <a:spLocks noChangeArrowheads="1"/>
            </p:cNvSpPr>
            <p:nvPr/>
          </p:nvSpPr>
          <p:spPr bwMode="auto">
            <a:xfrm>
              <a:off x="2210" y="3014"/>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77874" name="Text Box 18"/>
            <p:cNvSpPr txBox="1">
              <a:spLocks noChangeArrowheads="1"/>
            </p:cNvSpPr>
            <p:nvPr/>
          </p:nvSpPr>
          <p:spPr bwMode="auto">
            <a:xfrm>
              <a:off x="4099" y="3057"/>
              <a:ext cx="107"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1</a:t>
              </a:r>
              <a:endParaRPr lang="en-US" altLang="pt-BR" sz="2400">
                <a:solidFill>
                  <a:schemeClr val="bg2"/>
                </a:solidFill>
                <a:latin typeface="Arial Black" panose="020B0A04020102020204" pitchFamily="34" charset="0"/>
              </a:endParaRPr>
            </a:p>
          </p:txBody>
        </p:sp>
        <p:sp>
          <p:nvSpPr>
            <p:cNvPr id="377875" name="Text Box 19"/>
            <p:cNvSpPr txBox="1">
              <a:spLocks noChangeArrowheads="1"/>
            </p:cNvSpPr>
            <p:nvPr/>
          </p:nvSpPr>
          <p:spPr bwMode="auto">
            <a:xfrm>
              <a:off x="3481" y="3075"/>
              <a:ext cx="150"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4’</a:t>
              </a:r>
              <a:endParaRPr lang="en-US" altLang="pt-BR" sz="2400">
                <a:solidFill>
                  <a:schemeClr val="bg2"/>
                </a:solidFill>
                <a:latin typeface="Arial Black" panose="020B0A04020102020204" pitchFamily="34" charset="0"/>
              </a:endParaRPr>
            </a:p>
          </p:txBody>
        </p:sp>
        <p:sp>
          <p:nvSpPr>
            <p:cNvPr id="377876" name="Oval 20"/>
            <p:cNvSpPr>
              <a:spLocks noChangeArrowheads="1"/>
            </p:cNvSpPr>
            <p:nvPr/>
          </p:nvSpPr>
          <p:spPr bwMode="auto">
            <a:xfrm>
              <a:off x="3722" y="3025"/>
              <a:ext cx="96" cy="96"/>
            </a:xfrm>
            <a:prstGeom prst="ellipse">
              <a:avLst/>
            </a:prstGeom>
            <a:gradFill rotWithShape="0">
              <a:gsLst>
                <a:gs pos="0">
                  <a:schemeClr val="bg1"/>
                </a:gs>
                <a:gs pos="100000">
                  <a:srgbClr val="FF0000"/>
                </a:gs>
              </a:gsLst>
              <a:path path="rect">
                <a:fillToRect r="100000" b="100000"/>
              </a:path>
            </a:gradFill>
            <a:ln w="38100">
              <a:solidFill>
                <a:srgbClr val="FF0000"/>
              </a:solidFill>
              <a:round/>
              <a:headEnd/>
              <a:tailEnd/>
            </a:ln>
            <a:effectLst>
              <a:outerShdw dist="12700" dir="5400000" algn="ctr" rotWithShape="0">
                <a:schemeClr val="folHlink"/>
              </a:outerShdw>
            </a:effectLst>
          </p:spPr>
          <p:txBody>
            <a:bodyPr lIns="0" tIns="25400" rIns="0" bIns="25400" anchor="ctr">
              <a:spAutoFit/>
            </a:bodyPr>
            <a:lstStyle/>
            <a:p>
              <a:endParaRPr lang="pt-BR"/>
            </a:p>
          </p:txBody>
        </p:sp>
        <p:sp>
          <p:nvSpPr>
            <p:cNvPr id="377877" name="Text Box 21"/>
            <p:cNvSpPr txBox="1">
              <a:spLocks noChangeArrowheads="1"/>
            </p:cNvSpPr>
            <p:nvPr/>
          </p:nvSpPr>
          <p:spPr bwMode="auto">
            <a:xfrm>
              <a:off x="2099" y="3068"/>
              <a:ext cx="107" cy="28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wrap="none" lIns="0" tIns="25400" rIns="0" bIns="25400" anchorCtr="1">
              <a:spAutoFit/>
            </a:bodyPr>
            <a:lstStyle/>
            <a:p>
              <a:pPr algn="l">
                <a:lnSpc>
                  <a:spcPct val="110000"/>
                </a:lnSpc>
              </a:pPr>
              <a:r>
                <a:rPr lang="en-US" altLang="pt-BR" sz="2400">
                  <a:latin typeface="Arial Black" panose="020B0A04020102020204" pitchFamily="34" charset="0"/>
                </a:rPr>
                <a:t>4</a:t>
              </a:r>
              <a:endParaRPr lang="en-US" altLang="pt-BR" sz="2400">
                <a:solidFill>
                  <a:schemeClr val="bg2"/>
                </a:solidFill>
                <a:latin typeface="Arial Black" panose="020B0A04020102020204" pitchFamily="34" charset="0"/>
              </a:endParaRPr>
            </a:p>
          </p:txBody>
        </p:sp>
        <p:sp>
          <p:nvSpPr>
            <p:cNvPr id="377878" name="Line 22"/>
            <p:cNvSpPr>
              <a:spLocks noChangeShapeType="1"/>
            </p:cNvSpPr>
            <p:nvPr/>
          </p:nvSpPr>
          <p:spPr bwMode="auto">
            <a:xfrm flipV="1">
              <a:off x="3984" y="2736"/>
              <a:ext cx="288" cy="33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BR"/>
            </a:p>
          </p:txBody>
        </p:sp>
        <p:sp>
          <p:nvSpPr>
            <p:cNvPr id="377879" name="Line 23"/>
            <p:cNvSpPr>
              <a:spLocks noChangeShapeType="1"/>
            </p:cNvSpPr>
            <p:nvPr/>
          </p:nvSpPr>
          <p:spPr bwMode="auto">
            <a:xfrm>
              <a:off x="2592" y="2784"/>
              <a:ext cx="96" cy="288"/>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BR"/>
            </a:p>
          </p:txBody>
        </p:sp>
      </p:grpSp>
      <p:sp>
        <p:nvSpPr>
          <p:cNvPr id="25" name="Text Box 11"/>
          <p:cNvSpPr txBox="1">
            <a:spLocks noChangeArrowheads="1"/>
          </p:cNvSpPr>
          <p:nvPr/>
        </p:nvSpPr>
        <p:spPr bwMode="auto">
          <a:xfrm>
            <a:off x="553245" y="1524000"/>
            <a:ext cx="1600200" cy="2854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60000"/>
              </a:lnSpc>
              <a:spcBef>
                <a:spcPct val="50000"/>
              </a:spcBef>
            </a:pPr>
            <a:r>
              <a:rPr lang="en-US" altLang="pt-BR" sz="2400" b="1" dirty="0" smtClean="0">
                <a:solidFill>
                  <a:srgbClr val="0000CC"/>
                </a:solidFill>
                <a:latin typeface="Arial Narrow" panose="020B0606020202030204" pitchFamily="34" charset="0"/>
              </a:rPr>
              <a:t>R-717</a:t>
            </a:r>
            <a:endParaRPr lang="en-US" altLang="pt-BR" sz="2000" b="1" dirty="0">
              <a:solidFill>
                <a:srgbClr val="0000CC"/>
              </a:solidFill>
              <a:latin typeface="Arial Narrow" panose="020B0606020202030204" pitchFamily="34" charset="0"/>
            </a:endParaRPr>
          </a:p>
        </p:txBody>
      </p:sp>
    </p:spTree>
    <p:extLst>
      <p:ext uri="{BB962C8B-B14F-4D97-AF65-F5344CB8AC3E}">
        <p14:creationId xmlns:p14="http://schemas.microsoft.com/office/powerpoint/2010/main" val="2848559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ChangeArrowheads="1"/>
          </p:cNvSpPr>
          <p:nvPr/>
        </p:nvSpPr>
        <p:spPr bwMode="auto">
          <a:xfrm>
            <a:off x="533399" y="304800"/>
            <a:ext cx="82915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1pPr>
            <a:lvl2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2pPr>
            <a:lvl3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3pPr>
            <a:lvl4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4pPr>
            <a:lvl5pPr algn="l">
              <a:lnSpc>
                <a:spcPct val="85000"/>
              </a:lnSpc>
              <a:defRPr sz="3200" b="1" i="1">
                <a:solidFill>
                  <a:srgbClr val="0F245F"/>
                </a:solidFill>
                <a:effectLst>
                  <a:outerShdw blurRad="38100" dist="38100" dir="2700000" algn="tl">
                    <a:srgbClr val="C0C0C0"/>
                  </a:outerShdw>
                </a:effectLst>
                <a:latin typeface="Arial" panose="020B0604020202020204" pitchFamily="34" charset="0"/>
              </a:defRPr>
            </a:lvl5pPr>
            <a:lvl6pPr marL="4572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6pPr>
            <a:lvl7pPr marL="9144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7pPr>
            <a:lvl8pPr marL="13716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8pPr>
            <a:lvl9pPr marL="182880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panose="020B0604020202020204" pitchFamily="34" charset="0"/>
              </a:defRPr>
            </a:lvl9pPr>
          </a:lstStyle>
          <a:p>
            <a:r>
              <a:rPr lang="en-US" altLang="pt-BR" sz="3100" b="0" i="0" dirty="0" err="1">
                <a:solidFill>
                  <a:srgbClr val="000099"/>
                </a:solidFill>
                <a:effectLst/>
              </a:rPr>
              <a:t>Superaquecimento</a:t>
            </a:r>
            <a:endParaRPr lang="en-US" altLang="pt-BR" sz="3100" b="0" i="0" dirty="0">
              <a:solidFill>
                <a:srgbClr val="000099"/>
              </a:solidFill>
              <a:effectLst/>
            </a:endParaRPr>
          </a:p>
        </p:txBody>
      </p:sp>
      <p:grpSp>
        <p:nvGrpSpPr>
          <p:cNvPr id="402435" name="Group 3"/>
          <p:cNvGrpSpPr>
            <a:grpSpLocks/>
          </p:cNvGrpSpPr>
          <p:nvPr/>
        </p:nvGrpSpPr>
        <p:grpSpPr bwMode="auto">
          <a:xfrm>
            <a:off x="76200" y="1905000"/>
            <a:ext cx="8839200" cy="3810000"/>
            <a:chOff x="68" y="1542"/>
            <a:chExt cx="5520" cy="2382"/>
          </a:xfrm>
        </p:grpSpPr>
        <p:pic>
          <p:nvPicPr>
            <p:cNvPr id="402436" name="Picture 4" descr="fig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 y="1542"/>
              <a:ext cx="4171" cy="1804"/>
            </a:xfrm>
            <a:prstGeom prst="rect">
              <a:avLst/>
            </a:prstGeom>
            <a:noFill/>
            <a:extLst>
              <a:ext uri="{909E8E84-426E-40DD-AFC4-6F175D3DCCD1}">
                <a14:hiddenFill xmlns:a14="http://schemas.microsoft.com/office/drawing/2010/main">
                  <a:solidFill>
                    <a:srgbClr val="FFFFFF"/>
                  </a:solidFill>
                </a14:hiddenFill>
              </a:ext>
            </a:extLst>
          </p:spPr>
        </p:pic>
        <p:sp>
          <p:nvSpPr>
            <p:cNvPr id="402437" name="Rectangle 5"/>
            <p:cNvSpPr>
              <a:spLocks noChangeArrowheads="1"/>
            </p:cNvSpPr>
            <p:nvPr/>
          </p:nvSpPr>
          <p:spPr bwMode="auto">
            <a:xfrm>
              <a:off x="4633" y="3172"/>
              <a:ext cx="955" cy="4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0" tIns="0" rIns="0" bIns="0"/>
            <a:lstStyle>
              <a:lvl1pPr algn="l">
                <a:buClr>
                  <a:srgbClr val="000000"/>
                </a:buClr>
                <a:buChar char="•"/>
                <a:defRPr sz="2000" b="1">
                  <a:solidFill>
                    <a:srgbClr val="000000"/>
                  </a:solidFill>
                  <a:latin typeface="Arial" panose="020B0604020202020204" pitchFamily="34" charset="0"/>
                </a:defRPr>
              </a:lvl1pPr>
              <a:lvl2pPr marL="742950" indent="-28575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600200" indent="-228600" algn="l">
                <a:buClr>
                  <a:srgbClr val="000000"/>
                </a:buClr>
                <a:buChar char="–"/>
                <a:defRPr sz="2000" b="1">
                  <a:solidFill>
                    <a:srgbClr val="000000"/>
                  </a:solidFill>
                  <a:latin typeface="Arial" panose="020B0604020202020204" pitchFamily="34" charset="0"/>
                </a:defRPr>
              </a:lvl4pPr>
              <a:lvl5pPr marL="2057400" indent="-228600" algn="l">
                <a:buClr>
                  <a:srgbClr val="000000"/>
                </a:buClr>
                <a:buChar char="»"/>
                <a:defRPr sz="2000" b="1">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buFontTx/>
                <a:buNone/>
              </a:pPr>
              <a:endParaRPr lang="en-GB" altLang="pt-BR" b="0">
                <a:effectLst>
                  <a:outerShdw blurRad="38100" dist="38100" dir="2700000" algn="tl">
                    <a:srgbClr val="C0C0C0"/>
                  </a:outerShdw>
                </a:effectLst>
                <a:latin typeface="Arial Narrow" panose="020B0606020202030204" pitchFamily="34" charset="0"/>
              </a:endParaRPr>
            </a:p>
          </p:txBody>
        </p:sp>
        <p:sp>
          <p:nvSpPr>
            <p:cNvPr id="402438" name="Rectangle 6"/>
            <p:cNvSpPr>
              <a:spLocks noChangeArrowheads="1"/>
            </p:cNvSpPr>
            <p:nvPr/>
          </p:nvSpPr>
          <p:spPr bwMode="auto">
            <a:xfrm>
              <a:off x="68" y="2199"/>
              <a:ext cx="1192" cy="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0" tIns="0" rIns="0" bIns="0"/>
            <a:lstStyle>
              <a:lvl1pPr algn="l">
                <a:buClr>
                  <a:srgbClr val="000000"/>
                </a:buClr>
                <a:buChar char="•"/>
                <a:defRPr sz="2000" b="1">
                  <a:solidFill>
                    <a:srgbClr val="000000"/>
                  </a:solidFill>
                  <a:latin typeface="Arial" panose="020B0604020202020204" pitchFamily="34" charset="0"/>
                </a:defRPr>
              </a:lvl1pPr>
              <a:lvl2pPr marL="742950" indent="-28575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600200" indent="-228600" algn="l">
                <a:buClr>
                  <a:srgbClr val="000000"/>
                </a:buClr>
                <a:buChar char="–"/>
                <a:defRPr sz="2000" b="1">
                  <a:solidFill>
                    <a:srgbClr val="000000"/>
                  </a:solidFill>
                  <a:latin typeface="Arial" panose="020B0604020202020204" pitchFamily="34" charset="0"/>
                </a:defRPr>
              </a:lvl4pPr>
              <a:lvl5pPr marL="2057400" indent="-228600" algn="l">
                <a:buClr>
                  <a:srgbClr val="000000"/>
                </a:buClr>
                <a:buChar char="»"/>
                <a:defRPr sz="2000" b="1">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buFontTx/>
                <a:buNone/>
              </a:pPr>
              <a:endParaRPr lang="en-GB" altLang="pt-BR" b="0">
                <a:effectLst>
                  <a:outerShdw blurRad="38100" dist="38100" dir="2700000" algn="tl">
                    <a:srgbClr val="C0C0C0"/>
                  </a:outerShdw>
                </a:effectLst>
                <a:latin typeface="Arial Narrow" panose="020B0606020202030204" pitchFamily="34" charset="0"/>
              </a:endParaRPr>
            </a:p>
          </p:txBody>
        </p:sp>
        <p:sp>
          <p:nvSpPr>
            <p:cNvPr id="402439" name="Text Box 7"/>
            <p:cNvSpPr txBox="1">
              <a:spLocks noChangeArrowheads="1"/>
            </p:cNvSpPr>
            <p:nvPr/>
          </p:nvSpPr>
          <p:spPr bwMode="auto">
            <a:xfrm>
              <a:off x="4770" y="2620"/>
              <a:ext cx="151" cy="2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latin typeface="Arial Black" panose="020B0A04020102020204" pitchFamily="34" charset="0"/>
                </a:rPr>
                <a:t>A</a:t>
              </a:r>
            </a:p>
          </p:txBody>
        </p:sp>
        <p:sp>
          <p:nvSpPr>
            <p:cNvPr id="402440" name="Text Box 8"/>
            <p:cNvSpPr txBox="1">
              <a:spLocks noChangeArrowheads="1"/>
            </p:cNvSpPr>
            <p:nvPr/>
          </p:nvSpPr>
          <p:spPr bwMode="auto">
            <a:xfrm>
              <a:off x="764" y="1607"/>
              <a:ext cx="152" cy="2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5400000" algn="ctr" rotWithShape="0">
                      <a:schemeClr val="folHlink"/>
                    </a:outerShdw>
                  </a:effectLst>
                </a14:hiddenEffects>
              </a:ext>
            </a:extLst>
          </p:spPr>
          <p:txBody>
            <a:bodyPr lIns="0" tIns="25400" rIns="0" bIns="25400" anchorCtr="1">
              <a:spAutoFit/>
            </a:bodyPr>
            <a:lstStyle/>
            <a:p>
              <a:pPr algn="l">
                <a:lnSpc>
                  <a:spcPct val="110000"/>
                </a:lnSpc>
              </a:pPr>
              <a:r>
                <a:rPr lang="en-US" altLang="pt-BR" sz="2400">
                  <a:latin typeface="Arial Black" panose="020B0A04020102020204" pitchFamily="34" charset="0"/>
                </a:rPr>
                <a:t>D</a:t>
              </a:r>
            </a:p>
          </p:txBody>
        </p:sp>
        <p:sp>
          <p:nvSpPr>
            <p:cNvPr id="402441" name="AutoShape 9"/>
            <p:cNvSpPr>
              <a:spLocks noChangeArrowheads="1"/>
            </p:cNvSpPr>
            <p:nvPr/>
          </p:nvSpPr>
          <p:spPr bwMode="auto">
            <a:xfrm rot="-2627837">
              <a:off x="1908" y="2962"/>
              <a:ext cx="1374" cy="618"/>
            </a:xfrm>
            <a:prstGeom prst="rightArrow">
              <a:avLst>
                <a:gd name="adj1" fmla="val 50000"/>
                <a:gd name="adj2" fmla="val 55583"/>
              </a:avLst>
            </a:prstGeom>
            <a:gradFill rotWithShape="0">
              <a:gsLst>
                <a:gs pos="0">
                  <a:srgbClr val="CC0000">
                    <a:gamma/>
                    <a:tint val="0"/>
                    <a:invGamma/>
                  </a:srgbClr>
                </a:gs>
                <a:gs pos="100000">
                  <a:srgbClr val="CC0000"/>
                </a:gs>
              </a:gsLst>
              <a:lin ang="0" scaled="1"/>
            </a:gradFill>
            <a:ln>
              <a:noFill/>
            </a:ln>
            <a:effectLst>
              <a:outerShdw dist="12700" dir="5400000" algn="ctr" rotWithShape="0">
                <a:schemeClr val="folHlink"/>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25400" rIns="0" bIns="25400" anchor="ctr">
              <a:spAutoFit/>
            </a:bodyPr>
            <a:lstStyle/>
            <a:p>
              <a:endParaRPr lang="pt-BR"/>
            </a:p>
          </p:txBody>
        </p:sp>
        <p:sp>
          <p:nvSpPr>
            <p:cNvPr id="402442" name="Rectangle 10"/>
            <p:cNvSpPr>
              <a:spLocks noChangeArrowheads="1"/>
            </p:cNvSpPr>
            <p:nvPr/>
          </p:nvSpPr>
          <p:spPr bwMode="auto">
            <a:xfrm>
              <a:off x="1775" y="3666"/>
              <a:ext cx="268" cy="2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lIns="0" tIns="0" rIns="0" bIns="0"/>
            <a:lstStyle>
              <a:lvl1pPr algn="l">
                <a:buClr>
                  <a:srgbClr val="000000"/>
                </a:buClr>
                <a:buChar char="•"/>
                <a:defRPr sz="2000" b="1">
                  <a:solidFill>
                    <a:srgbClr val="000000"/>
                  </a:solidFill>
                  <a:latin typeface="Arial" panose="020B0604020202020204" pitchFamily="34" charset="0"/>
                </a:defRPr>
              </a:lvl1pPr>
              <a:lvl2pPr marL="742950" indent="-285750" algn="l">
                <a:buClr>
                  <a:srgbClr val="000000"/>
                </a:buClr>
                <a:buChar char="–"/>
                <a:defRPr sz="2000" b="1">
                  <a:solidFill>
                    <a:srgbClr val="000000"/>
                  </a:solidFill>
                  <a:latin typeface="Arial" panose="020B0604020202020204" pitchFamily="34" charset="0"/>
                </a:defRPr>
              </a:lvl2pPr>
              <a:lvl3pPr marL="1143000" indent="-228600" algn="l">
                <a:buClr>
                  <a:srgbClr val="000000"/>
                </a:buClr>
                <a:buChar char="•"/>
                <a:defRPr sz="2000" b="1">
                  <a:solidFill>
                    <a:srgbClr val="000000"/>
                  </a:solidFill>
                  <a:latin typeface="Arial" panose="020B0604020202020204" pitchFamily="34" charset="0"/>
                </a:defRPr>
              </a:lvl3pPr>
              <a:lvl4pPr marL="1600200" indent="-228600" algn="l">
                <a:buClr>
                  <a:srgbClr val="000000"/>
                </a:buClr>
                <a:buChar char="–"/>
                <a:defRPr sz="2000" b="1">
                  <a:solidFill>
                    <a:srgbClr val="000000"/>
                  </a:solidFill>
                  <a:latin typeface="Arial" panose="020B0604020202020204" pitchFamily="34" charset="0"/>
                </a:defRPr>
              </a:lvl4pPr>
              <a:lvl5pPr marL="2057400" indent="-228600" algn="l">
                <a:buClr>
                  <a:srgbClr val="000000"/>
                </a:buClr>
                <a:buChar char="»"/>
                <a:defRPr sz="2000" b="1">
                  <a:solidFill>
                    <a:srgbClr val="000000"/>
                  </a:solidFill>
                  <a:latin typeface="Arial" panose="020B0604020202020204" pitchFamily="34" charset="0"/>
                </a:defRPr>
              </a:lvl5pPr>
              <a:lvl6pPr marL="25146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6pPr>
              <a:lvl7pPr marL="29718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7pPr>
              <a:lvl8pPr marL="34290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8pPr>
              <a:lvl9pPr marL="3886200" indent="-228600" eaLnBrk="0" fontAlgn="base" hangingPunct="0">
                <a:spcBef>
                  <a:spcPct val="0"/>
                </a:spcBef>
                <a:spcAft>
                  <a:spcPct val="0"/>
                </a:spcAft>
                <a:buClr>
                  <a:srgbClr val="000000"/>
                </a:buClr>
                <a:buChar char="»"/>
                <a:defRPr sz="2000" b="1">
                  <a:solidFill>
                    <a:srgbClr val="000000"/>
                  </a:solidFill>
                  <a:latin typeface="Arial" panose="020B0604020202020204" pitchFamily="34" charset="0"/>
                </a:defRPr>
              </a:lvl9pPr>
            </a:lstStyle>
            <a:p>
              <a:pPr>
                <a:buFontTx/>
                <a:buNone/>
              </a:pPr>
              <a:r>
                <a:rPr lang="en-US" altLang="pt-BR" b="0">
                  <a:effectLst>
                    <a:outerShdw blurRad="38100" dist="38100" dir="2700000" algn="tl">
                      <a:srgbClr val="C0C0C0"/>
                    </a:outerShdw>
                  </a:effectLst>
                  <a:latin typeface="Arial Narrow" panose="020B0606020202030204" pitchFamily="34" charset="0"/>
                </a:rPr>
                <a:t>Ar</a:t>
              </a:r>
            </a:p>
          </p:txBody>
        </p:sp>
      </p:grpSp>
      <p:sp>
        <p:nvSpPr>
          <p:cNvPr id="402443" name="Text Box 11"/>
          <p:cNvSpPr txBox="1">
            <a:spLocks noChangeArrowheads="1"/>
          </p:cNvSpPr>
          <p:nvPr/>
        </p:nvSpPr>
        <p:spPr bwMode="auto">
          <a:xfrm>
            <a:off x="3581400" y="1524000"/>
            <a:ext cx="2840038" cy="396875"/>
          </a:xfrm>
          <a:prstGeom prst="rect">
            <a:avLst/>
          </a:prstGeom>
          <a:solidFill>
            <a:srgbClr val="FFFF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pt-BR" altLang="pt-BR" sz="2000" b="1" dirty="0">
                <a:solidFill>
                  <a:srgbClr val="000000"/>
                </a:solidFill>
                <a:latin typeface="Arial" panose="020B0604020202020204" pitchFamily="34" charset="0"/>
              </a:rPr>
              <a:t>p= </a:t>
            </a:r>
            <a:r>
              <a:rPr lang="pt-BR" altLang="pt-BR" sz="2000" b="1" dirty="0" smtClean="0">
                <a:solidFill>
                  <a:srgbClr val="000000"/>
                </a:solidFill>
                <a:latin typeface="Arial" panose="020B0604020202020204" pitchFamily="34" charset="0"/>
              </a:rPr>
              <a:t>5.16  </a:t>
            </a:r>
            <a:r>
              <a:rPr lang="pt-BR" altLang="pt-BR" sz="2000" b="1" dirty="0">
                <a:solidFill>
                  <a:srgbClr val="000000"/>
                </a:solidFill>
                <a:latin typeface="Arial" panose="020B0604020202020204" pitchFamily="34" charset="0"/>
              </a:rPr>
              <a:t>bar </a:t>
            </a:r>
            <a:r>
              <a:rPr lang="pt-BR" altLang="pt-BR" sz="2000" b="1" dirty="0" err="1">
                <a:solidFill>
                  <a:srgbClr val="000000"/>
                </a:solidFill>
                <a:latin typeface="Arial" panose="020B0604020202020204" pitchFamily="34" charset="0"/>
              </a:rPr>
              <a:t>abs</a:t>
            </a:r>
            <a:endParaRPr lang="pt-BR" altLang="pt-BR" sz="1200" dirty="0">
              <a:solidFill>
                <a:srgbClr val="000000"/>
              </a:solidFill>
              <a:latin typeface="Times" panose="02020603050405020304" pitchFamily="18" charset="0"/>
            </a:endParaRPr>
          </a:p>
        </p:txBody>
      </p:sp>
      <p:sp>
        <p:nvSpPr>
          <p:cNvPr id="402444" name="Text Box 12"/>
          <p:cNvSpPr txBox="1">
            <a:spLocks noChangeArrowheads="1"/>
          </p:cNvSpPr>
          <p:nvPr/>
        </p:nvSpPr>
        <p:spPr bwMode="auto">
          <a:xfrm>
            <a:off x="7010400" y="4419600"/>
            <a:ext cx="1871663" cy="396875"/>
          </a:xfrm>
          <a:prstGeom prst="rect">
            <a:avLst/>
          </a:prstGeom>
          <a:solidFill>
            <a:srgbClr val="FFFF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000" b="1" dirty="0" err="1" smtClean="0">
                <a:solidFill>
                  <a:srgbClr val="000000"/>
                </a:solidFill>
                <a:latin typeface="Arial" panose="020B0604020202020204" pitchFamily="34" charset="0"/>
              </a:rPr>
              <a:t>Ts</a:t>
            </a:r>
            <a:r>
              <a:rPr lang="pt-BR" altLang="pt-BR" sz="2000" b="1" dirty="0" smtClean="0">
                <a:solidFill>
                  <a:srgbClr val="000000"/>
                </a:solidFill>
                <a:latin typeface="Arial" panose="020B0604020202020204" pitchFamily="34" charset="0"/>
              </a:rPr>
              <a:t>= 10ºC</a:t>
            </a:r>
            <a:endParaRPr lang="pt-BR" altLang="pt-BR" sz="1200" dirty="0">
              <a:solidFill>
                <a:srgbClr val="000000"/>
              </a:solidFill>
              <a:latin typeface="Arial" panose="020B0604020202020204" pitchFamily="34" charset="0"/>
            </a:endParaRPr>
          </a:p>
        </p:txBody>
      </p:sp>
      <p:sp>
        <p:nvSpPr>
          <p:cNvPr id="402445" name="Line 13"/>
          <p:cNvSpPr>
            <a:spLocks noChangeShapeType="1"/>
          </p:cNvSpPr>
          <p:nvPr/>
        </p:nvSpPr>
        <p:spPr bwMode="auto">
          <a:xfrm>
            <a:off x="5867400" y="1752600"/>
            <a:ext cx="7620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pt-BR"/>
          </a:p>
        </p:txBody>
      </p:sp>
      <p:sp>
        <p:nvSpPr>
          <p:cNvPr id="402446" name="Text Box 14"/>
          <p:cNvSpPr txBox="1">
            <a:spLocks noChangeArrowheads="1"/>
          </p:cNvSpPr>
          <p:nvPr/>
        </p:nvSpPr>
        <p:spPr bwMode="auto">
          <a:xfrm>
            <a:off x="6705600" y="1524000"/>
            <a:ext cx="1447800" cy="396875"/>
          </a:xfrm>
          <a:prstGeom prst="rect">
            <a:avLst/>
          </a:prstGeom>
          <a:solidFill>
            <a:srgbClr val="FFFF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000" b="1" dirty="0" err="1" smtClean="0">
                <a:solidFill>
                  <a:srgbClr val="000000"/>
                </a:solidFill>
                <a:latin typeface="Arial" panose="020B0604020202020204" pitchFamily="34" charset="0"/>
              </a:rPr>
              <a:t>Tev</a:t>
            </a:r>
            <a:r>
              <a:rPr lang="pt-BR" altLang="pt-BR" sz="2000" b="1" dirty="0" smtClean="0">
                <a:solidFill>
                  <a:srgbClr val="000000"/>
                </a:solidFill>
                <a:latin typeface="Arial" panose="020B0604020202020204" pitchFamily="34" charset="0"/>
              </a:rPr>
              <a:t>= </a:t>
            </a:r>
            <a:r>
              <a:rPr lang="pt-BR" altLang="pt-BR" sz="2000" b="1" dirty="0">
                <a:solidFill>
                  <a:srgbClr val="000000"/>
                </a:solidFill>
                <a:latin typeface="Arial" panose="020B0604020202020204" pitchFamily="34" charset="0"/>
              </a:rPr>
              <a:t>5</a:t>
            </a:r>
            <a:r>
              <a:rPr lang="pt-BR" altLang="pt-BR" sz="2000" b="1" dirty="0" smtClean="0">
                <a:solidFill>
                  <a:srgbClr val="000000"/>
                </a:solidFill>
                <a:latin typeface="Arial" panose="020B0604020202020204" pitchFamily="34" charset="0"/>
              </a:rPr>
              <a:t>ºC</a:t>
            </a:r>
            <a:endParaRPr lang="pt-BR" altLang="pt-BR" sz="1200" dirty="0">
              <a:solidFill>
                <a:srgbClr val="000000"/>
              </a:solidFill>
              <a:latin typeface="Arial" panose="020B0604020202020204" pitchFamily="34" charset="0"/>
            </a:endParaRPr>
          </a:p>
        </p:txBody>
      </p:sp>
      <p:sp>
        <p:nvSpPr>
          <p:cNvPr id="402447" name="Rectangle 15"/>
          <p:cNvSpPr>
            <a:spLocks noChangeArrowheads="1"/>
          </p:cNvSpPr>
          <p:nvPr/>
        </p:nvSpPr>
        <p:spPr bwMode="auto">
          <a:xfrm>
            <a:off x="1752600" y="5791200"/>
            <a:ext cx="5029200" cy="381000"/>
          </a:xfrm>
          <a:prstGeom prst="rect">
            <a:avLst/>
          </a:prstGeom>
          <a:solidFill>
            <a:srgbClr val="CCFF99"/>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1"/>
          <a:lstStyle/>
          <a:p>
            <a:pPr algn="l"/>
            <a:endParaRPr lang="pt-BR" altLang="pt-BR" sz="1400" b="1" dirty="0">
              <a:solidFill>
                <a:srgbClr val="000000"/>
              </a:solidFill>
              <a:latin typeface="Arial" panose="020B0604020202020204" pitchFamily="34" charset="0"/>
            </a:endParaRPr>
          </a:p>
          <a:p>
            <a:pPr algn="l"/>
            <a:r>
              <a:rPr lang="pt-BR" altLang="pt-BR" sz="1400" b="1" dirty="0">
                <a:solidFill>
                  <a:srgbClr val="000000"/>
                </a:solidFill>
                <a:latin typeface="Arial" panose="020B0604020202020204" pitchFamily="34" charset="0"/>
              </a:rPr>
              <a:t>Superaquecimento = </a:t>
            </a:r>
            <a:r>
              <a:rPr lang="pt-BR" altLang="pt-BR" sz="1400" b="1" dirty="0" err="1" smtClean="0">
                <a:solidFill>
                  <a:srgbClr val="000000"/>
                </a:solidFill>
                <a:latin typeface="Arial" panose="020B0604020202020204" pitchFamily="34" charset="0"/>
              </a:rPr>
              <a:t>Ts</a:t>
            </a:r>
            <a:r>
              <a:rPr lang="pt-BR" altLang="pt-BR" sz="1400" b="1" dirty="0" smtClean="0">
                <a:solidFill>
                  <a:srgbClr val="000000"/>
                </a:solidFill>
                <a:latin typeface="Arial" panose="020B0604020202020204" pitchFamily="34" charset="0"/>
              </a:rPr>
              <a:t> - </a:t>
            </a:r>
            <a:r>
              <a:rPr lang="pt-BR" altLang="pt-BR" sz="1400" b="1" dirty="0" err="1" smtClean="0">
                <a:solidFill>
                  <a:srgbClr val="000000"/>
                </a:solidFill>
                <a:latin typeface="Arial" panose="020B0604020202020204" pitchFamily="34" charset="0"/>
              </a:rPr>
              <a:t>Tev</a:t>
            </a:r>
            <a:r>
              <a:rPr lang="pt-BR" altLang="pt-BR" sz="1400" b="1" dirty="0" smtClean="0">
                <a:solidFill>
                  <a:srgbClr val="000000"/>
                </a:solidFill>
                <a:latin typeface="Arial" panose="020B0604020202020204" pitchFamily="34" charset="0"/>
              </a:rPr>
              <a:t> </a:t>
            </a:r>
            <a:r>
              <a:rPr lang="pt-BR" altLang="pt-BR" sz="1400" b="1" dirty="0">
                <a:solidFill>
                  <a:srgbClr val="000000"/>
                </a:solidFill>
                <a:latin typeface="Arial" panose="020B0604020202020204" pitchFamily="34" charset="0"/>
              </a:rPr>
              <a:t>= 5°C</a:t>
            </a:r>
          </a:p>
          <a:p>
            <a:pPr algn="l"/>
            <a:endParaRPr lang="pt-BR" altLang="pt-BR" sz="1200" b="1" dirty="0">
              <a:solidFill>
                <a:srgbClr val="000000"/>
              </a:solidFill>
              <a:latin typeface="Arial" panose="020B0604020202020204" pitchFamily="34" charset="0"/>
            </a:endParaRPr>
          </a:p>
        </p:txBody>
      </p:sp>
      <p:sp>
        <p:nvSpPr>
          <p:cNvPr id="402448" name="Text Box 16"/>
          <p:cNvSpPr txBox="1">
            <a:spLocks noChangeArrowheads="1"/>
          </p:cNvSpPr>
          <p:nvPr/>
        </p:nvSpPr>
        <p:spPr bwMode="auto">
          <a:xfrm>
            <a:off x="3581400" y="1321832"/>
            <a:ext cx="4012636" cy="307777"/>
          </a:xfrm>
          <a:prstGeom prst="rect">
            <a:avLst/>
          </a:prstGeom>
          <a:solidFill>
            <a:srgbClr val="FFFFFF"/>
          </a:solidFill>
          <a:ln>
            <a:noFill/>
          </a:ln>
          <a:effectLst/>
          <a:extLs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pt-BR" altLang="pt-BR" sz="1400" b="1" dirty="0" smtClean="0">
                <a:solidFill>
                  <a:srgbClr val="000000"/>
                </a:solidFill>
                <a:latin typeface="Arial" panose="020B0604020202020204" pitchFamily="34" charset="0"/>
              </a:rPr>
              <a:t>Tabela – Pressão x Temperatura - R-717</a:t>
            </a:r>
            <a:endParaRPr lang="pt-BR" altLang="pt-BR" dirty="0">
              <a:solidFill>
                <a:srgbClr val="000000"/>
              </a:solidFill>
              <a:latin typeface="Arial" panose="020B0604020202020204" pitchFamily="34" charset="0"/>
            </a:endParaRPr>
          </a:p>
        </p:txBody>
      </p:sp>
    </p:spTree>
    <p:extLst>
      <p:ext uri="{BB962C8B-B14F-4D97-AF65-F5344CB8AC3E}">
        <p14:creationId xmlns:p14="http://schemas.microsoft.com/office/powerpoint/2010/main" val="3228220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2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47"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838200" y="762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pPr algn="ctr"/>
            <a:endParaRPr lang="pt-BR" altLang="pt-BR" sz="3600">
              <a:solidFill>
                <a:srgbClr val="000000"/>
              </a:solidFill>
              <a:latin typeface="Arial" pitchFamily="34" charset="0"/>
            </a:endParaRPr>
          </a:p>
        </p:txBody>
      </p:sp>
      <p:pic>
        <p:nvPicPr>
          <p:cNvPr id="74755" name="Imagem 3" descr="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557338"/>
            <a:ext cx="7345363"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2"/>
          <p:cNvSpPr>
            <a:spLocks noChangeArrowheads="1"/>
          </p:cNvSpPr>
          <p:nvPr/>
        </p:nvSpPr>
        <p:spPr bwMode="auto">
          <a:xfrm>
            <a:off x="1025525" y="192088"/>
            <a:ext cx="73977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800">
                <a:solidFill>
                  <a:schemeClr val="tx1"/>
                </a:solidFill>
                <a:latin typeface="Times New Roman" pitchFamily="18" charset="0"/>
              </a:defRPr>
            </a:lvl1pPr>
            <a:lvl2pPr marL="742950" indent="-285750">
              <a:defRPr sz="800">
                <a:solidFill>
                  <a:schemeClr val="tx1"/>
                </a:solidFill>
                <a:latin typeface="Times New Roman" pitchFamily="18" charset="0"/>
              </a:defRPr>
            </a:lvl2pPr>
            <a:lvl3pPr marL="1143000" indent="-228600">
              <a:defRPr sz="800">
                <a:solidFill>
                  <a:schemeClr val="tx1"/>
                </a:solidFill>
                <a:latin typeface="Times New Roman" pitchFamily="18" charset="0"/>
              </a:defRPr>
            </a:lvl3pPr>
            <a:lvl4pPr marL="1600200" indent="-228600">
              <a:defRPr sz="800">
                <a:solidFill>
                  <a:schemeClr val="tx1"/>
                </a:solidFill>
                <a:latin typeface="Times New Roman" pitchFamily="18" charset="0"/>
              </a:defRPr>
            </a:lvl4pPr>
            <a:lvl5pPr marL="2057400" indent="-228600">
              <a:defRPr sz="800">
                <a:solidFill>
                  <a:schemeClr val="tx1"/>
                </a:solidFill>
                <a:latin typeface="Times New Roman" pitchFamily="18" charset="0"/>
              </a:defRPr>
            </a:lvl5pPr>
            <a:lvl6pPr marL="2514600" indent="-228600" eaLnBrk="0" fontAlgn="base" hangingPunct="0">
              <a:spcBef>
                <a:spcPct val="0"/>
              </a:spcBef>
              <a:spcAft>
                <a:spcPct val="0"/>
              </a:spcAft>
              <a:defRPr sz="800">
                <a:solidFill>
                  <a:schemeClr val="tx1"/>
                </a:solidFill>
                <a:latin typeface="Times New Roman" pitchFamily="18" charset="0"/>
              </a:defRPr>
            </a:lvl6pPr>
            <a:lvl7pPr marL="2971800" indent="-228600" eaLnBrk="0" fontAlgn="base" hangingPunct="0">
              <a:spcBef>
                <a:spcPct val="0"/>
              </a:spcBef>
              <a:spcAft>
                <a:spcPct val="0"/>
              </a:spcAft>
              <a:defRPr sz="800">
                <a:solidFill>
                  <a:schemeClr val="tx1"/>
                </a:solidFill>
                <a:latin typeface="Times New Roman" pitchFamily="18" charset="0"/>
              </a:defRPr>
            </a:lvl7pPr>
            <a:lvl8pPr marL="3429000" indent="-228600" eaLnBrk="0" fontAlgn="base" hangingPunct="0">
              <a:spcBef>
                <a:spcPct val="0"/>
              </a:spcBef>
              <a:spcAft>
                <a:spcPct val="0"/>
              </a:spcAft>
              <a:defRPr sz="800">
                <a:solidFill>
                  <a:schemeClr val="tx1"/>
                </a:solidFill>
                <a:latin typeface="Times New Roman" pitchFamily="18" charset="0"/>
              </a:defRPr>
            </a:lvl8pPr>
            <a:lvl9pPr marL="3886200" indent="-228600" eaLnBrk="0" fontAlgn="base" hangingPunct="0">
              <a:spcBef>
                <a:spcPct val="0"/>
              </a:spcBef>
              <a:spcAft>
                <a:spcPct val="0"/>
              </a:spcAft>
              <a:defRPr sz="800">
                <a:solidFill>
                  <a:schemeClr val="tx1"/>
                </a:solidFill>
                <a:latin typeface="Times New Roman" pitchFamily="18" charset="0"/>
              </a:defRPr>
            </a:lvl9pPr>
          </a:lstStyle>
          <a:p>
            <a:r>
              <a:rPr lang="pt-BR" altLang="pt-BR" sz="3600" b="1">
                <a:solidFill>
                  <a:srgbClr val="010C75"/>
                </a:solidFill>
                <a:latin typeface="Arial" pitchFamily="34" charset="0"/>
              </a:rPr>
              <a:t>Evaporador</a:t>
            </a:r>
          </a:p>
        </p:txBody>
      </p:sp>
    </p:spTree>
    <p:extLst>
      <p:ext uri="{BB962C8B-B14F-4D97-AF65-F5344CB8AC3E}">
        <p14:creationId xmlns:p14="http://schemas.microsoft.com/office/powerpoint/2010/main" val="263622829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Emerson Climate Technology-white">
  <a:themeElements>
    <a:clrScheme name="">
      <a:dk1>
        <a:srgbClr val="0F245F"/>
      </a:dk1>
      <a:lt1>
        <a:srgbClr val="FFFFFF"/>
      </a:lt1>
      <a:dk2>
        <a:srgbClr val="FFCC00"/>
      </a:dk2>
      <a:lt2>
        <a:srgbClr val="969696"/>
      </a:lt2>
      <a:accent1>
        <a:srgbClr val="009900"/>
      </a:accent1>
      <a:accent2>
        <a:srgbClr val="FF0000"/>
      </a:accent2>
      <a:accent3>
        <a:srgbClr val="FFFFFF"/>
      </a:accent3>
      <a:accent4>
        <a:srgbClr val="0B1D50"/>
      </a:accent4>
      <a:accent5>
        <a:srgbClr val="AACAAA"/>
      </a:accent5>
      <a:accent6>
        <a:srgbClr val="E70000"/>
      </a:accent6>
      <a:hlink>
        <a:srgbClr val="0099CC"/>
      </a:hlink>
      <a:folHlink>
        <a:srgbClr val="CC0066"/>
      </a:folHlink>
    </a:clrScheme>
    <a:fontScheme name="Emerson Climate Technology-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pt-BR" sz="8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pt-BR" sz="8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Emerson Climate Technology-whi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merson Climate Technology-whi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merson Climate Technology-whi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merson Climate Technology-whi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merson Climate Technology-whi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merson Climate Technology-whi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merson Climate Technology-whi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Designs\Emerson Climate Technology-white.pot</Template>
  <TotalTime>4277</TotalTime>
  <Words>980</Words>
  <Application>Microsoft Office PowerPoint</Application>
  <PresentationFormat>On-screen Show (4:3)</PresentationFormat>
  <Paragraphs>301</Paragraphs>
  <Slides>59</Slides>
  <Notes>18</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59</vt:i4>
      </vt:variant>
    </vt:vector>
  </HeadingPairs>
  <TitlesOfParts>
    <vt:vector size="65" baseType="lpstr">
      <vt:lpstr>Emerson Climate Technology-white</vt:lpstr>
      <vt:lpstr>Equation</vt:lpstr>
      <vt:lpstr>Imagem de bitmap</vt:lpstr>
      <vt:lpstr>Bitmap Image</vt:lpstr>
      <vt:lpstr>Photo Editor Photo</vt:lpstr>
      <vt:lpstr>Microsoft Excel Chart</vt:lpstr>
      <vt:lpstr>Projeto Demonstrativo para o Gerenciamento Integrado no Setor de Chillers</vt:lpstr>
      <vt:lpstr>PowerPoint Presentation</vt:lpstr>
      <vt:lpstr>PowerPoint Presentation</vt:lpstr>
      <vt:lpstr>PowerPoint Presentation</vt:lpstr>
      <vt:lpstr>PowerPoint Presentation</vt:lpstr>
      <vt:lpstr>Evaporador</vt:lpstr>
      <vt:lpstr>PowerPoint Presentation</vt:lpstr>
      <vt:lpstr>PowerPoint Presentation</vt:lpstr>
      <vt:lpstr>PowerPoint Presentation</vt:lpstr>
      <vt:lpstr>PowerPoint Presentation</vt:lpstr>
      <vt:lpstr>PowerPoint Presentation</vt:lpstr>
      <vt:lpstr>Evaporadores a Placas (EPHE)</vt:lpstr>
      <vt:lpstr>Evaporadores Shell &amp; Plate</vt:lpstr>
      <vt:lpstr>PowerPoint Presentation</vt:lpstr>
      <vt:lpstr>Compressor</vt:lpstr>
      <vt:lpstr>PowerPoint Presentation</vt:lpstr>
      <vt:lpstr>PowerPoint Presentation</vt:lpstr>
      <vt:lpstr>Compressor</vt:lpstr>
      <vt:lpstr>Compressor</vt:lpstr>
      <vt:lpstr>Compressor</vt:lpstr>
      <vt:lpstr>Compressor</vt:lpstr>
      <vt:lpstr>Condensador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Dispositivo de Expansão</vt:lpstr>
      <vt:lpstr>PowerPoint Presentation</vt:lpstr>
      <vt:lpstr>PowerPoint Presentation</vt:lpstr>
      <vt:lpstr>PowerPoint Presentation</vt:lpstr>
      <vt:lpstr>Dispositivos de Expansão</vt:lpstr>
      <vt:lpstr>Ciclo Básico de Refrigeração</vt:lpstr>
      <vt:lpstr>Ciclo Básico de Refrigeração</vt:lpstr>
      <vt:lpstr>Ciclo Básico de Refrigeração</vt:lpstr>
      <vt:lpstr>Equações Básicas do Ciclo</vt:lpstr>
      <vt:lpstr>Equações Básicas do Ciclo</vt:lpstr>
      <vt:lpstr>Expansão Indireta Sistema de Água Gelada</vt:lpstr>
      <vt:lpstr>Chillers</vt:lpstr>
      <vt:lpstr>Chiller  (Unidade Resfriadora de Líquido)</vt:lpstr>
      <vt:lpstr>Chiller</vt:lpstr>
      <vt:lpstr>Chiller por Absorção</vt:lpstr>
      <vt:lpstr>Seleção de Chillers Condensação a Água</vt:lpstr>
      <vt:lpstr>Seleção de Chillers – Condensação a Ar</vt:lpstr>
      <vt:lpstr>Torre de Resfriamento</vt:lpstr>
      <vt:lpstr>PowerPoint Presentation</vt:lpstr>
      <vt:lpstr>Torre de Resfriamento</vt:lpstr>
      <vt:lpstr>Seleção de Torres de Resfriamento</vt:lpstr>
      <vt:lpstr>PowerPoint Presentation</vt:lpstr>
      <vt:lpstr>PowerPoint Presentation</vt:lpstr>
      <vt:lpstr>Sistema de Água Gelada Primário/ Secundário</vt:lpstr>
      <vt:lpstr>Sistema de Água Gelada Bombas de Água</vt:lpstr>
      <vt:lpstr>Bombas de Água</vt:lpstr>
      <vt:lpstr>Bombas de Água</vt:lpstr>
      <vt:lpstr>Bombas de Água</vt:lpstr>
      <vt:lpstr>Bombas de Água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LZHANG</dc:creator>
  <cp:lastModifiedBy>Leonilton Tomaz Cleto</cp:lastModifiedBy>
  <cp:revision>289</cp:revision>
  <cp:lastPrinted>2016-08-26T04:54:29Z</cp:lastPrinted>
  <dcterms:created xsi:type="dcterms:W3CDTF">2002-10-24T12:57:35Z</dcterms:created>
  <dcterms:modified xsi:type="dcterms:W3CDTF">2016-08-30T16:52:25Z</dcterms:modified>
</cp:coreProperties>
</file>